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4660"/>
  </p:normalViewPr>
  <p:slideViewPr>
    <p:cSldViewPr>
      <p:cViewPr varScale="1">
        <p:scale>
          <a:sx n="116" d="100"/>
          <a:sy n="116" d="100"/>
        </p:scale>
        <p:origin x="-2088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돋움" pitchFamily="50" charset="-127"/>
                <a:ea typeface="돋움" pitchFamily="50" charset="-127"/>
              </a:defRPr>
            </a:pPr>
            <a:r>
              <a:rPr lang="ko-KR" altLang="en-US" sz="2400" dirty="0" smtClean="0">
                <a:latin typeface="돋움" pitchFamily="50" charset="-127"/>
                <a:ea typeface="돋움" pitchFamily="50" charset="-127"/>
              </a:rPr>
              <a:t>논리적 사고력에 순서도가 미치는 효과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전체</c:v>
                </c:pt>
              </c:strCache>
            </c:strRef>
          </c:cat>
          <c:val>
            <c:numRef>
              <c:f>Sheet1!$B$2:$B$5</c:f>
              <c:numCache>
                <c:formatCode>0.00_ </c:formatCode>
                <c:ptCount val="4"/>
                <c:pt idx="0">
                  <c:v>2.15</c:v>
                </c:pt>
                <c:pt idx="1">
                  <c:v>1.4</c:v>
                </c:pt>
                <c:pt idx="2">
                  <c:v>1.85</c:v>
                </c:pt>
                <c:pt idx="3">
                  <c:v>9.98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46720"/>
        <c:axId val="1506537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전체</c:v>
                </c:pt>
              </c:strCache>
            </c:strRef>
          </c:cat>
          <c:val>
            <c:numRef>
              <c:f>Sheet1!$C$2:$C$5</c:f>
              <c:numCache>
                <c:formatCode>0.00_ </c:formatCode>
                <c:ptCount val="4"/>
                <c:pt idx="0">
                  <c:v>2.25</c:v>
                </c:pt>
                <c:pt idx="1">
                  <c:v>1.83</c:v>
                </c:pt>
                <c:pt idx="2">
                  <c:v>2</c:v>
                </c:pt>
                <c:pt idx="3">
                  <c:v>10.98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142592"/>
        <c:axId val="150654912"/>
      </c:lineChart>
      <c:catAx>
        <c:axId val="17884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50653760"/>
        <c:crosses val="autoZero"/>
        <c:auto val="1"/>
        <c:lblAlgn val="ctr"/>
        <c:lblOffset val="100"/>
        <c:noMultiLvlLbl val="0"/>
      </c:catAx>
      <c:valAx>
        <c:axId val="150653760"/>
        <c:scaling>
          <c:orientation val="minMax"/>
        </c:scaling>
        <c:delete val="0"/>
        <c:axPos val="l"/>
        <c:numFmt formatCode="#,##0_);\(#,##0\)" sourceLinked="0"/>
        <c:majorTickMark val="out"/>
        <c:minorTickMark val="none"/>
        <c:tickLblPos val="nextTo"/>
        <c:crossAx val="178846720"/>
        <c:crosses val="autoZero"/>
        <c:crossBetween val="between"/>
      </c:valAx>
      <c:valAx>
        <c:axId val="150654912"/>
        <c:scaling>
          <c:orientation val="minMax"/>
        </c:scaling>
        <c:delete val="0"/>
        <c:axPos val="r"/>
        <c:numFmt formatCode="#,##0_);\(#,##0\)" sourceLinked="0"/>
        <c:majorTickMark val="out"/>
        <c:minorTickMark val="none"/>
        <c:tickLblPos val="nextTo"/>
        <c:crossAx val="220142592"/>
        <c:crosses val="max"/>
        <c:crossBetween val="between"/>
      </c:valAx>
      <c:catAx>
        <c:axId val="2201425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06549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굴림" pitchFamily="50" charset="-127"/>
          <a:ea typeface="굴림" pitchFamily="50" charset="-127"/>
        </a:defRPr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0.2619</cdr:x>
      <cdr:y>0.28541</cdr:y>
    </cdr:from>
    <cdr:to>
      <cdr:x>0.66667</cdr:x>
      <cdr:y>0.46041</cdr:y>
    </cdr:to>
    <cdr:sp macro="" textlink="">
      <cdr:nvSpPr>
        <cdr:cNvPr id="2" name="육각형 1"/>
        <cdr:cNvSpPr/>
      </cdr:nvSpPr>
      <cdr:spPr>
        <a:xfrm xmlns:a="http://schemas.openxmlformats.org/drawingml/2006/main">
          <a:off x="2376264" y="1409246"/>
          <a:ext cx="3672408" cy="864096"/>
        </a:xfrm>
        <a:prstGeom xmlns:a="http://schemas.openxmlformats.org/drawingml/2006/main" prst="hexagon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순서도사용이 프로그래밍 학습에도 효과적</a:t>
          </a:r>
          <a:endParaRPr lang="ko-KR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E6A9-A861-4739-95DD-CB488CEEBBA5}" type="datetimeFigureOut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18D6-3020-4FBA-9D2A-4257A1F0A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87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871-2154-4595-9D27-EC5D2DDF9324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56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844A-BD2A-4DBB-B7DA-376971597D91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32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3065-ACA8-460C-B28C-3E5B2842EA41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09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4BC9-0058-42E9-B70A-EE6A85BD4BF7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77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FEC-626D-4CD1-8EA8-E06956C19A35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6FD3-46CB-4594-80B1-52DE30385062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60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58C6-C85C-4516-B9C1-14ABF724777A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79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65BD-DE84-422E-ACC4-6FB91C3CD26B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92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5C46-DEBE-45C3-AE62-9918E13267B5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39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1E9-D7D3-48C6-8FBA-44938C4C3FC0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05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D51-463A-4E84-8398-948FD0B9B9CC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8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1E10-8DEE-4500-BDD2-BD8960A95219}" type="datetime1">
              <a:rPr lang="ko-KR" altLang="en-US" smtClean="0"/>
              <a:t>2019-08-19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01844E8-4DA7-466A-BFC8-576B4CD3922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3" y="6276246"/>
            <a:ext cx="1568623" cy="515070"/>
          </a:xfrm>
          <a:prstGeom prst="rect">
            <a:avLst/>
          </a:prstGeom>
        </p:spPr>
      </p:pic>
      <p:sp>
        <p:nvSpPr>
          <p:cNvPr id="8" name="대각선 방향의 모서리가 잘린 사각형 7"/>
          <p:cNvSpPr/>
          <p:nvPr userDrawn="1"/>
        </p:nvSpPr>
        <p:spPr>
          <a:xfrm>
            <a:off x="0" y="0"/>
            <a:ext cx="9906000" cy="105273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방향의 모서리가 잘린 사각형 8"/>
          <p:cNvSpPr/>
          <p:nvPr userDrawn="1"/>
        </p:nvSpPr>
        <p:spPr>
          <a:xfrm flipV="1">
            <a:off x="450273" y="0"/>
            <a:ext cx="9005455" cy="105273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7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위쪽 화살표 3"/>
          <p:cNvSpPr/>
          <p:nvPr/>
        </p:nvSpPr>
        <p:spPr>
          <a:xfrm rot="20227635">
            <a:off x="3017485" y="3995479"/>
            <a:ext cx="2534682" cy="1895775"/>
          </a:xfrm>
          <a:custGeom>
            <a:avLst/>
            <a:gdLst>
              <a:gd name="connsiteX0" fmla="*/ 0 w 2304256"/>
              <a:gd name="connsiteY0" fmla="*/ 972108 h 1944216"/>
              <a:gd name="connsiteX1" fmla="*/ 1152128 w 2304256"/>
              <a:gd name="connsiteY1" fmla="*/ 0 h 1944216"/>
              <a:gd name="connsiteX2" fmla="*/ 2304256 w 2304256"/>
              <a:gd name="connsiteY2" fmla="*/ 972108 h 1944216"/>
              <a:gd name="connsiteX3" fmla="*/ 1728192 w 2304256"/>
              <a:gd name="connsiteY3" fmla="*/ 972108 h 1944216"/>
              <a:gd name="connsiteX4" fmla="*/ 1728192 w 2304256"/>
              <a:gd name="connsiteY4" fmla="*/ 1944216 h 1944216"/>
              <a:gd name="connsiteX5" fmla="*/ 576064 w 2304256"/>
              <a:gd name="connsiteY5" fmla="*/ 1944216 h 1944216"/>
              <a:gd name="connsiteX6" fmla="*/ 576064 w 2304256"/>
              <a:gd name="connsiteY6" fmla="*/ 972108 h 1944216"/>
              <a:gd name="connsiteX7" fmla="*/ 0 w 2304256"/>
              <a:gd name="connsiteY7" fmla="*/ 972108 h 1944216"/>
              <a:gd name="connsiteX0" fmla="*/ 0 w 2304256"/>
              <a:gd name="connsiteY0" fmla="*/ 1019020 h 1991128"/>
              <a:gd name="connsiteX1" fmla="*/ 1152128 w 2304256"/>
              <a:gd name="connsiteY1" fmla="*/ 46912 h 1991128"/>
              <a:gd name="connsiteX2" fmla="*/ 2304256 w 2304256"/>
              <a:gd name="connsiteY2" fmla="*/ 1019020 h 1991128"/>
              <a:gd name="connsiteX3" fmla="*/ 1728192 w 2304256"/>
              <a:gd name="connsiteY3" fmla="*/ 1019020 h 1991128"/>
              <a:gd name="connsiteX4" fmla="*/ 1728192 w 2304256"/>
              <a:gd name="connsiteY4" fmla="*/ 1991128 h 1991128"/>
              <a:gd name="connsiteX5" fmla="*/ 576064 w 2304256"/>
              <a:gd name="connsiteY5" fmla="*/ 1991128 h 1991128"/>
              <a:gd name="connsiteX6" fmla="*/ 576064 w 2304256"/>
              <a:gd name="connsiteY6" fmla="*/ 1019020 h 1991128"/>
              <a:gd name="connsiteX7" fmla="*/ 0 w 2304256"/>
              <a:gd name="connsiteY7" fmla="*/ 1019020 h 1991128"/>
              <a:gd name="connsiteX0" fmla="*/ 0 w 2304256"/>
              <a:gd name="connsiteY0" fmla="*/ 1019020 h 1991128"/>
              <a:gd name="connsiteX1" fmla="*/ 1152128 w 2304256"/>
              <a:gd name="connsiteY1" fmla="*/ 46912 h 1991128"/>
              <a:gd name="connsiteX2" fmla="*/ 2304256 w 2304256"/>
              <a:gd name="connsiteY2" fmla="*/ 1019020 h 1991128"/>
              <a:gd name="connsiteX3" fmla="*/ 1728192 w 2304256"/>
              <a:gd name="connsiteY3" fmla="*/ 1019020 h 1991128"/>
              <a:gd name="connsiteX4" fmla="*/ 1728192 w 2304256"/>
              <a:gd name="connsiteY4" fmla="*/ 1991128 h 1991128"/>
              <a:gd name="connsiteX5" fmla="*/ 576064 w 2304256"/>
              <a:gd name="connsiteY5" fmla="*/ 1991128 h 1991128"/>
              <a:gd name="connsiteX6" fmla="*/ 576064 w 2304256"/>
              <a:gd name="connsiteY6" fmla="*/ 1019020 h 1991128"/>
              <a:gd name="connsiteX7" fmla="*/ 0 w 2304256"/>
              <a:gd name="connsiteY7" fmla="*/ 1019020 h 1991128"/>
              <a:gd name="connsiteX0" fmla="*/ 0 w 2304256"/>
              <a:gd name="connsiteY0" fmla="*/ 1021490 h 1993598"/>
              <a:gd name="connsiteX1" fmla="*/ 1152128 w 2304256"/>
              <a:gd name="connsiteY1" fmla="*/ 49382 h 1993598"/>
              <a:gd name="connsiteX2" fmla="*/ 2304256 w 2304256"/>
              <a:gd name="connsiteY2" fmla="*/ 1021490 h 1993598"/>
              <a:gd name="connsiteX3" fmla="*/ 1728192 w 2304256"/>
              <a:gd name="connsiteY3" fmla="*/ 1021490 h 1993598"/>
              <a:gd name="connsiteX4" fmla="*/ 1728192 w 2304256"/>
              <a:gd name="connsiteY4" fmla="*/ 1993598 h 1993598"/>
              <a:gd name="connsiteX5" fmla="*/ 576064 w 2304256"/>
              <a:gd name="connsiteY5" fmla="*/ 1993598 h 1993598"/>
              <a:gd name="connsiteX6" fmla="*/ 576064 w 2304256"/>
              <a:gd name="connsiteY6" fmla="*/ 1021490 h 1993598"/>
              <a:gd name="connsiteX7" fmla="*/ 0 w 2304256"/>
              <a:gd name="connsiteY7" fmla="*/ 1021490 h 1993598"/>
              <a:gd name="connsiteX0" fmla="*/ 0 w 2304256"/>
              <a:gd name="connsiteY0" fmla="*/ 1019021 h 1991129"/>
              <a:gd name="connsiteX1" fmla="*/ 1152128 w 2304256"/>
              <a:gd name="connsiteY1" fmla="*/ 46913 h 1991129"/>
              <a:gd name="connsiteX2" fmla="*/ 2304256 w 2304256"/>
              <a:gd name="connsiteY2" fmla="*/ 1019021 h 1991129"/>
              <a:gd name="connsiteX3" fmla="*/ 1728192 w 2304256"/>
              <a:gd name="connsiteY3" fmla="*/ 1019021 h 1991129"/>
              <a:gd name="connsiteX4" fmla="*/ 1728192 w 2304256"/>
              <a:gd name="connsiteY4" fmla="*/ 1991129 h 1991129"/>
              <a:gd name="connsiteX5" fmla="*/ 576064 w 2304256"/>
              <a:gd name="connsiteY5" fmla="*/ 1991129 h 1991129"/>
              <a:gd name="connsiteX6" fmla="*/ 576064 w 2304256"/>
              <a:gd name="connsiteY6" fmla="*/ 1019021 h 1991129"/>
              <a:gd name="connsiteX7" fmla="*/ 0 w 2304256"/>
              <a:gd name="connsiteY7" fmla="*/ 1019021 h 1991129"/>
              <a:gd name="connsiteX0" fmla="*/ 0 w 2304256"/>
              <a:gd name="connsiteY0" fmla="*/ 1021490 h 1993598"/>
              <a:gd name="connsiteX1" fmla="*/ 1152128 w 2304256"/>
              <a:gd name="connsiteY1" fmla="*/ 49382 h 1993598"/>
              <a:gd name="connsiteX2" fmla="*/ 2304256 w 2304256"/>
              <a:gd name="connsiteY2" fmla="*/ 1021490 h 1993598"/>
              <a:gd name="connsiteX3" fmla="*/ 1728192 w 2304256"/>
              <a:gd name="connsiteY3" fmla="*/ 1021490 h 1993598"/>
              <a:gd name="connsiteX4" fmla="*/ 1728192 w 2304256"/>
              <a:gd name="connsiteY4" fmla="*/ 1993598 h 1993598"/>
              <a:gd name="connsiteX5" fmla="*/ 576064 w 2304256"/>
              <a:gd name="connsiteY5" fmla="*/ 1993598 h 1993598"/>
              <a:gd name="connsiteX6" fmla="*/ 576064 w 2304256"/>
              <a:gd name="connsiteY6" fmla="*/ 1021490 h 1993598"/>
              <a:gd name="connsiteX7" fmla="*/ 0 w 2304256"/>
              <a:gd name="connsiteY7" fmla="*/ 1021490 h 199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256" h="1993598">
                <a:moveTo>
                  <a:pt x="0" y="1021490"/>
                </a:moveTo>
                <a:cubicBezTo>
                  <a:pt x="384043" y="697454"/>
                  <a:pt x="845723" y="-213179"/>
                  <a:pt x="1152128" y="49382"/>
                </a:cubicBezTo>
                <a:cubicBezTo>
                  <a:pt x="1441281" y="-221805"/>
                  <a:pt x="1920213" y="697454"/>
                  <a:pt x="2304256" y="1021490"/>
                </a:cubicBezTo>
                <a:lnTo>
                  <a:pt x="1728192" y="1021490"/>
                </a:lnTo>
                <a:lnTo>
                  <a:pt x="1728192" y="1993598"/>
                </a:lnTo>
                <a:lnTo>
                  <a:pt x="576064" y="1993598"/>
                </a:lnTo>
                <a:lnTo>
                  <a:pt x="576064" y="1021490"/>
                </a:lnTo>
                <a:lnTo>
                  <a:pt x="0" y="102149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위쪽 화살표 3"/>
          <p:cNvSpPr/>
          <p:nvPr/>
        </p:nvSpPr>
        <p:spPr>
          <a:xfrm rot="1372365" flipH="1">
            <a:off x="4942623" y="3855555"/>
            <a:ext cx="2029775" cy="1505842"/>
          </a:xfrm>
          <a:custGeom>
            <a:avLst/>
            <a:gdLst>
              <a:gd name="connsiteX0" fmla="*/ 0 w 2304256"/>
              <a:gd name="connsiteY0" fmla="*/ 972108 h 1944216"/>
              <a:gd name="connsiteX1" fmla="*/ 1152128 w 2304256"/>
              <a:gd name="connsiteY1" fmla="*/ 0 h 1944216"/>
              <a:gd name="connsiteX2" fmla="*/ 2304256 w 2304256"/>
              <a:gd name="connsiteY2" fmla="*/ 972108 h 1944216"/>
              <a:gd name="connsiteX3" fmla="*/ 1728192 w 2304256"/>
              <a:gd name="connsiteY3" fmla="*/ 972108 h 1944216"/>
              <a:gd name="connsiteX4" fmla="*/ 1728192 w 2304256"/>
              <a:gd name="connsiteY4" fmla="*/ 1944216 h 1944216"/>
              <a:gd name="connsiteX5" fmla="*/ 576064 w 2304256"/>
              <a:gd name="connsiteY5" fmla="*/ 1944216 h 1944216"/>
              <a:gd name="connsiteX6" fmla="*/ 576064 w 2304256"/>
              <a:gd name="connsiteY6" fmla="*/ 972108 h 1944216"/>
              <a:gd name="connsiteX7" fmla="*/ 0 w 2304256"/>
              <a:gd name="connsiteY7" fmla="*/ 972108 h 1944216"/>
              <a:gd name="connsiteX0" fmla="*/ 0 w 2304256"/>
              <a:gd name="connsiteY0" fmla="*/ 1019020 h 1991128"/>
              <a:gd name="connsiteX1" fmla="*/ 1152128 w 2304256"/>
              <a:gd name="connsiteY1" fmla="*/ 46912 h 1991128"/>
              <a:gd name="connsiteX2" fmla="*/ 2304256 w 2304256"/>
              <a:gd name="connsiteY2" fmla="*/ 1019020 h 1991128"/>
              <a:gd name="connsiteX3" fmla="*/ 1728192 w 2304256"/>
              <a:gd name="connsiteY3" fmla="*/ 1019020 h 1991128"/>
              <a:gd name="connsiteX4" fmla="*/ 1728192 w 2304256"/>
              <a:gd name="connsiteY4" fmla="*/ 1991128 h 1991128"/>
              <a:gd name="connsiteX5" fmla="*/ 576064 w 2304256"/>
              <a:gd name="connsiteY5" fmla="*/ 1991128 h 1991128"/>
              <a:gd name="connsiteX6" fmla="*/ 576064 w 2304256"/>
              <a:gd name="connsiteY6" fmla="*/ 1019020 h 1991128"/>
              <a:gd name="connsiteX7" fmla="*/ 0 w 2304256"/>
              <a:gd name="connsiteY7" fmla="*/ 1019020 h 1991128"/>
              <a:gd name="connsiteX0" fmla="*/ 0 w 2304256"/>
              <a:gd name="connsiteY0" fmla="*/ 1019020 h 1991128"/>
              <a:gd name="connsiteX1" fmla="*/ 1152128 w 2304256"/>
              <a:gd name="connsiteY1" fmla="*/ 46912 h 1991128"/>
              <a:gd name="connsiteX2" fmla="*/ 2304256 w 2304256"/>
              <a:gd name="connsiteY2" fmla="*/ 1019020 h 1991128"/>
              <a:gd name="connsiteX3" fmla="*/ 1728192 w 2304256"/>
              <a:gd name="connsiteY3" fmla="*/ 1019020 h 1991128"/>
              <a:gd name="connsiteX4" fmla="*/ 1728192 w 2304256"/>
              <a:gd name="connsiteY4" fmla="*/ 1991128 h 1991128"/>
              <a:gd name="connsiteX5" fmla="*/ 576064 w 2304256"/>
              <a:gd name="connsiteY5" fmla="*/ 1991128 h 1991128"/>
              <a:gd name="connsiteX6" fmla="*/ 576064 w 2304256"/>
              <a:gd name="connsiteY6" fmla="*/ 1019020 h 1991128"/>
              <a:gd name="connsiteX7" fmla="*/ 0 w 2304256"/>
              <a:gd name="connsiteY7" fmla="*/ 1019020 h 1991128"/>
              <a:gd name="connsiteX0" fmla="*/ 0 w 2304256"/>
              <a:gd name="connsiteY0" fmla="*/ 1021490 h 1993598"/>
              <a:gd name="connsiteX1" fmla="*/ 1152128 w 2304256"/>
              <a:gd name="connsiteY1" fmla="*/ 49382 h 1993598"/>
              <a:gd name="connsiteX2" fmla="*/ 2304256 w 2304256"/>
              <a:gd name="connsiteY2" fmla="*/ 1021490 h 1993598"/>
              <a:gd name="connsiteX3" fmla="*/ 1728192 w 2304256"/>
              <a:gd name="connsiteY3" fmla="*/ 1021490 h 1993598"/>
              <a:gd name="connsiteX4" fmla="*/ 1728192 w 2304256"/>
              <a:gd name="connsiteY4" fmla="*/ 1993598 h 1993598"/>
              <a:gd name="connsiteX5" fmla="*/ 576064 w 2304256"/>
              <a:gd name="connsiteY5" fmla="*/ 1993598 h 1993598"/>
              <a:gd name="connsiteX6" fmla="*/ 576064 w 2304256"/>
              <a:gd name="connsiteY6" fmla="*/ 1021490 h 1993598"/>
              <a:gd name="connsiteX7" fmla="*/ 0 w 2304256"/>
              <a:gd name="connsiteY7" fmla="*/ 1021490 h 1993598"/>
              <a:gd name="connsiteX0" fmla="*/ 0 w 2304256"/>
              <a:gd name="connsiteY0" fmla="*/ 1019021 h 1991129"/>
              <a:gd name="connsiteX1" fmla="*/ 1152128 w 2304256"/>
              <a:gd name="connsiteY1" fmla="*/ 46913 h 1991129"/>
              <a:gd name="connsiteX2" fmla="*/ 2304256 w 2304256"/>
              <a:gd name="connsiteY2" fmla="*/ 1019021 h 1991129"/>
              <a:gd name="connsiteX3" fmla="*/ 1728192 w 2304256"/>
              <a:gd name="connsiteY3" fmla="*/ 1019021 h 1991129"/>
              <a:gd name="connsiteX4" fmla="*/ 1728192 w 2304256"/>
              <a:gd name="connsiteY4" fmla="*/ 1991129 h 1991129"/>
              <a:gd name="connsiteX5" fmla="*/ 576064 w 2304256"/>
              <a:gd name="connsiteY5" fmla="*/ 1991129 h 1991129"/>
              <a:gd name="connsiteX6" fmla="*/ 576064 w 2304256"/>
              <a:gd name="connsiteY6" fmla="*/ 1019021 h 1991129"/>
              <a:gd name="connsiteX7" fmla="*/ 0 w 2304256"/>
              <a:gd name="connsiteY7" fmla="*/ 1019021 h 1991129"/>
              <a:gd name="connsiteX0" fmla="*/ 0 w 2304256"/>
              <a:gd name="connsiteY0" fmla="*/ 1021490 h 1993598"/>
              <a:gd name="connsiteX1" fmla="*/ 1152128 w 2304256"/>
              <a:gd name="connsiteY1" fmla="*/ 49382 h 1993598"/>
              <a:gd name="connsiteX2" fmla="*/ 2304256 w 2304256"/>
              <a:gd name="connsiteY2" fmla="*/ 1021490 h 1993598"/>
              <a:gd name="connsiteX3" fmla="*/ 1728192 w 2304256"/>
              <a:gd name="connsiteY3" fmla="*/ 1021490 h 1993598"/>
              <a:gd name="connsiteX4" fmla="*/ 1728192 w 2304256"/>
              <a:gd name="connsiteY4" fmla="*/ 1993598 h 1993598"/>
              <a:gd name="connsiteX5" fmla="*/ 576064 w 2304256"/>
              <a:gd name="connsiteY5" fmla="*/ 1993598 h 1993598"/>
              <a:gd name="connsiteX6" fmla="*/ 576064 w 2304256"/>
              <a:gd name="connsiteY6" fmla="*/ 1021490 h 1993598"/>
              <a:gd name="connsiteX7" fmla="*/ 0 w 2304256"/>
              <a:gd name="connsiteY7" fmla="*/ 1021490 h 199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256" h="1993598">
                <a:moveTo>
                  <a:pt x="0" y="1021490"/>
                </a:moveTo>
                <a:cubicBezTo>
                  <a:pt x="384043" y="697454"/>
                  <a:pt x="845723" y="-213179"/>
                  <a:pt x="1152128" y="49382"/>
                </a:cubicBezTo>
                <a:cubicBezTo>
                  <a:pt x="1441281" y="-221805"/>
                  <a:pt x="1920213" y="697454"/>
                  <a:pt x="2304256" y="1021490"/>
                </a:cubicBezTo>
                <a:lnTo>
                  <a:pt x="1728192" y="1021490"/>
                </a:lnTo>
                <a:lnTo>
                  <a:pt x="1728192" y="1993598"/>
                </a:lnTo>
                <a:lnTo>
                  <a:pt x="576064" y="1993598"/>
                </a:lnTo>
                <a:lnTo>
                  <a:pt x="576064" y="1021490"/>
                </a:lnTo>
                <a:lnTo>
                  <a:pt x="0" y="102149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76536" y="2132856"/>
            <a:ext cx="8424936" cy="10801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About Solving The Problem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116632"/>
            <a:ext cx="2124236" cy="6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육각형 3"/>
          <p:cNvSpPr/>
          <p:nvPr/>
        </p:nvSpPr>
        <p:spPr>
          <a:xfrm>
            <a:off x="1208584" y="1415150"/>
            <a:ext cx="5832648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알고리즘의 정의와 조건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순서도: 화면 표시 10"/>
          <p:cNvSpPr/>
          <p:nvPr/>
        </p:nvSpPr>
        <p:spPr>
          <a:xfrm rot="20261149">
            <a:off x="765874" y="1419446"/>
            <a:ext cx="1333704" cy="814595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88710" y="1559166"/>
            <a:ext cx="35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A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육각형 12"/>
          <p:cNvSpPr/>
          <p:nvPr/>
        </p:nvSpPr>
        <p:spPr>
          <a:xfrm>
            <a:off x="1208584" y="2608501"/>
            <a:ext cx="5832648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알고리즘의 표현 방법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순서도: 화면 표시 13"/>
          <p:cNvSpPr/>
          <p:nvPr/>
        </p:nvSpPr>
        <p:spPr>
          <a:xfrm rot="20261149">
            <a:off x="765874" y="2612797"/>
            <a:ext cx="1333704" cy="814595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288710" y="2752517"/>
            <a:ext cx="35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B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육각형 15"/>
          <p:cNvSpPr/>
          <p:nvPr/>
        </p:nvSpPr>
        <p:spPr>
          <a:xfrm>
            <a:off x="1208584" y="3794102"/>
            <a:ext cx="5832648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의사코드와 순서도 비교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순서도: 화면 표시 16"/>
          <p:cNvSpPr/>
          <p:nvPr/>
        </p:nvSpPr>
        <p:spPr>
          <a:xfrm rot="20261149">
            <a:off x="765874" y="3798398"/>
            <a:ext cx="1333704" cy="814595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88710" y="3938118"/>
            <a:ext cx="35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C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육각형 18"/>
          <p:cNvSpPr/>
          <p:nvPr/>
        </p:nvSpPr>
        <p:spPr>
          <a:xfrm>
            <a:off x="1208584" y="4979703"/>
            <a:ext cx="5832648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프로그램 생성 과정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순서도: 화면 표시 19"/>
          <p:cNvSpPr/>
          <p:nvPr/>
        </p:nvSpPr>
        <p:spPr>
          <a:xfrm rot="20261149">
            <a:off x="765874" y="4983999"/>
            <a:ext cx="1333704" cy="814595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288710" y="5123719"/>
            <a:ext cx="35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D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31402" r="8181" b="33586"/>
          <a:stretch/>
        </p:blipFill>
        <p:spPr>
          <a:xfrm>
            <a:off x="7473280" y="2752516"/>
            <a:ext cx="1767777" cy="23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7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정의와 조건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2559" y="1168153"/>
            <a:ext cx="5064497" cy="21168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/>
              <a:t>Definition of Algorithm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/>
              <a:t>Algorithms are used for calculation, data processing, and automated reasoning</a:t>
            </a:r>
            <a:endParaRPr lang="ko-KR" altLang="en-US" sz="2000" dirty="0"/>
          </a:p>
        </p:txBody>
      </p:sp>
      <p:pic>
        <p:nvPicPr>
          <p:cNvPr id="7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97216" y="1772816"/>
            <a:ext cx="1728192" cy="1296433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01149" y="3501008"/>
            <a:ext cx="6640083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b="1" dirty="0" smtClean="0"/>
              <a:t>알고리즘의 조건</a:t>
            </a:r>
            <a:endParaRPr lang="en-US" altLang="ko-KR" sz="24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/>
              <a:t>알고리즘에 필요한 자료가 입력되고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결과가 출력되어야 함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/>
              <a:t>알고리즘의 단계를 명확하게 표현하고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문제해결과정을 이해하기 쉽고 간결하게 표현해야 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3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표현 방법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한쪽 모서리가 잘린 사각형 4"/>
          <p:cNvSpPr/>
          <p:nvPr/>
        </p:nvSpPr>
        <p:spPr>
          <a:xfrm flipH="1">
            <a:off x="2288703" y="1916832"/>
            <a:ext cx="3312369" cy="65461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평행 사변형 5"/>
          <p:cNvSpPr/>
          <p:nvPr/>
        </p:nvSpPr>
        <p:spPr>
          <a:xfrm>
            <a:off x="3080792" y="1916832"/>
            <a:ext cx="1783055" cy="65461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의사코드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한쪽 모서리가 잘린 사각형 6"/>
          <p:cNvSpPr/>
          <p:nvPr/>
        </p:nvSpPr>
        <p:spPr>
          <a:xfrm>
            <a:off x="5601073" y="1916832"/>
            <a:ext cx="3456384" cy="67499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평행 사변형 7"/>
          <p:cNvSpPr/>
          <p:nvPr/>
        </p:nvSpPr>
        <p:spPr>
          <a:xfrm flipH="1">
            <a:off x="6405944" y="1916832"/>
            <a:ext cx="1719175" cy="67499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순서도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8544" y="2591822"/>
            <a:ext cx="1440160" cy="15572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48544" y="4149080"/>
            <a:ext cx="1455513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공통</a:t>
            </a:r>
            <a:endParaRPr lang="en-US" altLang="ko-KR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역할</a:t>
            </a:r>
            <a:endParaRPr lang="ko-KR" altLang="en-US" sz="2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16782"/>
              </p:ext>
            </p:extLst>
          </p:nvPr>
        </p:nvGraphicFramePr>
        <p:xfrm>
          <a:off x="2309440" y="2591823"/>
          <a:ext cx="6748016" cy="306942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02000"/>
                <a:gridCol w="3446016"/>
              </a:tblGrid>
              <a:tr h="7673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특정 규칙에 구애 받지 않고 문제해결방법을 기술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정해진 기호를 이용하여 문제의 해결과정 표현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7673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프로그래밍 언어에 대한 지식이 없어도 표현 가능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순서도를 그려보면 알고리즘을 보다 쉽게 이해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7673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프로그램 작성을 위한 기초자료가 되고</a:t>
                      </a:r>
                      <a:r>
                        <a:rPr lang="en-US" altLang="ko-KR" sz="2000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프로그램의 처리 순서와 논리적인 흐름을 쉽게 이해할 수 있음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7673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의사코드</a:t>
                      </a:r>
                      <a:r>
                        <a:rPr lang="en-US" altLang="ko-KR" sz="2000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순서도의 형태로 만들어진 알고리즘은 프로그램의 형태로 표현되었을 경우에만 실행 가능함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54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의사코드와 순서도 비교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1669715964"/>
              </p:ext>
            </p:extLst>
          </p:nvPr>
        </p:nvGraphicFramePr>
        <p:xfrm>
          <a:off x="416496" y="1340768"/>
          <a:ext cx="90730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49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프로그램 생성 과정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44E8-4DA7-466A-BFC8-576B4CD3922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35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142</Words>
  <Application>Microsoft Office PowerPoint</Application>
  <PresentationFormat>A4 용지(210x297mm)</PresentationFormat>
  <Paragraphs>38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알고리즘의 정의와 조건</vt:lpstr>
      <vt:lpstr>알고리즘의 표현 방법</vt:lpstr>
      <vt:lpstr>의사코드와 순서도 비교</vt:lpstr>
      <vt:lpstr>프로그램 생성 과정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Ryzen</dc:creator>
  <cp:lastModifiedBy>Ryzen</cp:lastModifiedBy>
  <cp:revision>15</cp:revision>
  <dcterms:created xsi:type="dcterms:W3CDTF">2019-08-19T10:58:58Z</dcterms:created>
  <dcterms:modified xsi:type="dcterms:W3CDTF">2019-08-19T12:15:24Z</dcterms:modified>
</cp:coreProperties>
</file>