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-92" y="-4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바탕" panose="02030600000101010101" pitchFamily="18" charset="-127"/>
                <a:ea typeface="바탕" panose="02030600000101010101" pitchFamily="18" charset="-127"/>
              </a:defRPr>
            </a:pPr>
            <a:r>
              <a:rPr lang="ko-KR" altLang="en-US" sz="2400" smtClean="0">
                <a:latin typeface="바탕" panose="02030600000101010101" pitchFamily="18" charset="-127"/>
                <a:ea typeface="바탕" panose="02030600000101010101" pitchFamily="18" charset="-127"/>
              </a:rPr>
              <a:t>행정구역별 산림면적 비교 현황</a:t>
            </a:r>
            <a:endParaRPr lang="ko-KR" altLang="en-US" sz="2400" dirty="0">
              <a:latin typeface="바탕" panose="02030600000101010101" pitchFamily="18" charset="-127"/>
              <a:ea typeface="바탕" panose="02030600000101010101" pitchFamily="18" charset="-127"/>
            </a:endParaRPr>
          </a:p>
        </c:rich>
      </c:tx>
      <c:layout/>
      <c:overlay val="0"/>
      <c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2016년</c:v>
                </c:pt>
              </c:strCache>
            </c:strRef>
          </c:tx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Sheet1!$A$2:$A$6</c:f>
              <c:strCache>
                <c:ptCount val="5"/>
                <c:pt idx="0">
                  <c:v>서울특별시</c:v>
                </c:pt>
                <c:pt idx="1">
                  <c:v>대전광역시</c:v>
                </c:pt>
                <c:pt idx="2">
                  <c:v>대구광역시</c:v>
                </c:pt>
                <c:pt idx="3">
                  <c:v>부산광역시</c:v>
                </c:pt>
                <c:pt idx="4">
                  <c:v>광주광역시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15738</c:v>
                </c:pt>
                <c:pt idx="1">
                  <c:v>30411</c:v>
                </c:pt>
                <c:pt idx="2">
                  <c:v>49141</c:v>
                </c:pt>
                <c:pt idx="3">
                  <c:v>36102</c:v>
                </c:pt>
                <c:pt idx="4">
                  <c:v>19796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2017년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Ref>
              <c:f>Sheet1!$A$2:$A$6</c:f>
              <c:strCache>
                <c:ptCount val="5"/>
                <c:pt idx="0">
                  <c:v>서울특별시</c:v>
                </c:pt>
                <c:pt idx="1">
                  <c:v>대전광역시</c:v>
                </c:pt>
                <c:pt idx="2">
                  <c:v>대구광역시</c:v>
                </c:pt>
                <c:pt idx="3">
                  <c:v>부산광역시</c:v>
                </c:pt>
                <c:pt idx="4">
                  <c:v>광주광역시</c:v>
                </c:pt>
              </c:strCache>
            </c:strRef>
          </c:cat>
          <c:val>
            <c:numRef>
              <c:f>Sheet1!$C$2:$C$6</c:f>
              <c:numCache>
                <c:formatCode>_(* #,##0_);_(* \(#,##0\);_(* "-"_);_(@_)</c:formatCode>
                <c:ptCount val="5"/>
                <c:pt idx="0">
                  <c:v>15735</c:v>
                </c:pt>
                <c:pt idx="1">
                  <c:v>30256</c:v>
                </c:pt>
                <c:pt idx="2">
                  <c:v>49014</c:v>
                </c:pt>
                <c:pt idx="3">
                  <c:v>35873</c:v>
                </c:pt>
                <c:pt idx="4">
                  <c:v>19172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49760"/>
        <c:axId val="128468096"/>
      </c:barChart>
      <c:catAx>
        <c:axId val="4094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8468096"/>
        <c:crosses val="autoZero"/>
        <c:auto val="1"/>
        <c:lblAlgn val="ctr"/>
        <c:lblOffset val="100"/>
        <c:noMultiLvlLbl val="0"/>
      </c:catAx>
      <c:valAx>
        <c:axId val="128468096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40949760"/>
        <c:crosses val="autoZero"/>
        <c:crossBetween val="between"/>
      </c:valAx>
      <c:spPr>
        <a:solidFill>
          <a:srgbClr val="FFFF00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00B050"/>
    </a:solidFill>
    <a:ln>
      <a:solidFill>
        <a:schemeClr val="tx1"/>
      </a:solidFill>
    </a:ln>
  </c:spPr>
  <c:txPr>
    <a:bodyPr/>
    <a:lstStyle/>
    <a:p>
      <a:pPr>
        <a:defRPr sz="1800"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0.19308</cdr:x>
      <cdr:y>0.27679</cdr:y>
    </cdr:from>
    <cdr:to>
      <cdr:x>0.38692</cdr:x>
      <cdr:y>0.53135</cdr:y>
    </cdr:to>
    <cdr:sp macro="" textlink="">
      <cdr:nvSpPr>
        <cdr:cNvPr id="2" name="십자형 1"/>
        <cdr:cNvSpPr/>
      </cdr:nvSpPr>
      <cdr:spPr>
        <a:xfrm xmlns:a="http://schemas.openxmlformats.org/drawingml/2006/main">
          <a:off x="1721396" y="1252736"/>
          <a:ext cx="1728192" cy="1152128"/>
        </a:xfrm>
        <a:prstGeom xmlns:a="http://schemas.openxmlformats.org/drawingml/2006/main" prst="plus">
          <a:avLst/>
        </a:prstGeom>
        <a:solidFill xmlns:a="http://schemas.openxmlformats.org/drawingml/2006/main">
          <a:srgbClr val="00B050">
            <a:alpha val="50000"/>
          </a:srgbClr>
        </a:solidFill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lIns="0" tIns="0" rIns="0" bIns="0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ko-KR" altLang="en-US" sz="1800" b="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산림면적</a:t>
          </a:r>
          <a:endParaRPr lang="en-US" altLang="ko-KR" sz="1800" b="0" dirty="0" smtClean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 xmlns:a="http://schemas.openxmlformats.org/drawingml/2006/main">
          <a:pPr algn="ctr"/>
          <a:r>
            <a:rPr lang="ko-KR" altLang="en-US" sz="1800" b="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좁</a:t>
          </a:r>
          <a:r>
            <a:rPr lang="ko-KR" altLang="en-US" sz="1800" b="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음</a:t>
          </a:r>
          <a:endParaRPr lang="ko-KR" sz="1800" b="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C177C-8B93-4089-9157-4C7161D1922E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AF97-7944-4DED-89AE-2692848148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23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6FFF-794A-4682-BA92-395AAA6B2A4E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91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9A89-86CF-4BF4-BA85-D2A4EE028873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25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CF6B-6C98-4E06-A9A7-76172C850758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8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D6BC-8AE1-4DFC-B979-C4D611485AA9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27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2A24-9BF3-4CA9-80A9-0B72029060A2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2A40-359F-487D-801D-4977C30A4050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96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727-66B3-4D9A-A950-E79C91A0EB39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43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505D-451E-4353-81C4-E7B2F5E6A81F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80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E69A-FB23-42B8-B7FC-9D372DB4F24B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86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CF92-6D9B-4F03-85CF-F05419AA528E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45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5562-41F1-4942-93B7-DBDF4ED8387A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35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팔각형 8"/>
          <p:cNvSpPr/>
          <p:nvPr userDrawn="1"/>
        </p:nvSpPr>
        <p:spPr>
          <a:xfrm>
            <a:off x="0" y="0"/>
            <a:ext cx="9906000" cy="1196752"/>
          </a:xfrm>
          <a:prstGeom prst="octago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DCA4-822B-4529-9727-8A797561C47F}" type="datetime1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5B6E2-6F90-44A3-BEF5-E061CA19DF9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육각형 6"/>
          <p:cNvSpPr/>
          <p:nvPr userDrawn="1"/>
        </p:nvSpPr>
        <p:spPr>
          <a:xfrm>
            <a:off x="0" y="0"/>
            <a:ext cx="9906000" cy="1196752"/>
          </a:xfrm>
          <a:prstGeom prst="hexagon">
            <a:avLst>
              <a:gd name="adj" fmla="val 48154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6222207"/>
            <a:ext cx="1944216" cy="5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rgbClr val="0070C0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60648"/>
            <a:ext cx="2127250" cy="626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2840" y="3861048"/>
            <a:ext cx="5628527" cy="1584176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en-US" altLang="ko-KR" b="1" dirty="0" smtClean="0">
                <a:effectLst>
                  <a:reflection blurRad="6350" stA="55000" endA="300" endPos="455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Forest Geographical Information</a:t>
            </a:r>
            <a:endParaRPr lang="ko-KR" altLang="en-US" b="1" dirty="0">
              <a:effectLst>
                <a:reflection blurRad="6350" stA="55000" endA="300" endPos="45500" dir="5400000" sy="-100000" algn="bl" rotWithShape="0"/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눈물 방울 5"/>
          <p:cNvSpPr/>
          <p:nvPr/>
        </p:nvSpPr>
        <p:spPr>
          <a:xfrm rot="11119729">
            <a:off x="5516380" y="578745"/>
            <a:ext cx="2166116" cy="2929059"/>
          </a:xfrm>
          <a:custGeom>
            <a:avLst/>
            <a:gdLst>
              <a:gd name="connsiteX0" fmla="*/ 0 w 1728192"/>
              <a:gd name="connsiteY0" fmla="*/ 1270930 h 2541860"/>
              <a:gd name="connsiteX1" fmla="*/ 864096 w 1728192"/>
              <a:gd name="connsiteY1" fmla="*/ 0 h 2541860"/>
              <a:gd name="connsiteX2" fmla="*/ 2019133 w 1728192"/>
              <a:gd name="connsiteY2" fmla="*/ -427922 h 2541860"/>
              <a:gd name="connsiteX3" fmla="*/ 1728192 w 1728192"/>
              <a:gd name="connsiteY3" fmla="*/ 1270930 h 2541860"/>
              <a:gd name="connsiteX4" fmla="*/ 864096 w 1728192"/>
              <a:gd name="connsiteY4" fmla="*/ 2541860 h 2541860"/>
              <a:gd name="connsiteX5" fmla="*/ 0 w 1728192"/>
              <a:gd name="connsiteY5" fmla="*/ 1270930 h 2541860"/>
              <a:gd name="connsiteX0" fmla="*/ 0 w 2019133"/>
              <a:gd name="connsiteY0" fmla="*/ 1698852 h 2969827"/>
              <a:gd name="connsiteX1" fmla="*/ 864096 w 2019133"/>
              <a:gd name="connsiteY1" fmla="*/ 427922 h 2969827"/>
              <a:gd name="connsiteX2" fmla="*/ 2019133 w 2019133"/>
              <a:gd name="connsiteY2" fmla="*/ 0 h 2969827"/>
              <a:gd name="connsiteX3" fmla="*/ 1961414 w 2019133"/>
              <a:gd name="connsiteY3" fmla="*/ 1663183 h 2969827"/>
              <a:gd name="connsiteX4" fmla="*/ 864096 w 2019133"/>
              <a:gd name="connsiteY4" fmla="*/ 2969782 h 2969827"/>
              <a:gd name="connsiteX5" fmla="*/ 0 w 2019133"/>
              <a:gd name="connsiteY5" fmla="*/ 1698852 h 2969827"/>
              <a:gd name="connsiteX0" fmla="*/ 0 w 2019133"/>
              <a:gd name="connsiteY0" fmla="*/ 1698852 h 2969827"/>
              <a:gd name="connsiteX1" fmla="*/ 864096 w 2019133"/>
              <a:gd name="connsiteY1" fmla="*/ 427922 h 2969827"/>
              <a:gd name="connsiteX2" fmla="*/ 2019133 w 2019133"/>
              <a:gd name="connsiteY2" fmla="*/ 0 h 2969827"/>
              <a:gd name="connsiteX3" fmla="*/ 1961414 w 2019133"/>
              <a:gd name="connsiteY3" fmla="*/ 1663183 h 2969827"/>
              <a:gd name="connsiteX4" fmla="*/ 864096 w 2019133"/>
              <a:gd name="connsiteY4" fmla="*/ 2969782 h 2969827"/>
              <a:gd name="connsiteX5" fmla="*/ 0 w 2019133"/>
              <a:gd name="connsiteY5" fmla="*/ 1698852 h 2969827"/>
              <a:gd name="connsiteX0" fmla="*/ 0 w 2166087"/>
              <a:gd name="connsiteY0" fmla="*/ 1615156 h 2886131"/>
              <a:gd name="connsiteX1" fmla="*/ 864096 w 2166087"/>
              <a:gd name="connsiteY1" fmla="*/ 344226 h 2886131"/>
              <a:gd name="connsiteX2" fmla="*/ 2166087 w 2166087"/>
              <a:gd name="connsiteY2" fmla="*/ 0 h 2886131"/>
              <a:gd name="connsiteX3" fmla="*/ 1961414 w 2166087"/>
              <a:gd name="connsiteY3" fmla="*/ 1579487 h 2886131"/>
              <a:gd name="connsiteX4" fmla="*/ 864096 w 2166087"/>
              <a:gd name="connsiteY4" fmla="*/ 2886086 h 2886131"/>
              <a:gd name="connsiteX5" fmla="*/ 0 w 2166087"/>
              <a:gd name="connsiteY5" fmla="*/ 1615156 h 2886131"/>
              <a:gd name="connsiteX0" fmla="*/ 25 w 2166112"/>
              <a:gd name="connsiteY0" fmla="*/ 1615156 h 2916280"/>
              <a:gd name="connsiteX1" fmla="*/ 864121 w 2166112"/>
              <a:gd name="connsiteY1" fmla="*/ 344226 h 2916280"/>
              <a:gd name="connsiteX2" fmla="*/ 2166112 w 2166112"/>
              <a:gd name="connsiteY2" fmla="*/ 0 h 2916280"/>
              <a:gd name="connsiteX3" fmla="*/ 1961439 w 2166112"/>
              <a:gd name="connsiteY3" fmla="*/ 1579487 h 2916280"/>
              <a:gd name="connsiteX4" fmla="*/ 839105 w 2166112"/>
              <a:gd name="connsiteY4" fmla="*/ 2916250 h 2916280"/>
              <a:gd name="connsiteX5" fmla="*/ 25 w 2166112"/>
              <a:gd name="connsiteY5" fmla="*/ 1615156 h 2916280"/>
              <a:gd name="connsiteX0" fmla="*/ 29 w 2166116"/>
              <a:gd name="connsiteY0" fmla="*/ 1615156 h 2929059"/>
              <a:gd name="connsiteX1" fmla="*/ 864125 w 2166116"/>
              <a:gd name="connsiteY1" fmla="*/ 344226 h 2929059"/>
              <a:gd name="connsiteX2" fmla="*/ 2166116 w 2166116"/>
              <a:gd name="connsiteY2" fmla="*/ 0 h 2929059"/>
              <a:gd name="connsiteX3" fmla="*/ 1961443 w 2166116"/>
              <a:gd name="connsiteY3" fmla="*/ 1579487 h 2929059"/>
              <a:gd name="connsiteX4" fmla="*/ 839109 w 2166116"/>
              <a:gd name="connsiteY4" fmla="*/ 2916250 h 2929059"/>
              <a:gd name="connsiteX5" fmla="*/ 29 w 2166116"/>
              <a:gd name="connsiteY5" fmla="*/ 1615156 h 292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6116" h="2929059">
                <a:moveTo>
                  <a:pt x="29" y="1615156"/>
                </a:moveTo>
                <a:cubicBezTo>
                  <a:pt x="4198" y="1186485"/>
                  <a:pt x="503111" y="613419"/>
                  <a:pt x="864125" y="344226"/>
                </a:cubicBezTo>
                <a:cubicBezTo>
                  <a:pt x="1225139" y="75033"/>
                  <a:pt x="1781104" y="285281"/>
                  <a:pt x="2166116" y="0"/>
                </a:cubicBezTo>
                <a:cubicBezTo>
                  <a:pt x="1972155" y="566284"/>
                  <a:pt x="811758" y="174240"/>
                  <a:pt x="1961443" y="1579487"/>
                </a:cubicBezTo>
                <a:cubicBezTo>
                  <a:pt x="1961443" y="2281402"/>
                  <a:pt x="1237198" y="2778433"/>
                  <a:pt x="839109" y="2916250"/>
                </a:cubicBezTo>
                <a:cubicBezTo>
                  <a:pt x="441020" y="3054067"/>
                  <a:pt x="-4140" y="2043827"/>
                  <a:pt x="29" y="161515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눈물 방울 5"/>
          <p:cNvSpPr/>
          <p:nvPr/>
        </p:nvSpPr>
        <p:spPr>
          <a:xfrm rot="10480271" flipH="1">
            <a:off x="4230967" y="915317"/>
            <a:ext cx="1444066" cy="2128561"/>
          </a:xfrm>
          <a:custGeom>
            <a:avLst/>
            <a:gdLst>
              <a:gd name="connsiteX0" fmla="*/ 0 w 1728192"/>
              <a:gd name="connsiteY0" fmla="*/ 1270930 h 2541860"/>
              <a:gd name="connsiteX1" fmla="*/ 864096 w 1728192"/>
              <a:gd name="connsiteY1" fmla="*/ 0 h 2541860"/>
              <a:gd name="connsiteX2" fmla="*/ 2019133 w 1728192"/>
              <a:gd name="connsiteY2" fmla="*/ -427922 h 2541860"/>
              <a:gd name="connsiteX3" fmla="*/ 1728192 w 1728192"/>
              <a:gd name="connsiteY3" fmla="*/ 1270930 h 2541860"/>
              <a:gd name="connsiteX4" fmla="*/ 864096 w 1728192"/>
              <a:gd name="connsiteY4" fmla="*/ 2541860 h 2541860"/>
              <a:gd name="connsiteX5" fmla="*/ 0 w 1728192"/>
              <a:gd name="connsiteY5" fmla="*/ 1270930 h 2541860"/>
              <a:gd name="connsiteX0" fmla="*/ 0 w 2019133"/>
              <a:gd name="connsiteY0" fmla="*/ 1698852 h 2969827"/>
              <a:gd name="connsiteX1" fmla="*/ 864096 w 2019133"/>
              <a:gd name="connsiteY1" fmla="*/ 427922 h 2969827"/>
              <a:gd name="connsiteX2" fmla="*/ 2019133 w 2019133"/>
              <a:gd name="connsiteY2" fmla="*/ 0 h 2969827"/>
              <a:gd name="connsiteX3" fmla="*/ 1961414 w 2019133"/>
              <a:gd name="connsiteY3" fmla="*/ 1663183 h 2969827"/>
              <a:gd name="connsiteX4" fmla="*/ 864096 w 2019133"/>
              <a:gd name="connsiteY4" fmla="*/ 2969782 h 2969827"/>
              <a:gd name="connsiteX5" fmla="*/ 0 w 2019133"/>
              <a:gd name="connsiteY5" fmla="*/ 1698852 h 2969827"/>
              <a:gd name="connsiteX0" fmla="*/ 0 w 2019133"/>
              <a:gd name="connsiteY0" fmla="*/ 1698852 h 2969827"/>
              <a:gd name="connsiteX1" fmla="*/ 864096 w 2019133"/>
              <a:gd name="connsiteY1" fmla="*/ 427922 h 2969827"/>
              <a:gd name="connsiteX2" fmla="*/ 2019133 w 2019133"/>
              <a:gd name="connsiteY2" fmla="*/ 0 h 2969827"/>
              <a:gd name="connsiteX3" fmla="*/ 1961414 w 2019133"/>
              <a:gd name="connsiteY3" fmla="*/ 1663183 h 2969827"/>
              <a:gd name="connsiteX4" fmla="*/ 864096 w 2019133"/>
              <a:gd name="connsiteY4" fmla="*/ 2969782 h 2969827"/>
              <a:gd name="connsiteX5" fmla="*/ 0 w 2019133"/>
              <a:gd name="connsiteY5" fmla="*/ 1698852 h 2969827"/>
              <a:gd name="connsiteX0" fmla="*/ 0 w 2166087"/>
              <a:gd name="connsiteY0" fmla="*/ 1615156 h 2886131"/>
              <a:gd name="connsiteX1" fmla="*/ 864096 w 2166087"/>
              <a:gd name="connsiteY1" fmla="*/ 344226 h 2886131"/>
              <a:gd name="connsiteX2" fmla="*/ 2166087 w 2166087"/>
              <a:gd name="connsiteY2" fmla="*/ 0 h 2886131"/>
              <a:gd name="connsiteX3" fmla="*/ 1961414 w 2166087"/>
              <a:gd name="connsiteY3" fmla="*/ 1579487 h 2886131"/>
              <a:gd name="connsiteX4" fmla="*/ 864096 w 2166087"/>
              <a:gd name="connsiteY4" fmla="*/ 2886086 h 2886131"/>
              <a:gd name="connsiteX5" fmla="*/ 0 w 2166087"/>
              <a:gd name="connsiteY5" fmla="*/ 1615156 h 2886131"/>
              <a:gd name="connsiteX0" fmla="*/ 25 w 2166112"/>
              <a:gd name="connsiteY0" fmla="*/ 1615156 h 2916280"/>
              <a:gd name="connsiteX1" fmla="*/ 864121 w 2166112"/>
              <a:gd name="connsiteY1" fmla="*/ 344226 h 2916280"/>
              <a:gd name="connsiteX2" fmla="*/ 2166112 w 2166112"/>
              <a:gd name="connsiteY2" fmla="*/ 0 h 2916280"/>
              <a:gd name="connsiteX3" fmla="*/ 1961439 w 2166112"/>
              <a:gd name="connsiteY3" fmla="*/ 1579487 h 2916280"/>
              <a:gd name="connsiteX4" fmla="*/ 839105 w 2166112"/>
              <a:gd name="connsiteY4" fmla="*/ 2916250 h 2916280"/>
              <a:gd name="connsiteX5" fmla="*/ 25 w 2166112"/>
              <a:gd name="connsiteY5" fmla="*/ 1615156 h 2916280"/>
              <a:gd name="connsiteX0" fmla="*/ 29 w 2166116"/>
              <a:gd name="connsiteY0" fmla="*/ 1615156 h 2929059"/>
              <a:gd name="connsiteX1" fmla="*/ 864125 w 2166116"/>
              <a:gd name="connsiteY1" fmla="*/ 344226 h 2929059"/>
              <a:gd name="connsiteX2" fmla="*/ 2166116 w 2166116"/>
              <a:gd name="connsiteY2" fmla="*/ 0 h 2929059"/>
              <a:gd name="connsiteX3" fmla="*/ 1961443 w 2166116"/>
              <a:gd name="connsiteY3" fmla="*/ 1579487 h 2929059"/>
              <a:gd name="connsiteX4" fmla="*/ 839109 w 2166116"/>
              <a:gd name="connsiteY4" fmla="*/ 2916250 h 2929059"/>
              <a:gd name="connsiteX5" fmla="*/ 29 w 2166116"/>
              <a:gd name="connsiteY5" fmla="*/ 1615156 h 292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6116" h="2929059">
                <a:moveTo>
                  <a:pt x="29" y="1615156"/>
                </a:moveTo>
                <a:cubicBezTo>
                  <a:pt x="4198" y="1186485"/>
                  <a:pt x="503111" y="613419"/>
                  <a:pt x="864125" y="344226"/>
                </a:cubicBezTo>
                <a:cubicBezTo>
                  <a:pt x="1225139" y="75033"/>
                  <a:pt x="1781104" y="285281"/>
                  <a:pt x="2166116" y="0"/>
                </a:cubicBezTo>
                <a:cubicBezTo>
                  <a:pt x="1972155" y="566284"/>
                  <a:pt x="811758" y="174240"/>
                  <a:pt x="1961443" y="1579487"/>
                </a:cubicBezTo>
                <a:cubicBezTo>
                  <a:pt x="1961443" y="2281402"/>
                  <a:pt x="1237198" y="2778433"/>
                  <a:pt x="839109" y="2916250"/>
                </a:cubicBezTo>
                <a:cubicBezTo>
                  <a:pt x="441020" y="3054067"/>
                  <a:pt x="-4140" y="2043827"/>
                  <a:pt x="29" y="161515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0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원통 6"/>
          <p:cNvSpPr/>
          <p:nvPr/>
        </p:nvSpPr>
        <p:spPr>
          <a:xfrm rot="5400000">
            <a:off x="5817096" y="-865315"/>
            <a:ext cx="756084" cy="5940660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48944" y="1904960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mtClean="0">
                <a:latin typeface="돋움" panose="020B0600000101010101" pitchFamily="50" charset="-127"/>
                <a:ea typeface="돋움" panose="020B0600000101010101" pitchFamily="50" charset="-127"/>
              </a:rPr>
              <a:t>한국의 지리와 </a:t>
            </a:r>
            <a:r>
              <a:rPr lang="ko-KR" altLang="en-US" sz="20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도시숲</a:t>
            </a:r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현황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순서도: 저장 데이터 8"/>
          <p:cNvSpPr/>
          <p:nvPr/>
        </p:nvSpPr>
        <p:spPr>
          <a:xfrm rot="20916395">
            <a:off x="2757819" y="1719683"/>
            <a:ext cx="997747" cy="778149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008784" y="190292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원통 10"/>
          <p:cNvSpPr/>
          <p:nvPr/>
        </p:nvSpPr>
        <p:spPr>
          <a:xfrm rot="5400000">
            <a:off x="5817096" y="312978"/>
            <a:ext cx="756084" cy="5940660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16896" y="3083253"/>
            <a:ext cx="4713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mtClean="0">
                <a:latin typeface="돋움" panose="020B0600000101010101" pitchFamily="50" charset="-127"/>
                <a:ea typeface="돋움" panose="020B0600000101010101" pitchFamily="50" charset="-127"/>
              </a:rPr>
              <a:t>전국산림자원 조사 및 임상도 제작 연혁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순서도: 저장 데이터 12"/>
          <p:cNvSpPr/>
          <p:nvPr/>
        </p:nvSpPr>
        <p:spPr>
          <a:xfrm rot="20916395">
            <a:off x="2757819" y="2897976"/>
            <a:ext cx="997747" cy="778149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008784" y="30812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5" name="원통 14"/>
          <p:cNvSpPr/>
          <p:nvPr/>
        </p:nvSpPr>
        <p:spPr>
          <a:xfrm rot="5400000">
            <a:off x="5817096" y="1465106"/>
            <a:ext cx="756084" cy="5940660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64968" y="4235381"/>
            <a:ext cx="334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연도별 산림 기본 통계 현황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순서도: 저장 데이터 16"/>
          <p:cNvSpPr/>
          <p:nvPr/>
        </p:nvSpPr>
        <p:spPr>
          <a:xfrm rot="20916395">
            <a:off x="2757819" y="4050104"/>
            <a:ext cx="997747" cy="778149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008784" y="423334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9" name="원통 18"/>
          <p:cNvSpPr/>
          <p:nvPr/>
        </p:nvSpPr>
        <p:spPr>
          <a:xfrm rot="5400000">
            <a:off x="5817096" y="2617234"/>
            <a:ext cx="756084" cy="5940660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69024" y="538750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mtClean="0">
                <a:latin typeface="돋움" panose="020B0600000101010101" pitchFamily="50" charset="-127"/>
                <a:ea typeface="돋움" panose="020B0600000101010101" pitchFamily="50" charset="-127"/>
              </a:rPr>
              <a:t>산림지리정보시스템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1" name="순서도: 저장 데이터 20"/>
          <p:cNvSpPr/>
          <p:nvPr/>
        </p:nvSpPr>
        <p:spPr>
          <a:xfrm rot="20916395">
            <a:off x="2757819" y="5202232"/>
            <a:ext cx="997747" cy="778149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008784" y="538547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b="68881"/>
          <a:stretch/>
        </p:blipFill>
        <p:spPr>
          <a:xfrm>
            <a:off x="163742" y="2770322"/>
            <a:ext cx="2412994" cy="20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지리와 </a:t>
            </a:r>
            <a:r>
              <a:rPr lang="ko-KR" altLang="en-US" dirty="0" err="1" smtClean="0"/>
              <a:t>도시숲</a:t>
            </a:r>
            <a:r>
              <a:rPr lang="ko-KR" altLang="en-US" dirty="0" smtClean="0"/>
              <a:t> 현황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528193"/>
            <a:ext cx="6113884" cy="24048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r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Geography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The Korean peninsula encompasses  </a:t>
            </a:r>
            <a:b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221,000km2, 45% of which makes up </a:t>
            </a:r>
            <a:b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the Republic of Korea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95300" y="3760441"/>
            <a:ext cx="8922196" cy="240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r"/>
            </a:pPr>
            <a:r>
              <a:rPr lang="ko-KR" altLang="en-US" sz="24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도시숲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도시지역 내 숲은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년에 평균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3.5%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씩 감소추세에 있으며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b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이는 전국 산림감소율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0.1%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의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35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배에 달함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도시지역 내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생활권 도시림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은 전국 평균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7.0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제곱미터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인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69224" y="1844824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488" y="0"/>
            <a:ext cx="9217024" cy="1196752"/>
          </a:xfrm>
        </p:spPr>
        <p:txBody>
          <a:bodyPr lIns="0" rIns="0">
            <a:noAutofit/>
          </a:bodyPr>
          <a:lstStyle/>
          <a:p>
            <a:r>
              <a:rPr lang="ko-KR" altLang="en-US" dirty="0" smtClean="0"/>
              <a:t>전국산림자원 조사 및 임상도 제작 연혁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8778"/>
              </p:ext>
            </p:extLst>
          </p:nvPr>
        </p:nvGraphicFramePr>
        <p:xfrm>
          <a:off x="2432720" y="2449696"/>
          <a:ext cx="6977980" cy="328355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44495"/>
                <a:gridCol w="1744495"/>
                <a:gridCol w="1744495"/>
                <a:gridCol w="1744495"/>
              </a:tblGrid>
              <a:tr h="8283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1980~1982</a:t>
                      </a: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년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1986~1988</a:t>
                      </a: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년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1994~2000</a:t>
                      </a: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년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2004~2013</a:t>
                      </a: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년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8283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783</a:t>
                      </a: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매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752</a:t>
                      </a: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매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742</a:t>
                      </a: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매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750</a:t>
                      </a: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매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8283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-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-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751</a:t>
                      </a: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매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750</a:t>
                      </a: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매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798377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차수별</a:t>
                      </a: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임상도 매수 차이는 축척 차이 및 비무장지대</a:t>
                      </a:r>
                      <a: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br>
                        <a:rPr lang="en-US" altLang="ko-KR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</a:b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도서지방 포함에 따른 것임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팔각형 5"/>
          <p:cNvSpPr/>
          <p:nvPr/>
        </p:nvSpPr>
        <p:spPr>
          <a:xfrm>
            <a:off x="1352599" y="2448597"/>
            <a:ext cx="1066265" cy="821075"/>
          </a:xfrm>
          <a:prstGeom prst="octagon">
            <a:avLst>
              <a:gd name="adj" fmla="val 11973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팔각형 11"/>
          <p:cNvSpPr/>
          <p:nvPr/>
        </p:nvSpPr>
        <p:spPr>
          <a:xfrm>
            <a:off x="1352599" y="3269672"/>
            <a:ext cx="1066265" cy="821075"/>
          </a:xfrm>
          <a:prstGeom prst="octagon">
            <a:avLst>
              <a:gd name="adj" fmla="val 11973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임상도</a:t>
            </a:r>
            <a:endParaRPr lang="en-US" altLang="ko-KR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매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팔각형 12"/>
          <p:cNvSpPr/>
          <p:nvPr/>
        </p:nvSpPr>
        <p:spPr>
          <a:xfrm>
            <a:off x="1352599" y="4090747"/>
            <a:ext cx="1066265" cy="821075"/>
          </a:xfrm>
          <a:prstGeom prst="octagon">
            <a:avLst>
              <a:gd name="adj" fmla="val 11973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수치화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팔각형 13"/>
          <p:cNvSpPr/>
          <p:nvPr/>
        </p:nvSpPr>
        <p:spPr>
          <a:xfrm>
            <a:off x="1352599" y="4911822"/>
            <a:ext cx="1066265" cy="821075"/>
          </a:xfrm>
          <a:prstGeom prst="octagon">
            <a:avLst>
              <a:gd name="adj" fmla="val 11973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주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5" name="대각선 방향의 모서리가 잘린 사각형 14"/>
          <p:cNvSpPr/>
          <p:nvPr/>
        </p:nvSpPr>
        <p:spPr>
          <a:xfrm>
            <a:off x="2418863" y="1628800"/>
            <a:ext cx="1765209" cy="805943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418863" y="1772816"/>
            <a:ext cx="1765209" cy="517344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차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대각선 방향의 모서리가 잘린 사각형 16"/>
          <p:cNvSpPr/>
          <p:nvPr/>
        </p:nvSpPr>
        <p:spPr>
          <a:xfrm>
            <a:off x="4184072" y="1628800"/>
            <a:ext cx="1731819" cy="805943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184072" y="1772816"/>
            <a:ext cx="1731819" cy="517344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차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9" name="대각선 방향의 모서리가 잘린 사각형 18"/>
          <p:cNvSpPr/>
          <p:nvPr/>
        </p:nvSpPr>
        <p:spPr>
          <a:xfrm>
            <a:off x="5915891" y="1628800"/>
            <a:ext cx="1745674" cy="805943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915891" y="1772816"/>
            <a:ext cx="1745674" cy="517344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차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3" name="대각선 방향의 모서리가 잘린 사각형 22"/>
          <p:cNvSpPr/>
          <p:nvPr/>
        </p:nvSpPr>
        <p:spPr>
          <a:xfrm>
            <a:off x="7661565" y="1628800"/>
            <a:ext cx="1745674" cy="805943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661565" y="1772816"/>
            <a:ext cx="1745674" cy="517344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</a:t>
            </a:r>
            <a:r>
              <a: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차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96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연도별 산림 기본 통계 현황</a:t>
            </a:r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462007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928664" y="2564904"/>
            <a:ext cx="2448272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4160912" y="2420888"/>
            <a:ext cx="432048" cy="2880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6E2-6F90-44A3-BEF5-E061CA19DF9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5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118</Words>
  <Application>Microsoft Office PowerPoint</Application>
  <PresentationFormat>A4 용지(210x297mm)</PresentationFormat>
  <Paragraphs>49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한국의 지리와 도시숲 현황</vt:lpstr>
      <vt:lpstr>전국산림자원 조사 및 임상도 제작 연혁</vt:lpstr>
      <vt:lpstr>연도별 산림 기본 통계 현황</vt:lpstr>
      <vt:lpstr>PowerPoint 프레젠테이션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Windows User</cp:lastModifiedBy>
  <cp:revision>9</cp:revision>
  <dcterms:created xsi:type="dcterms:W3CDTF">2020-03-18T13:51:11Z</dcterms:created>
  <dcterms:modified xsi:type="dcterms:W3CDTF">2020-03-20T09:33:23Z</dcterms:modified>
</cp:coreProperties>
</file>