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28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8053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7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29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327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24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687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407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35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682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26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921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500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4F6C-45A8-456F-B562-C0CBCAB7430B}" type="datetimeFigureOut">
              <a:rPr lang="ko-KR" altLang="en-US" smtClean="0"/>
              <a:t>2021-04-26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3796-ED9E-45F9-B57C-4B6690943C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851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1673470" y="31018"/>
            <a:ext cx="5158154" cy="1059229"/>
          </a:xfrm>
        </p:spPr>
        <p:txBody>
          <a:bodyPr>
            <a:normAutofit/>
          </a:bodyPr>
          <a:lstStyle/>
          <a:p>
            <a:r>
              <a:rPr lang="en-US" altLang="ko-KR" sz="32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Make-Or-Buy </a:t>
            </a:r>
            <a:r>
              <a:rPr lang="ko-KR" altLang="en-US" sz="32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의사결정</a:t>
            </a:r>
            <a:endParaRPr lang="ko-KR" altLang="en-US" sz="32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958361" y="2056669"/>
            <a:ext cx="2365131" cy="9407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의사결정</a:t>
            </a:r>
            <a:endParaRPr lang="en-US" altLang="ko-KR" b="1" dirty="0" smtClean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요인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528038" y="1239716"/>
            <a:ext cx="4580793" cy="35169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수량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28038" y="1784839"/>
            <a:ext cx="4580793" cy="3516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부품 표준화 여부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528038" y="2343150"/>
            <a:ext cx="4580793" cy="35169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부품의 크기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528038" y="2901464"/>
            <a:ext cx="4580793" cy="3516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특수 </a:t>
            </a:r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설계사양</a:t>
            </a:r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 여부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528038" y="3437797"/>
            <a:ext cx="4580793" cy="35169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품질과 신뢰도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248509" y="4276725"/>
            <a:ext cx="3066316" cy="13415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공급사슬</a:t>
            </a:r>
            <a:endParaRPr lang="ko-KR" altLang="en-US" sz="2400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4314824" y="4276725"/>
            <a:ext cx="4714875" cy="13415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>
            <a:outerShdw dist="1016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공급업체로부터 원료와 부품을 구매</a:t>
            </a:r>
            <a:endParaRPr lang="en-US" altLang="ko-KR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하여 생산공정을 거쳐 완제품 생산하며</a:t>
            </a:r>
            <a:endParaRPr lang="en-US" altLang="ko-KR" b="1" dirty="0" smtClean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고객에게 전달하는 </a:t>
            </a:r>
            <a:r>
              <a:rPr lang="ko-KR" altLang="en-US" b="1" dirty="0" err="1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전체과정</a:t>
            </a:r>
            <a:endParaRPr lang="ko-KR" altLang="en-US" b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14" name="꺾인 연결선 13"/>
          <p:cNvCxnSpPr>
            <a:stCxn id="6" idx="1"/>
            <a:endCxn id="10" idx="1"/>
          </p:cNvCxnSpPr>
          <p:nvPr/>
        </p:nvCxnSpPr>
        <p:spPr>
          <a:xfrm rot="10800000" flipV="1">
            <a:off x="4528038" y="1415561"/>
            <a:ext cx="12700" cy="2198081"/>
          </a:xfrm>
          <a:prstGeom prst="bentConnector3">
            <a:avLst>
              <a:gd name="adj1" fmla="val 4875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꺾인 연결선 15"/>
          <p:cNvCxnSpPr>
            <a:stCxn id="7" idx="1"/>
            <a:endCxn id="9" idx="1"/>
          </p:cNvCxnSpPr>
          <p:nvPr/>
        </p:nvCxnSpPr>
        <p:spPr>
          <a:xfrm rot="10800000" flipV="1">
            <a:off x="4528038" y="1960684"/>
            <a:ext cx="12700" cy="1116625"/>
          </a:xfrm>
          <a:prstGeom prst="bentConnector3">
            <a:avLst>
              <a:gd name="adj1" fmla="val 49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5" idx="6"/>
            <a:endCxn id="8" idx="1"/>
          </p:cNvCxnSpPr>
          <p:nvPr/>
        </p:nvCxnSpPr>
        <p:spPr>
          <a:xfrm flipV="1">
            <a:off x="3323492" y="2518996"/>
            <a:ext cx="1204546" cy="80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빗면 21"/>
          <p:cNvSpPr/>
          <p:nvPr/>
        </p:nvSpPr>
        <p:spPr>
          <a:xfrm>
            <a:off x="1743075" y="6022730"/>
            <a:ext cx="6819900" cy="581025"/>
          </a:xfrm>
          <a:prstGeom prst="beve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목표</a:t>
            </a:r>
            <a:r>
              <a:rPr lang="en-US" altLang="ko-KR" sz="2000" b="1" i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b="1" i="1" dirty="0" smtClean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고품질의 제품과 서비스 제공을 통한 고객만족</a:t>
            </a:r>
            <a:endParaRPr lang="ko-KR" altLang="en-US" sz="2000" b="1" i="1" dirty="0">
              <a:solidFill>
                <a:schemeClr val="tx1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54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67100" y="165100"/>
            <a:ext cx="4533900" cy="930275"/>
          </a:xfrm>
        </p:spPr>
        <p:txBody>
          <a:bodyPr>
            <a:noAutofit/>
          </a:bodyPr>
          <a:lstStyle/>
          <a:p>
            <a:r>
              <a:rPr lang="ko-KR" altLang="en-US" sz="4000" dirty="0" smtClean="0"/>
              <a:t>인터넷 주소 체계</a:t>
            </a:r>
            <a:endParaRPr lang="ko-KR" alt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962400" y="1200150"/>
            <a:ext cx="15811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Root Server</a:t>
            </a:r>
            <a:endParaRPr lang="ko-KR" alt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81051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edu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43076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com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81301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gov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net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48224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….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05474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</a:t>
            </a:r>
            <a:r>
              <a:rPr lang="en-US" altLang="ko-KR" dirty="0" err="1" smtClean="0"/>
              <a:t>kr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661144" y="2181225"/>
            <a:ext cx="476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</a:t>
            </a:r>
            <a:r>
              <a:rPr lang="en-US" altLang="ko-KR" dirty="0" err="1" smtClean="0"/>
              <a:t>jp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488234" y="2181225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ca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62948" y="2181225"/>
            <a:ext cx="523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….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048748" y="2181225"/>
            <a:ext cx="1143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Top level</a:t>
            </a:r>
            <a:endParaRPr lang="ko-KR" altLang="en-US" dirty="0"/>
          </a:p>
        </p:txBody>
      </p:sp>
      <p:cxnSp>
        <p:nvCxnSpPr>
          <p:cNvPr id="15" name="꺾인 연결선 14"/>
          <p:cNvCxnSpPr>
            <a:stCxn id="4" idx="0"/>
            <a:endCxn id="11" idx="0"/>
          </p:cNvCxnSpPr>
          <p:nvPr/>
        </p:nvCxnSpPr>
        <p:spPr>
          <a:xfrm rot="5400000" flipH="1" flipV="1">
            <a:off x="4458492" y="-1172366"/>
            <a:ext cx="12700" cy="6707183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꺾인 연결선 16"/>
          <p:cNvCxnSpPr>
            <a:stCxn id="5" idx="0"/>
            <a:endCxn id="10" idx="0"/>
          </p:cNvCxnSpPr>
          <p:nvPr/>
        </p:nvCxnSpPr>
        <p:spPr>
          <a:xfrm rot="5400000" flipH="1" flipV="1">
            <a:off x="4483098" y="-234947"/>
            <a:ext cx="12700" cy="4832344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꺾인 연결선 18"/>
          <p:cNvCxnSpPr>
            <a:stCxn id="6" idx="0"/>
            <a:endCxn id="9" idx="0"/>
          </p:cNvCxnSpPr>
          <p:nvPr/>
        </p:nvCxnSpPr>
        <p:spPr>
          <a:xfrm rot="5400000" flipH="1" flipV="1">
            <a:off x="4567237" y="719139"/>
            <a:ext cx="12700" cy="2924173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7" idx="0"/>
          </p:cNvCxnSpPr>
          <p:nvPr/>
        </p:nvCxnSpPr>
        <p:spPr>
          <a:xfrm flipV="1">
            <a:off x="4133850" y="1971675"/>
            <a:ext cx="0" cy="209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endCxn id="3" idx="2"/>
          </p:cNvCxnSpPr>
          <p:nvPr/>
        </p:nvCxnSpPr>
        <p:spPr>
          <a:xfrm flipV="1">
            <a:off x="4752975" y="1600260"/>
            <a:ext cx="0" cy="3714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76600" y="312050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ac</a:t>
            </a:r>
            <a:endParaRPr lang="ko-KR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67174" y="3120509"/>
            <a:ext cx="619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nm</a:t>
            </a:r>
            <a:endParaRPr lang="ko-KR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010149" y="3120509"/>
            <a:ext cx="51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go</a:t>
            </a:r>
            <a:endParaRPr lang="ko-KR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24548" y="3120509"/>
            <a:ext cx="571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co</a:t>
            </a:r>
            <a:endParaRPr lang="ko-KR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905624" y="312050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or</a:t>
            </a:r>
            <a:endParaRPr lang="ko-KR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783509" y="312050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re</a:t>
            </a:r>
            <a:endParaRPr lang="ko-KR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915398" y="3130034"/>
            <a:ext cx="1524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S</a:t>
            </a:r>
            <a:r>
              <a:rPr lang="en-US" altLang="ko-KR" dirty="0" smtClean="0"/>
              <a:t>econd level</a:t>
            </a:r>
            <a:endParaRPr lang="ko-KR" altLang="en-US" dirty="0"/>
          </a:p>
        </p:txBody>
      </p:sp>
      <p:cxnSp>
        <p:nvCxnSpPr>
          <p:cNvPr id="36" name="꺾인 연결선 35"/>
          <p:cNvCxnSpPr>
            <a:stCxn id="28" idx="0"/>
            <a:endCxn id="33" idx="0"/>
          </p:cNvCxnSpPr>
          <p:nvPr/>
        </p:nvCxnSpPr>
        <p:spPr>
          <a:xfrm rot="5400000" flipH="1" flipV="1">
            <a:off x="5739604" y="867055"/>
            <a:ext cx="12700" cy="4506909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꺾인 연결선 37"/>
          <p:cNvCxnSpPr>
            <a:stCxn id="29" idx="0"/>
            <a:endCxn id="32" idx="0"/>
          </p:cNvCxnSpPr>
          <p:nvPr/>
        </p:nvCxnSpPr>
        <p:spPr>
          <a:xfrm rot="5400000" flipH="1" flipV="1">
            <a:off x="5745955" y="1751291"/>
            <a:ext cx="12700" cy="2738437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꺾인 연결선 39"/>
          <p:cNvCxnSpPr>
            <a:stCxn id="30" idx="0"/>
            <a:endCxn id="31" idx="0"/>
          </p:cNvCxnSpPr>
          <p:nvPr/>
        </p:nvCxnSpPr>
        <p:spPr>
          <a:xfrm rot="5400000" flipH="1" flipV="1">
            <a:off x="5738811" y="2649022"/>
            <a:ext cx="12700" cy="942975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 flipV="1">
            <a:off x="5924548" y="2628900"/>
            <a:ext cx="0" cy="285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454150" y="3987284"/>
            <a:ext cx="114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sungshin</a:t>
            </a:r>
            <a:endParaRPr lang="ko-KR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209925" y="3987284"/>
            <a:ext cx="590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snu</a:t>
            </a:r>
            <a:endParaRPr lang="ko-KR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076699" y="3987284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kaist</a:t>
            </a:r>
            <a:endParaRPr lang="ko-KR" altLang="en-US" dirty="0"/>
          </a:p>
        </p:txBody>
      </p:sp>
      <p:cxnSp>
        <p:nvCxnSpPr>
          <p:cNvPr id="49" name="꺾인 연결선 48"/>
          <p:cNvCxnSpPr>
            <a:stCxn id="44" idx="0"/>
            <a:endCxn id="47" idx="0"/>
          </p:cNvCxnSpPr>
          <p:nvPr/>
        </p:nvCxnSpPr>
        <p:spPr>
          <a:xfrm rot="5400000" flipH="1" flipV="1">
            <a:off x="3230562" y="2783960"/>
            <a:ext cx="12700" cy="2406649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>
            <a:stCxn id="46" idx="0"/>
            <a:endCxn id="28" idx="2"/>
          </p:cNvCxnSpPr>
          <p:nvPr/>
        </p:nvCxnSpPr>
        <p:spPr>
          <a:xfrm flipH="1" flipV="1">
            <a:off x="3486150" y="3489841"/>
            <a:ext cx="19050" cy="4974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357017" y="399363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imgc</a:t>
            </a:r>
            <a:endParaRPr lang="ko-KR" alt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7167557" y="3993635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hani</a:t>
            </a:r>
            <a:endParaRPr lang="ko-KR" altLang="en-US" dirty="0"/>
          </a:p>
        </p:txBody>
      </p:sp>
      <p:cxnSp>
        <p:nvCxnSpPr>
          <p:cNvPr id="57" name="꺾인 연결선 56"/>
          <p:cNvCxnSpPr>
            <a:stCxn id="54" idx="0"/>
            <a:endCxn id="55" idx="0"/>
          </p:cNvCxnSpPr>
          <p:nvPr/>
        </p:nvCxnSpPr>
        <p:spPr>
          <a:xfrm rot="5400000" flipH="1" flipV="1">
            <a:off x="6619475" y="3088365"/>
            <a:ext cx="12700" cy="1810540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H="1" flipV="1">
            <a:off x="6210299" y="3508891"/>
            <a:ext cx="6350" cy="2487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353424" y="4895416"/>
            <a:ext cx="269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Host/Subdomain level</a:t>
            </a:r>
            <a:endParaRPr lang="ko-KR" alt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046161" y="4889065"/>
            <a:ext cx="75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www</a:t>
            </a:r>
            <a:endParaRPr lang="ko-KR" alt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225676" y="4889065"/>
            <a:ext cx="431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cs</a:t>
            </a:r>
            <a:endParaRPr lang="ko-KR" alt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189287" y="4889065"/>
            <a:ext cx="506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…</a:t>
            </a:r>
            <a:endParaRPr lang="ko-KR" altLang="en-US" dirty="0"/>
          </a:p>
        </p:txBody>
      </p:sp>
      <p:cxnSp>
        <p:nvCxnSpPr>
          <p:cNvPr id="66" name="꺾인 연결선 65"/>
          <p:cNvCxnSpPr>
            <a:stCxn id="62" idx="0"/>
            <a:endCxn id="64" idx="0"/>
          </p:cNvCxnSpPr>
          <p:nvPr/>
        </p:nvCxnSpPr>
        <p:spPr>
          <a:xfrm rot="5400000" flipH="1" flipV="1">
            <a:off x="2432843" y="3879415"/>
            <a:ext cx="12700" cy="2019301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/>
          <p:nvPr/>
        </p:nvCxnSpPr>
        <p:spPr>
          <a:xfrm flipV="1">
            <a:off x="2225676" y="4369317"/>
            <a:ext cx="0" cy="3265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857999" y="4860410"/>
            <a:ext cx="77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…….</a:t>
            </a:r>
            <a:endParaRPr lang="ko-KR" alt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8978097" y="4019034"/>
            <a:ext cx="1524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Third level</a:t>
            </a:r>
            <a:endParaRPr lang="ko-KR" altLang="en-US" dirty="0"/>
          </a:p>
        </p:txBody>
      </p:sp>
      <p:graphicFrame>
        <p:nvGraphicFramePr>
          <p:cNvPr id="73" name="표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174871"/>
              </p:ext>
            </p:extLst>
          </p:nvPr>
        </p:nvGraphicFramePr>
        <p:xfrm>
          <a:off x="987422" y="5711071"/>
          <a:ext cx="945198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286">
                  <a:extLst>
                    <a:ext uri="{9D8B030D-6E8A-4147-A177-3AD203B41FA5}">
                      <a16:colId xmlns:a16="http://schemas.microsoft.com/office/drawing/2014/main" val="325184755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630462213"/>
                    </a:ext>
                  </a:extLst>
                </a:gridCol>
                <a:gridCol w="2492286">
                  <a:extLst>
                    <a:ext uri="{9D8B030D-6E8A-4147-A177-3AD203B41FA5}">
                      <a16:colId xmlns:a16="http://schemas.microsoft.com/office/drawing/2014/main" val="109535591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737284230"/>
                    </a:ext>
                  </a:extLst>
                </a:gridCol>
                <a:gridCol w="1850571">
                  <a:extLst>
                    <a:ext uri="{9D8B030D-6E8A-4147-A177-3AD203B41FA5}">
                      <a16:colId xmlns:a16="http://schemas.microsoft.com/office/drawing/2014/main" val="389259185"/>
                    </a:ext>
                  </a:extLst>
                </a:gridCol>
                <a:gridCol w="238125">
                  <a:extLst>
                    <a:ext uri="{9D8B030D-6E8A-4147-A177-3AD203B41FA5}">
                      <a16:colId xmlns:a16="http://schemas.microsoft.com/office/drawing/2014/main" val="3972975666"/>
                    </a:ext>
                  </a:extLst>
                </a:gridCol>
                <a:gridCol w="1962153">
                  <a:extLst>
                    <a:ext uri="{9D8B030D-6E8A-4147-A177-3AD203B41FA5}">
                      <a16:colId xmlns:a16="http://schemas.microsoft.com/office/drawing/2014/main" val="1755056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www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>
                          <a:solidFill>
                            <a:schemeClr val="tx1"/>
                          </a:solidFill>
                        </a:rPr>
                        <a:t>hrdkorea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or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 smtClean="0">
                          <a:solidFill>
                            <a:schemeClr val="tx1"/>
                          </a:solidFill>
                        </a:rPr>
                        <a:t>kr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771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solidFill>
                            <a:schemeClr val="tx1"/>
                          </a:solidFill>
                        </a:rPr>
                        <a:t>호스트이름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한국산업인력공단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공공기관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</a:rPr>
                        <a:t>한국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7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660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91</Words>
  <Application>Microsoft Office PowerPoint</Application>
  <PresentationFormat>와이드스크린</PresentationFormat>
  <Paragraphs>54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Make-Or-Buy 의사결정</vt:lpstr>
      <vt:lpstr>인터넷 주소 체계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임정훈</dc:creator>
  <cp:lastModifiedBy>임정훈</cp:lastModifiedBy>
  <cp:revision>10</cp:revision>
  <dcterms:created xsi:type="dcterms:W3CDTF">2021-04-26T07:04:44Z</dcterms:created>
  <dcterms:modified xsi:type="dcterms:W3CDTF">2021-04-26T07:45:50Z</dcterms:modified>
</cp:coreProperties>
</file>