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sz="2400" b="1">
                <a:latin typeface="궁서" panose="02030600000101010101" pitchFamily="18" charset="-127"/>
                <a:ea typeface="궁서" panose="02030600000101010101" pitchFamily="18" charset="-127"/>
              </a:rPr>
              <a:t>민사 </a:t>
            </a:r>
            <a:r>
              <a:rPr lang="en-US" sz="2400" b="1">
                <a:latin typeface="궁서" panose="02030600000101010101" pitchFamily="18" charset="-127"/>
                <a:ea typeface="궁서" panose="02030600000101010101" pitchFamily="18" charset="-127"/>
              </a:rPr>
              <a:t>1, 2</a:t>
            </a:r>
            <a:r>
              <a:rPr lang="ko-KR" sz="2400" b="1">
                <a:latin typeface="궁서" panose="02030600000101010101" pitchFamily="18" charset="-127"/>
                <a:ea typeface="궁서" panose="02030600000101010101" pitchFamily="18" charset="-127"/>
              </a:rPr>
              <a:t>심 조정</a:t>
            </a:r>
            <a:r>
              <a:rPr lang="en-US" sz="2400" b="1">
                <a:latin typeface="궁서" panose="02030600000101010101" pitchFamily="18" charset="-127"/>
                <a:ea typeface="궁서" panose="02030600000101010101" pitchFamily="18" charset="-127"/>
              </a:rPr>
              <a:t>/</a:t>
            </a:r>
            <a:r>
              <a:rPr lang="ko-KR" sz="2400" b="1">
                <a:latin typeface="궁서" panose="02030600000101010101" pitchFamily="18" charset="-127"/>
                <a:ea typeface="궁서" panose="02030600000101010101" pitchFamily="18" charset="-127"/>
              </a:rPr>
              <a:t>화해 처리 건수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단독</c:v>
                </c:pt>
                <c:pt idx="1">
                  <c:v>합의</c:v>
                </c:pt>
                <c:pt idx="2">
                  <c:v>소액</c:v>
                </c:pt>
                <c:pt idx="3">
                  <c:v>항소</c:v>
                </c:pt>
                <c:pt idx="4">
                  <c:v>합계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21370</c:v>
                </c:pt>
                <c:pt idx="1">
                  <c:v>4826</c:v>
                </c:pt>
                <c:pt idx="2">
                  <c:v>27472</c:v>
                </c:pt>
                <c:pt idx="3">
                  <c:v>4611</c:v>
                </c:pt>
                <c:pt idx="4">
                  <c:v>58279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5-4B96-8EEA-0FADC6B70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212320"/>
        <c:axId val="289214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2022년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15-4B96-8EEA-0FADC6B709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단독</c:v>
                </c:pt>
                <c:pt idx="1">
                  <c:v>합의</c:v>
                </c:pt>
                <c:pt idx="2">
                  <c:v>소액</c:v>
                </c:pt>
                <c:pt idx="3">
                  <c:v>항소</c:v>
                </c:pt>
                <c:pt idx="4">
                  <c:v>합계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39214</c:v>
                </c:pt>
                <c:pt idx="1">
                  <c:v>8739</c:v>
                </c:pt>
                <c:pt idx="2">
                  <c:v>36974</c:v>
                </c:pt>
                <c:pt idx="3">
                  <c:v>13168</c:v>
                </c:pt>
                <c:pt idx="4">
                  <c:v>98095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15-4B96-8EEA-0FADC6B70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184000"/>
        <c:axId val="289184480"/>
      </c:lineChart>
      <c:catAx>
        <c:axId val="2892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289214720"/>
        <c:crosses val="autoZero"/>
        <c:auto val="1"/>
        <c:lblAlgn val="ctr"/>
        <c:lblOffset val="100"/>
        <c:noMultiLvlLbl val="0"/>
      </c:catAx>
      <c:valAx>
        <c:axId val="289214720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289212320"/>
        <c:crosses val="autoZero"/>
        <c:crossBetween val="between"/>
      </c:valAx>
      <c:valAx>
        <c:axId val="289184480"/>
        <c:scaling>
          <c:orientation val="minMax"/>
        </c:scaling>
        <c:delete val="0"/>
        <c:axPos val="r"/>
        <c:numFmt formatCode="#,##0_);[Red]\(#,##0\)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289184000"/>
        <c:crosses val="max"/>
        <c:crossBetween val="between"/>
        <c:majorUnit val="30000"/>
      </c:valAx>
      <c:catAx>
        <c:axId val="289184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91844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B39FF-724F-49DF-80CE-0B01C9D6B7C7}" type="datetimeFigureOut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9C84F-A804-48AC-9DD5-B46385A580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26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82C1-1EDB-4DFC-8497-A048013E92A4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49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78F9-26F2-4CED-9285-683286A7291C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79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C18C-4809-4513-8904-C02DC09539EA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58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009D-D2F2-4E13-8DA0-495BBFC6BBA6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15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00B-7E01-4A3E-B292-A0B23A3C1149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0913" y="6356352"/>
            <a:ext cx="2228850" cy="365125"/>
          </a:xfrm>
        </p:spPr>
        <p:txBody>
          <a:bodyPr/>
          <a:lstStyle/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E50EDD7-AA83-A943-C3B3-4E41CFB91D80}"/>
              </a:ext>
            </a:extLst>
          </p:cNvPr>
          <p:cNvSpPr/>
          <p:nvPr userDrawn="1"/>
        </p:nvSpPr>
        <p:spPr>
          <a:xfrm>
            <a:off x="0" y="945931"/>
            <a:ext cx="9906000" cy="365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화면 표시 8">
            <a:extLst>
              <a:ext uri="{FF2B5EF4-FFF2-40B4-BE49-F238E27FC236}">
                <a16:creationId xmlns:a16="http://schemas.microsoft.com/office/drawing/2014/main" id="{78603AA0-35CF-6DF8-4B40-64D648A5FD1B}"/>
              </a:ext>
            </a:extLst>
          </p:cNvPr>
          <p:cNvSpPr/>
          <p:nvPr userDrawn="1"/>
        </p:nvSpPr>
        <p:spPr>
          <a:xfrm flipH="1">
            <a:off x="675879" y="0"/>
            <a:ext cx="8543925" cy="1311056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7BD4704-E989-8F61-3CDF-D948A9E4F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23515"/>
            <a:ext cx="1534510" cy="567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0"/>
            <a:ext cx="8543926" cy="1311056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0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4933-4FA5-4AF0-BE3E-CF926977FEAC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05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02A9-4D57-4226-AA5D-5E353A1FD3F4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3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C08-A21C-46BC-9CF5-BA39976D3B34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53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3E87-1779-43AA-A99A-A01984830FF4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43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49F3-127A-4A91-9CC5-547603793AD0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79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3981-F927-45F6-ABA6-4AD33A47F5B6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55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43C8-6BB0-4B86-82DD-E1D30884A8F1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8D6FC-440F-44EB-8E21-AD10D9B9EA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79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위쪽 모서리 4">
            <a:extLst>
              <a:ext uri="{FF2B5EF4-FFF2-40B4-BE49-F238E27FC236}">
                <a16:creationId xmlns:a16="http://schemas.microsoft.com/office/drawing/2014/main" id="{50D9EB40-F070-04E1-2E24-399512F85817}"/>
              </a:ext>
            </a:extLst>
          </p:cNvPr>
          <p:cNvSpPr/>
          <p:nvPr/>
        </p:nvSpPr>
        <p:spPr>
          <a:xfrm flipV="1">
            <a:off x="0" y="0"/>
            <a:ext cx="9906000" cy="2732690"/>
          </a:xfrm>
          <a:prstGeom prst="round2Same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B5377C2-E396-35E3-8BFF-414A42CE100A}"/>
              </a:ext>
            </a:extLst>
          </p:cNvPr>
          <p:cNvSpPr/>
          <p:nvPr/>
        </p:nvSpPr>
        <p:spPr>
          <a:xfrm>
            <a:off x="657593" y="3201981"/>
            <a:ext cx="8590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effectLst>
                  <a:reflection blurRad="6350" stA="50000" endA="300" endPos="50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Mediation &amp; Reconciliation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5A57853-89DC-6D4D-2DCB-5FF8F6A6B9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5934670"/>
            <a:ext cx="2217683" cy="82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20B61B-3FC9-0765-B722-FA201A32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36523"/>
            <a:ext cx="8543925" cy="912208"/>
          </a:xfrm>
        </p:spPr>
        <p:txBody>
          <a:bodyPr>
            <a:noAutofit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AFD9A6-0ADE-B78D-15BE-00C9AE2E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CBB57EE6-FF56-6982-C317-B3D4EB16792D}"/>
              </a:ext>
            </a:extLst>
          </p:cNvPr>
          <p:cNvSpPr/>
          <p:nvPr/>
        </p:nvSpPr>
        <p:spPr>
          <a:xfrm flipH="1">
            <a:off x="832513" y="2391514"/>
            <a:ext cx="6646460" cy="365125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DEE59F2B-1CF3-3C07-9480-D13BF29707FD}"/>
              </a:ext>
            </a:extLst>
          </p:cNvPr>
          <p:cNvSpPr/>
          <p:nvPr/>
        </p:nvSpPr>
        <p:spPr>
          <a:xfrm flipH="1">
            <a:off x="832513" y="3524536"/>
            <a:ext cx="6646460" cy="365125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L 도형 6">
            <a:extLst>
              <a:ext uri="{FF2B5EF4-FFF2-40B4-BE49-F238E27FC236}">
                <a16:creationId xmlns:a16="http://schemas.microsoft.com/office/drawing/2014/main" id="{1557E633-E1C4-9C26-9AC7-5F028BDCEDB1}"/>
              </a:ext>
            </a:extLst>
          </p:cNvPr>
          <p:cNvSpPr/>
          <p:nvPr/>
        </p:nvSpPr>
        <p:spPr>
          <a:xfrm flipH="1">
            <a:off x="832513" y="4742041"/>
            <a:ext cx="6646460" cy="365125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BB9BB9B3-4513-040C-4069-D767B1B8A6FA}"/>
              </a:ext>
            </a:extLst>
          </p:cNvPr>
          <p:cNvSpPr/>
          <p:nvPr/>
        </p:nvSpPr>
        <p:spPr>
          <a:xfrm flipH="1">
            <a:off x="832513" y="5864010"/>
            <a:ext cx="6646460" cy="365125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칠각형 10">
            <a:extLst>
              <a:ext uri="{FF2B5EF4-FFF2-40B4-BE49-F238E27FC236}">
                <a16:creationId xmlns:a16="http://schemas.microsoft.com/office/drawing/2014/main" id="{4C84552C-8DF0-C7FD-8B9D-D6F9B937A7FE}"/>
              </a:ext>
            </a:extLst>
          </p:cNvPr>
          <p:cNvSpPr/>
          <p:nvPr/>
        </p:nvSpPr>
        <p:spPr>
          <a:xfrm>
            <a:off x="512106" y="1746913"/>
            <a:ext cx="1166569" cy="1009726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칠각형 11">
            <a:extLst>
              <a:ext uri="{FF2B5EF4-FFF2-40B4-BE49-F238E27FC236}">
                <a16:creationId xmlns:a16="http://schemas.microsoft.com/office/drawing/2014/main" id="{45E85A70-A919-2207-B494-AFCFB4B71AF0}"/>
              </a:ext>
            </a:extLst>
          </p:cNvPr>
          <p:cNvSpPr/>
          <p:nvPr/>
        </p:nvSpPr>
        <p:spPr>
          <a:xfrm>
            <a:off x="512106" y="2880560"/>
            <a:ext cx="1166569" cy="1009726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칠각형 12">
            <a:extLst>
              <a:ext uri="{FF2B5EF4-FFF2-40B4-BE49-F238E27FC236}">
                <a16:creationId xmlns:a16="http://schemas.microsoft.com/office/drawing/2014/main" id="{08FBE5B4-6859-F795-F091-941417F9E9F7}"/>
              </a:ext>
            </a:extLst>
          </p:cNvPr>
          <p:cNvSpPr/>
          <p:nvPr/>
        </p:nvSpPr>
        <p:spPr>
          <a:xfrm>
            <a:off x="512106" y="4097440"/>
            <a:ext cx="1166569" cy="1009726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칠각형 13">
            <a:extLst>
              <a:ext uri="{FF2B5EF4-FFF2-40B4-BE49-F238E27FC236}">
                <a16:creationId xmlns:a16="http://schemas.microsoft.com/office/drawing/2014/main" id="{6599D0EB-7B33-E56D-DEB0-EA7FC9F04AD4}"/>
              </a:ext>
            </a:extLst>
          </p:cNvPr>
          <p:cNvSpPr/>
          <p:nvPr/>
        </p:nvSpPr>
        <p:spPr>
          <a:xfrm>
            <a:off x="512106" y="5208073"/>
            <a:ext cx="1166569" cy="1009726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573B30-02B4-348A-54C7-D827B9C42EBF}"/>
              </a:ext>
            </a:extLst>
          </p:cNvPr>
          <p:cNvSpPr/>
          <p:nvPr/>
        </p:nvSpPr>
        <p:spPr>
          <a:xfrm>
            <a:off x="1678675" y="2006221"/>
            <a:ext cx="5622238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조정과 화해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84EE8F5-F8E8-327D-2558-23B02B0E1B63}"/>
              </a:ext>
            </a:extLst>
          </p:cNvPr>
          <p:cNvSpPr/>
          <p:nvPr/>
        </p:nvSpPr>
        <p:spPr>
          <a:xfrm>
            <a:off x="1678675" y="3137879"/>
            <a:ext cx="5622238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조정과 화해의 개요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7A13B73-F017-E99A-2613-4551F2B93ECD}"/>
              </a:ext>
            </a:extLst>
          </p:cNvPr>
          <p:cNvSpPr/>
          <p:nvPr/>
        </p:nvSpPr>
        <p:spPr>
          <a:xfrm>
            <a:off x="1678675" y="4351928"/>
            <a:ext cx="5622238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민사 조정</a:t>
            </a:r>
            <a:r>
              <a:rPr lang="en-US" altLang="ko-KR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/</a:t>
            </a:r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화해 처리 건수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DEE819E-4A62-FE61-CDDE-9812A387EE7A}"/>
              </a:ext>
            </a:extLst>
          </p:cNvPr>
          <p:cNvSpPr/>
          <p:nvPr/>
        </p:nvSpPr>
        <p:spPr>
          <a:xfrm>
            <a:off x="1678675" y="5466017"/>
            <a:ext cx="5622238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분쟁 조정 절차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86FBDB47-B5E2-65E6-D922-D97557FFC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67988" r="59417" b="3425"/>
          <a:stretch>
            <a:fillRect/>
          </a:stretch>
        </p:blipFill>
        <p:spPr>
          <a:xfrm>
            <a:off x="8147075" y="4446315"/>
            <a:ext cx="1405719" cy="15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5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59CAED-4604-E3B3-964D-739B4CCE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0"/>
            <a:ext cx="8543925" cy="955343"/>
          </a:xfrm>
        </p:spPr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조정과 화해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A4C2C2-5DE3-72C4-FE1F-79440A2C1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390" y="1515161"/>
            <a:ext cx="6993524" cy="1500187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Reconciliation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The reconciliation of two beliefs, facts or demands that seem to be opposed is the process of finding a way in which they can both be true or both be successful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EAA579-BF47-4C66-55D4-23EA981D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7E53640D-F88B-CAC7-EE72-7EF48C3DF3E0}"/>
              </a:ext>
            </a:extLst>
          </p:cNvPr>
          <p:cNvSpPr txBox="1">
            <a:spLocks/>
          </p:cNvSpPr>
          <p:nvPr/>
        </p:nvSpPr>
        <p:spPr>
          <a:xfrm>
            <a:off x="307390" y="4129016"/>
            <a:ext cx="9437111" cy="150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조정과 화해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조정 </a:t>
            </a:r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법원을 비롯한 제</a:t>
            </a:r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자가 화해에 이르도록 분쟁당사자들을 설득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화해 </a:t>
            </a:r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분쟁 당사자가 서로 양보하여 당사자 사이의 분쟁을 중지할 것을 약정함으로써 성립하는 계약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3C78F139-0116-70FF-4FDC-55A460DBBD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79427" y="2069011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762AB1-9716-61DD-67EE-6F1E25EB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0"/>
            <a:ext cx="8543926" cy="941696"/>
          </a:xfrm>
        </p:spPr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조정과 화해의 개요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84A1F47-083D-65D2-C358-1FFA85D5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7635EFFE-139F-9CC2-87D1-C6F2560C6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08201"/>
              </p:ext>
            </p:extLst>
          </p:nvPr>
        </p:nvGraphicFramePr>
        <p:xfrm>
          <a:off x="1234365" y="2702259"/>
          <a:ext cx="8087040" cy="36540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38736">
                  <a:extLst>
                    <a:ext uri="{9D8B030D-6E8A-4147-A177-3AD203B41FA5}">
                      <a16:colId xmlns:a16="http://schemas.microsoft.com/office/drawing/2014/main" val="2718622753"/>
                    </a:ext>
                  </a:extLst>
                </a:gridCol>
                <a:gridCol w="2552624">
                  <a:extLst>
                    <a:ext uri="{9D8B030D-6E8A-4147-A177-3AD203B41FA5}">
                      <a16:colId xmlns:a16="http://schemas.microsoft.com/office/drawing/2014/main" val="3240718735"/>
                    </a:ext>
                  </a:extLst>
                </a:gridCol>
                <a:gridCol w="2695680">
                  <a:extLst>
                    <a:ext uri="{9D8B030D-6E8A-4147-A177-3AD203B41FA5}">
                      <a16:colId xmlns:a16="http://schemas.microsoft.com/office/drawing/2014/main" val="3804600901"/>
                    </a:ext>
                  </a:extLst>
                </a:gridCol>
              </a:tblGrid>
              <a:tr h="699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사건 접수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서로에 대한 이해 증진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중재 합의 권고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510255"/>
                  </a:ext>
                </a:extLst>
              </a:tr>
              <a:tr h="8551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조사위원회 구성 및 파견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자발적 합의에 도달하도록 노력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합리적인 중재 판정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275054"/>
                  </a:ext>
                </a:extLst>
              </a:tr>
              <a:tr h="699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일정 수립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최종 결론 도출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-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6210313"/>
                  </a:ext>
                </a:extLst>
              </a:tr>
              <a:tr h="699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분쟁 상황 이해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합의 문서 작성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911645"/>
                  </a:ext>
                </a:extLst>
              </a:tr>
              <a:tr h="699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해결 방안 모색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사후 관리를 통한 이행 여부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70162"/>
                  </a:ext>
                </a:extLst>
              </a:tr>
            </a:tbl>
          </a:graphicData>
        </a:graphic>
      </p:graphicFrame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CB2C1B65-0F2F-DA00-2E62-C90656B96B9A}"/>
              </a:ext>
            </a:extLst>
          </p:cNvPr>
          <p:cNvSpPr/>
          <p:nvPr/>
        </p:nvSpPr>
        <p:spPr>
          <a:xfrm>
            <a:off x="1234365" y="2060812"/>
            <a:ext cx="2811438" cy="641447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사각형: 잘린 한쪽 모서리 6">
            <a:extLst>
              <a:ext uri="{FF2B5EF4-FFF2-40B4-BE49-F238E27FC236}">
                <a16:creationId xmlns:a16="http://schemas.microsoft.com/office/drawing/2014/main" id="{25B0922E-8742-7488-B362-B9D81E132306}"/>
              </a:ext>
            </a:extLst>
          </p:cNvPr>
          <p:cNvSpPr/>
          <p:nvPr/>
        </p:nvSpPr>
        <p:spPr>
          <a:xfrm>
            <a:off x="4045803" y="2060812"/>
            <a:ext cx="2565779" cy="641447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사각형: 잘린 한쪽 모서리 7">
            <a:extLst>
              <a:ext uri="{FF2B5EF4-FFF2-40B4-BE49-F238E27FC236}">
                <a16:creationId xmlns:a16="http://schemas.microsoft.com/office/drawing/2014/main" id="{599D1E43-A01E-FFBA-250D-85B15A8FEEA6}"/>
              </a:ext>
            </a:extLst>
          </p:cNvPr>
          <p:cNvSpPr/>
          <p:nvPr/>
        </p:nvSpPr>
        <p:spPr>
          <a:xfrm>
            <a:off x="6611582" y="2060812"/>
            <a:ext cx="2709823" cy="641447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A4A9C6BC-A4F9-CCD3-BE4D-7A0A337FC30A}"/>
              </a:ext>
            </a:extLst>
          </p:cNvPr>
          <p:cNvSpPr/>
          <p:nvPr/>
        </p:nvSpPr>
        <p:spPr>
          <a:xfrm>
            <a:off x="1234365" y="2060812"/>
            <a:ext cx="2677235" cy="64144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상담</a:t>
            </a:r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/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교섭</a:t>
            </a:r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17F4FE20-9223-1A6B-90F7-206FACC8F25D}"/>
              </a:ext>
            </a:extLst>
          </p:cNvPr>
          <p:cNvSpPr/>
          <p:nvPr/>
        </p:nvSpPr>
        <p:spPr>
          <a:xfrm>
            <a:off x="4089326" y="2060812"/>
            <a:ext cx="2388053" cy="64144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조정</a:t>
            </a:r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/</a:t>
            </a: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화해</a:t>
            </a:r>
          </a:p>
        </p:txBody>
      </p:sp>
      <p:sp>
        <p:nvSpPr>
          <p:cNvPr id="11" name="평행 사변형 10">
            <a:extLst>
              <a:ext uri="{FF2B5EF4-FFF2-40B4-BE49-F238E27FC236}">
                <a16:creationId xmlns:a16="http://schemas.microsoft.com/office/drawing/2014/main" id="{FA078E5D-1E86-27B8-2ABA-2A3A9F69CCFC}"/>
              </a:ext>
            </a:extLst>
          </p:cNvPr>
          <p:cNvSpPr/>
          <p:nvPr/>
        </p:nvSpPr>
        <p:spPr>
          <a:xfrm>
            <a:off x="6611582" y="2060812"/>
            <a:ext cx="2583218" cy="64144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중재 판정</a:t>
            </a:r>
          </a:p>
        </p:txBody>
      </p:sp>
      <p:sp>
        <p:nvSpPr>
          <p:cNvPr id="12" name="사각형: 잘린 대각선 방향 모서리 11">
            <a:extLst>
              <a:ext uri="{FF2B5EF4-FFF2-40B4-BE49-F238E27FC236}">
                <a16:creationId xmlns:a16="http://schemas.microsoft.com/office/drawing/2014/main" id="{08D76A3E-F08D-14FB-3813-B81103E934E9}"/>
              </a:ext>
            </a:extLst>
          </p:cNvPr>
          <p:cNvSpPr/>
          <p:nvPr/>
        </p:nvSpPr>
        <p:spPr>
          <a:xfrm flipV="1">
            <a:off x="431800" y="2702257"/>
            <a:ext cx="802565" cy="154376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사각형: 잘린 대각선 방향 모서리 12">
            <a:extLst>
              <a:ext uri="{FF2B5EF4-FFF2-40B4-BE49-F238E27FC236}">
                <a16:creationId xmlns:a16="http://schemas.microsoft.com/office/drawing/2014/main" id="{815313E6-2ED1-7350-8D05-FB3BC31FE40B}"/>
              </a:ext>
            </a:extLst>
          </p:cNvPr>
          <p:cNvSpPr/>
          <p:nvPr/>
        </p:nvSpPr>
        <p:spPr>
          <a:xfrm flipV="1">
            <a:off x="431798" y="4246179"/>
            <a:ext cx="802565" cy="2110020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E3D88-857C-48B4-580C-A624125AE10B}"/>
              </a:ext>
            </a:extLst>
          </p:cNvPr>
          <p:cNvSpPr txBox="1"/>
          <p:nvPr/>
        </p:nvSpPr>
        <p:spPr>
          <a:xfrm>
            <a:off x="431798" y="3150976"/>
            <a:ext cx="80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개인분쟁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DEAF7A-2973-CDEE-FC47-DF12E32FF923}"/>
              </a:ext>
            </a:extLst>
          </p:cNvPr>
          <p:cNvSpPr txBox="1"/>
          <p:nvPr/>
        </p:nvSpPr>
        <p:spPr>
          <a:xfrm>
            <a:off x="431796" y="4978023"/>
            <a:ext cx="80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단체분쟁</a:t>
            </a:r>
          </a:p>
        </p:txBody>
      </p:sp>
    </p:spTree>
    <p:extLst>
      <p:ext uri="{BB962C8B-B14F-4D97-AF65-F5344CB8AC3E}">
        <p14:creationId xmlns:p14="http://schemas.microsoft.com/office/powerpoint/2010/main" val="35359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78D4E9-C928-33B2-D53F-F05FF6E3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0"/>
            <a:ext cx="8543926" cy="939800"/>
          </a:xfrm>
        </p:spPr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민사 조정</a:t>
            </a:r>
            <a:r>
              <a:rPr lang="en-US" altLang="ko-KR" dirty="0"/>
              <a:t>/</a:t>
            </a:r>
            <a:r>
              <a:rPr lang="ko-KR" altLang="en-US" dirty="0"/>
              <a:t>화해 처리 건수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1C0ED-9F55-C0E5-91A7-F7060DDF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C4604EE2-DC0B-CFFC-80F2-E0F5E9D68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896353"/>
              </p:ext>
            </p:extLst>
          </p:nvPr>
        </p:nvGraphicFramePr>
        <p:xfrm>
          <a:off x="675879" y="1592791"/>
          <a:ext cx="8543926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5E573394-F0A2-6944-2DFA-FD7DB6BC7345}"/>
              </a:ext>
            </a:extLst>
          </p:cNvPr>
          <p:cNvSpPr/>
          <p:nvPr/>
        </p:nvSpPr>
        <p:spPr>
          <a:xfrm>
            <a:off x="2095500" y="2730500"/>
            <a:ext cx="1549400" cy="35560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대법원 자료</a:t>
            </a:r>
          </a:p>
        </p:txBody>
      </p:sp>
    </p:spTree>
    <p:extLst>
      <p:ext uri="{BB962C8B-B14F-4D97-AF65-F5344CB8AC3E}">
        <p14:creationId xmlns:p14="http://schemas.microsoft.com/office/powerpoint/2010/main" val="113970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30CCC2-687E-34C3-17D8-E8905CD2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0"/>
            <a:ext cx="8543926" cy="977900"/>
          </a:xfrm>
        </p:spPr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분쟁 조정 절차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98CACB-D956-1407-7B2C-786A2FFD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D6FC-440F-44EB-8E21-AD10D9B9EAC5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사각형: 잘린 대각선 방향 모서리 4">
            <a:extLst>
              <a:ext uri="{FF2B5EF4-FFF2-40B4-BE49-F238E27FC236}">
                <a16:creationId xmlns:a16="http://schemas.microsoft.com/office/drawing/2014/main" id="{CEFBBCCC-1BD7-AB07-E847-FE4B68CDA929}"/>
              </a:ext>
            </a:extLst>
          </p:cNvPr>
          <p:cNvSpPr/>
          <p:nvPr/>
        </p:nvSpPr>
        <p:spPr>
          <a:xfrm>
            <a:off x="675879" y="1587500"/>
            <a:ext cx="4277121" cy="4610100"/>
          </a:xfrm>
          <a:prstGeom prst="snip2DiagRect">
            <a:avLst>
              <a:gd name="adj1" fmla="val 0"/>
              <a:gd name="adj2" fmla="val 50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위쪽 모서리 5">
            <a:extLst>
              <a:ext uri="{FF2B5EF4-FFF2-40B4-BE49-F238E27FC236}">
                <a16:creationId xmlns:a16="http://schemas.microsoft.com/office/drawing/2014/main" id="{F2DCF66A-E3B1-5700-3905-F69963F80F88}"/>
              </a:ext>
            </a:extLst>
          </p:cNvPr>
          <p:cNvSpPr/>
          <p:nvPr/>
        </p:nvSpPr>
        <p:spPr>
          <a:xfrm>
            <a:off x="1358900" y="1447800"/>
            <a:ext cx="2819400" cy="571500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특별법</a:t>
            </a:r>
          </a:p>
        </p:txBody>
      </p:sp>
      <p:sp>
        <p:nvSpPr>
          <p:cNvPr id="8" name="육각형 7">
            <a:extLst>
              <a:ext uri="{FF2B5EF4-FFF2-40B4-BE49-F238E27FC236}">
                <a16:creationId xmlns:a16="http://schemas.microsoft.com/office/drawing/2014/main" id="{CD5D8444-3AC7-7416-BCDC-591560BF5813}"/>
              </a:ext>
            </a:extLst>
          </p:cNvPr>
          <p:cNvSpPr/>
          <p:nvPr/>
        </p:nvSpPr>
        <p:spPr>
          <a:xfrm>
            <a:off x="1358900" y="2255520"/>
            <a:ext cx="2819400" cy="57150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개인 정보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5A8A952A-7647-1ED4-FEC5-7B7F793F276D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2768600" y="2019300"/>
            <a:ext cx="0" cy="236220"/>
          </a:xfrm>
          <a:prstGeom prst="straightConnector1">
            <a:avLst/>
          </a:prstGeom>
          <a:ln>
            <a:prstDash val="dash"/>
            <a:headEnd type="oval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사각형: 둥근 대각선 방향 모서리 16">
            <a:extLst>
              <a:ext uri="{FF2B5EF4-FFF2-40B4-BE49-F238E27FC236}">
                <a16:creationId xmlns:a16="http://schemas.microsoft.com/office/drawing/2014/main" id="{CBFDC699-51EB-3E6C-067A-36FB52578C2B}"/>
              </a:ext>
            </a:extLst>
          </p:cNvPr>
          <p:cNvSpPr/>
          <p:nvPr/>
        </p:nvSpPr>
        <p:spPr>
          <a:xfrm>
            <a:off x="686195" y="3063240"/>
            <a:ext cx="4266805" cy="9677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오각형 17">
            <a:extLst>
              <a:ext uri="{FF2B5EF4-FFF2-40B4-BE49-F238E27FC236}">
                <a16:creationId xmlns:a16="http://schemas.microsoft.com/office/drawing/2014/main" id="{59266F51-E469-ED5F-2A53-68E88EDF2AC6}"/>
              </a:ext>
            </a:extLst>
          </p:cNvPr>
          <p:cNvSpPr/>
          <p:nvPr/>
        </p:nvSpPr>
        <p:spPr>
          <a:xfrm flipH="1">
            <a:off x="850900" y="3365500"/>
            <a:ext cx="1168400" cy="40640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조정</a:t>
            </a:r>
          </a:p>
        </p:txBody>
      </p:sp>
      <p:sp>
        <p:nvSpPr>
          <p:cNvPr id="19" name="화살표: 오각형 18">
            <a:extLst>
              <a:ext uri="{FF2B5EF4-FFF2-40B4-BE49-F238E27FC236}">
                <a16:creationId xmlns:a16="http://schemas.microsoft.com/office/drawing/2014/main" id="{37127D15-C1DC-B2DF-CFE6-7A81657691C8}"/>
              </a:ext>
            </a:extLst>
          </p:cNvPr>
          <p:cNvSpPr/>
          <p:nvPr/>
        </p:nvSpPr>
        <p:spPr>
          <a:xfrm>
            <a:off x="3594100" y="3365500"/>
            <a:ext cx="1168400" cy="40640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구속력</a:t>
            </a:r>
          </a:p>
        </p:txBody>
      </p:sp>
      <p:sp>
        <p:nvSpPr>
          <p:cNvPr id="20" name="배지 19">
            <a:extLst>
              <a:ext uri="{FF2B5EF4-FFF2-40B4-BE49-F238E27FC236}">
                <a16:creationId xmlns:a16="http://schemas.microsoft.com/office/drawing/2014/main" id="{C0DF4E16-6F0A-9CFB-DD6C-99E9D0CAA49B}"/>
              </a:ext>
            </a:extLst>
          </p:cNvPr>
          <p:cNvSpPr/>
          <p:nvPr/>
        </p:nvSpPr>
        <p:spPr>
          <a:xfrm>
            <a:off x="2247900" y="3295650"/>
            <a:ext cx="1155700" cy="546100"/>
          </a:xfrm>
          <a:prstGeom prst="plaqu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효력</a:t>
            </a:r>
          </a:p>
        </p:txBody>
      </p:sp>
      <p:sp>
        <p:nvSpPr>
          <p:cNvPr id="21" name="두루마리 모양: 가로로 말림 20">
            <a:extLst>
              <a:ext uri="{FF2B5EF4-FFF2-40B4-BE49-F238E27FC236}">
                <a16:creationId xmlns:a16="http://schemas.microsoft.com/office/drawing/2014/main" id="{456CF6EB-69A2-5B1A-3E43-BE08EAEDD08E}"/>
              </a:ext>
            </a:extLst>
          </p:cNvPr>
          <p:cNvSpPr/>
          <p:nvPr/>
        </p:nvSpPr>
        <p:spPr>
          <a:xfrm>
            <a:off x="1066800" y="5511800"/>
            <a:ext cx="3492500" cy="5715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중재법에 의한 중재</a:t>
            </a:r>
          </a:p>
        </p:txBody>
      </p:sp>
      <p:sp>
        <p:nvSpPr>
          <p:cNvPr id="22" name="사각형: 잘린 한쪽 모서리 21">
            <a:extLst>
              <a:ext uri="{FF2B5EF4-FFF2-40B4-BE49-F238E27FC236}">
                <a16:creationId xmlns:a16="http://schemas.microsoft.com/office/drawing/2014/main" id="{5982552C-C28C-BD08-BD67-F23C9F5D37CC}"/>
              </a:ext>
            </a:extLst>
          </p:cNvPr>
          <p:cNvSpPr/>
          <p:nvPr/>
        </p:nvSpPr>
        <p:spPr>
          <a:xfrm flipH="1">
            <a:off x="1193800" y="4566919"/>
            <a:ext cx="825500" cy="685800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전자거래</a:t>
            </a:r>
          </a:p>
        </p:txBody>
      </p:sp>
      <p:sp>
        <p:nvSpPr>
          <p:cNvPr id="30" name="순서도: 수동 입력 29">
            <a:extLst>
              <a:ext uri="{FF2B5EF4-FFF2-40B4-BE49-F238E27FC236}">
                <a16:creationId xmlns:a16="http://schemas.microsoft.com/office/drawing/2014/main" id="{1830EC9B-CDE2-F524-1287-3242256965C5}"/>
              </a:ext>
            </a:extLst>
          </p:cNvPr>
          <p:cNvSpPr/>
          <p:nvPr/>
        </p:nvSpPr>
        <p:spPr>
          <a:xfrm flipH="1">
            <a:off x="3520440" y="4170681"/>
            <a:ext cx="825500" cy="668019"/>
          </a:xfrm>
          <a:prstGeom prst="flowChartManualInp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무역분쟁</a:t>
            </a:r>
          </a:p>
        </p:txBody>
      </p:sp>
    </p:spTree>
    <p:extLst>
      <p:ext uri="{BB962C8B-B14F-4D97-AF65-F5344CB8AC3E}">
        <p14:creationId xmlns:p14="http://schemas.microsoft.com/office/powerpoint/2010/main" val="240224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</TotalTime>
  <Words>182</Words>
  <Application>Microsoft Office PowerPoint</Application>
  <PresentationFormat>A4 용지(210x297mm)</PresentationFormat>
  <Paragraphs>52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A. 조정과 화해</vt:lpstr>
      <vt:lpstr>B. 조정과 화해의 개요</vt:lpstr>
      <vt:lpstr>C. 민사 조정/화해 처리 건수</vt:lpstr>
      <vt:lpstr>D. 분쟁 조정 절차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821021091271</dc:creator>
  <cp:lastModifiedBy>821021091271</cp:lastModifiedBy>
  <cp:revision>30</cp:revision>
  <dcterms:created xsi:type="dcterms:W3CDTF">2025-12-01T12:02:23Z</dcterms:created>
  <dcterms:modified xsi:type="dcterms:W3CDTF">2025-12-01T12:58:51Z</dcterms:modified>
</cp:coreProperties>
</file>