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80" y="10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oleObjec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궁서" panose="02030600000101010101" pitchFamily="18" charset="-127"/>
                <a:ea typeface="궁서" panose="02030600000101010101" pitchFamily="18" charset="-127"/>
                <a:cs typeface="+mn-cs"/>
              </a:defRPr>
            </a:pPr>
            <a:r>
              <a:rPr lang="ko-KR" altLang="en-US" sz="2400" b="1" dirty="0" smtClean="0">
                <a:latin typeface="궁서" panose="02030600000101010101" pitchFamily="18" charset="-127"/>
                <a:ea typeface="궁서" panose="02030600000101010101" pitchFamily="18" charset="-127"/>
              </a:rPr>
              <a:t>감정평가사 활동 </a:t>
            </a:r>
            <a:r>
              <a:rPr lang="ko-KR" altLang="en-US" sz="2400" b="1" dirty="0" smtClean="0">
                <a:latin typeface="궁서" panose="02030600000101010101" pitchFamily="18" charset="-127"/>
                <a:ea typeface="궁서" panose="02030600000101010101" pitchFamily="18" charset="-127"/>
              </a:rPr>
              <a:t>인력 비중 비교</a:t>
            </a:r>
            <a:r>
              <a:rPr lang="en-US" altLang="ko-KR" sz="2400" b="1" dirty="0" smtClean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400" b="1" dirty="0" smtClean="0">
                <a:latin typeface="궁서" panose="02030600000101010101" pitchFamily="18" charset="-127"/>
                <a:ea typeface="궁서" panose="02030600000101010101" pitchFamily="18" charset="-127"/>
              </a:rPr>
              <a:t>단위</a:t>
            </a:r>
            <a:r>
              <a:rPr lang="en-US" altLang="ko-KR" sz="2400" b="1" dirty="0" smtClean="0">
                <a:latin typeface="궁서" panose="02030600000101010101" pitchFamily="18" charset="-127"/>
                <a:ea typeface="궁서" panose="02030600000101010101" pitchFamily="18" charset="-127"/>
              </a:rPr>
              <a:t>:%)</a:t>
            </a:r>
            <a:endParaRPr 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c:rich>
      </c:tx>
      <c:layout/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궁서" panose="02030600000101010101" pitchFamily="18" charset="-127"/>
              <a:ea typeface="궁서" panose="02030600000101010101" pitchFamily="18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한국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2018년</c:v>
                </c:pt>
                <c:pt idx="1">
                  <c:v>2019년</c:v>
                </c:pt>
                <c:pt idx="2">
                  <c:v>2020년</c:v>
                </c:pt>
                <c:pt idx="3">
                  <c:v>2021년</c:v>
                </c:pt>
                <c:pt idx="4">
                  <c:v>2022년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18.7</c:v>
                </c:pt>
                <c:pt idx="1">
                  <c:v>23.4</c:v>
                </c:pt>
                <c:pt idx="2">
                  <c:v>31.5</c:v>
                </c:pt>
                <c:pt idx="3">
                  <c:v>35.9</c:v>
                </c:pt>
                <c:pt idx="4">
                  <c:v>40.700000000000003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7D-482E-B2A1-8F6A542A8E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7891007"/>
        <c:axId val="757883103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미국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67D-482E-B2A1-8F6A542A8E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돋움" panose="020B0600000101010101" pitchFamily="50" charset="-127"/>
                    <a:ea typeface="돋움" panose="020B0600000101010101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2018년</c:v>
                </c:pt>
                <c:pt idx="1">
                  <c:v>2019년</c:v>
                </c:pt>
                <c:pt idx="2">
                  <c:v>2020년</c:v>
                </c:pt>
                <c:pt idx="3">
                  <c:v>2021년</c:v>
                </c:pt>
                <c:pt idx="4">
                  <c:v>2022년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34.799999999999997</c:v>
                </c:pt>
                <c:pt idx="1">
                  <c:v>42.7</c:v>
                </c:pt>
                <c:pt idx="2">
                  <c:v>51.4</c:v>
                </c:pt>
                <c:pt idx="3">
                  <c:v>59.4</c:v>
                </c:pt>
                <c:pt idx="4">
                  <c:v>63.9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7D-482E-B2A1-8F6A542A8E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7887263"/>
        <c:axId val="757886847"/>
      </c:lineChart>
      <c:catAx>
        <c:axId val="757891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757883103"/>
        <c:crosses val="autoZero"/>
        <c:auto val="1"/>
        <c:lblAlgn val="ctr"/>
        <c:lblOffset val="100"/>
        <c:noMultiLvlLbl val="0"/>
      </c:catAx>
      <c:valAx>
        <c:axId val="7578831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757891007"/>
        <c:crosses val="autoZero"/>
        <c:crossBetween val="between"/>
      </c:valAx>
      <c:valAx>
        <c:axId val="757886847"/>
        <c:scaling>
          <c:orientation val="minMax"/>
          <c:max val="8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757887263"/>
        <c:crosses val="max"/>
        <c:crossBetween val="between"/>
        <c:majorUnit val="20"/>
      </c:valAx>
      <c:catAx>
        <c:axId val="7578872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57886847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FFFF00"/>
    </a:solidFill>
    <a:ln>
      <a:solidFill>
        <a:schemeClr val="tx1"/>
      </a:solidFill>
    </a:ln>
    <a:effectLst/>
  </c:spPr>
  <c:txPr>
    <a:bodyPr/>
    <a:lstStyle/>
    <a:p>
      <a:pPr>
        <a:defRPr sz="1600">
          <a:latin typeface="돋움" panose="020B0600000101010101" pitchFamily="50" charset="-127"/>
          <a:ea typeface="돋움" panose="020B0600000101010101" pitchFamily="50" charset="-127"/>
        </a:defRPr>
      </a:pPr>
      <a:endParaRPr lang="ko-K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99A80E-BE59-477B-925D-B8FE3F3433A0}" type="doc">
      <dgm:prSet loTypeId="urn:microsoft.com/office/officeart/2008/layout/VerticalCurv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0D44C54D-9552-430D-89ED-F5ED105151CA}">
      <dgm:prSet phldrT="[텍스트]" custT="1"/>
      <dgm:spPr/>
      <dgm:t>
        <a:bodyPr/>
        <a:lstStyle/>
        <a:p>
          <a:pPr latinLnBrk="1"/>
          <a:r>
            <a:rPr lang="ko-KR" altLang="en-US" sz="180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자동차</a:t>
          </a:r>
          <a:endParaRPr lang="ko-KR" altLang="en-US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001C5E8B-CEE8-471F-AECC-D86BEC833818}" type="parTrans" cxnId="{C87D1D92-8F0B-4A65-B2CF-A7BCBA2EFED0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863ECB1D-9D6A-49B5-AC39-CC9CDF11BC95}" type="sibTrans" cxnId="{C87D1D92-8F0B-4A65-B2CF-A7BCBA2EFED0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EF231576-F888-4D8B-9D49-DDFC779B5A19}">
      <dgm:prSet phldrT="[텍스트]" custT="1"/>
      <dgm:spPr/>
      <dgm:t>
        <a:bodyPr/>
        <a:lstStyle/>
        <a:p>
          <a:pPr latinLnBrk="1"/>
          <a:r>
            <a:rPr lang="ko-KR" altLang="en-US" sz="180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자동차등록원본등본</a:t>
          </a:r>
          <a:endParaRPr lang="ko-KR" altLang="en-US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43D932A8-A777-4F1A-8E76-C61DD30E5EAA}" type="parTrans" cxnId="{0C534B43-3E0C-42F6-88E4-375DD2F0BA2F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B7C1DE76-783B-4BA9-BC36-9C1DA74D671C}" type="sibTrans" cxnId="{0C534B43-3E0C-42F6-88E4-375DD2F0BA2F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EB32EC5F-2D18-4AD1-AC09-6492D8EC8F77}">
      <dgm:prSet phldrT="[텍스트]" custT="1"/>
      <dgm:spPr/>
      <dgm:t>
        <a:bodyPr/>
        <a:lstStyle/>
        <a:p>
          <a:pPr latinLnBrk="1"/>
          <a:r>
            <a:rPr lang="ko-KR" altLang="en-US" sz="180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위치도</a:t>
          </a:r>
          <a:endParaRPr lang="ko-KR" altLang="en-US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490C0E0B-14EE-49ED-A78F-2756DF60C166}" type="parTrans" cxnId="{211D54CC-8256-4464-A87B-7CDEA88F7812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25EECB99-B9F5-4FF2-A1BA-526D73525CF8}" type="sibTrans" cxnId="{211D54CC-8256-4464-A87B-7CDEA88F7812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89F3DEC2-8195-4CBA-8C92-91DAC41A0322}" type="pres">
      <dgm:prSet presAssocID="{F599A80E-BE59-477B-925D-B8FE3F3433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694ABC-51E0-41B8-B21A-02404F8BE29E}" type="pres">
      <dgm:prSet presAssocID="{F599A80E-BE59-477B-925D-B8FE3F3433A0}" presName="Name1" presStyleCnt="0"/>
      <dgm:spPr/>
    </dgm:pt>
    <dgm:pt modelId="{DED4D8CC-4D10-42B9-ADA9-E6070319D434}" type="pres">
      <dgm:prSet presAssocID="{F599A80E-BE59-477B-925D-B8FE3F3433A0}" presName="cycle" presStyleCnt="0"/>
      <dgm:spPr/>
    </dgm:pt>
    <dgm:pt modelId="{75B95F91-38A5-4844-A851-504C4C1DE428}" type="pres">
      <dgm:prSet presAssocID="{F599A80E-BE59-477B-925D-B8FE3F3433A0}" presName="srcNode" presStyleLbl="node1" presStyleIdx="0" presStyleCnt="3"/>
      <dgm:spPr/>
    </dgm:pt>
    <dgm:pt modelId="{D832BE9E-9D8C-4570-ACFA-98A86ABFF462}" type="pres">
      <dgm:prSet presAssocID="{F599A80E-BE59-477B-925D-B8FE3F3433A0}" presName="conn" presStyleLbl="parChTrans1D2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7C31372A-E78B-45D2-8722-29B5D55CA434}" type="pres">
      <dgm:prSet presAssocID="{F599A80E-BE59-477B-925D-B8FE3F3433A0}" presName="extraNode" presStyleLbl="node1" presStyleIdx="0" presStyleCnt="3"/>
      <dgm:spPr/>
    </dgm:pt>
    <dgm:pt modelId="{2CA6E9A9-FCCE-4701-B4E5-6A2B8C50B3DA}" type="pres">
      <dgm:prSet presAssocID="{F599A80E-BE59-477B-925D-B8FE3F3433A0}" presName="dstNode" presStyleLbl="node1" presStyleIdx="0" presStyleCnt="3"/>
      <dgm:spPr/>
    </dgm:pt>
    <dgm:pt modelId="{8B5D5E0D-312F-4A5B-B92D-21B8565E0E3F}" type="pres">
      <dgm:prSet presAssocID="{0D44C54D-9552-430D-89ED-F5ED105151C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8D72DA2-9E17-48B2-807B-026FA3B2B9A9}" type="pres">
      <dgm:prSet presAssocID="{0D44C54D-9552-430D-89ED-F5ED105151CA}" presName="accent_1" presStyleCnt="0"/>
      <dgm:spPr/>
    </dgm:pt>
    <dgm:pt modelId="{63F9CD42-7ED2-4071-AB6D-60E387D3836F}" type="pres">
      <dgm:prSet presAssocID="{0D44C54D-9552-430D-89ED-F5ED105151CA}" presName="accentRepeatNode" presStyleLbl="solidFgAcc1" presStyleIdx="0" presStyleCnt="3"/>
      <dgm:spPr/>
    </dgm:pt>
    <dgm:pt modelId="{773DE81D-AB34-4475-8E3F-833251959B70}" type="pres">
      <dgm:prSet presAssocID="{EF231576-F888-4D8B-9D49-DDFC779B5A1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7F58CB3-95F9-4057-9129-F94266F9F6A1}" type="pres">
      <dgm:prSet presAssocID="{EF231576-F888-4D8B-9D49-DDFC779B5A19}" presName="accent_2" presStyleCnt="0"/>
      <dgm:spPr/>
    </dgm:pt>
    <dgm:pt modelId="{A85E8E8A-3A02-4BB7-8505-21FC95A93642}" type="pres">
      <dgm:prSet presAssocID="{EF231576-F888-4D8B-9D49-DDFC779B5A19}" presName="accentRepeatNode" presStyleLbl="solidFgAcc1" presStyleIdx="1" presStyleCnt="3"/>
      <dgm:spPr/>
    </dgm:pt>
    <dgm:pt modelId="{676506C2-73FD-4FAE-AD49-420F4F562D30}" type="pres">
      <dgm:prSet presAssocID="{EB32EC5F-2D18-4AD1-AC09-6492D8EC8F7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EF32FC5-E362-4798-A92E-9CCB8F3891E2}" type="pres">
      <dgm:prSet presAssocID="{EB32EC5F-2D18-4AD1-AC09-6492D8EC8F77}" presName="accent_3" presStyleCnt="0"/>
      <dgm:spPr/>
    </dgm:pt>
    <dgm:pt modelId="{4077E19B-8148-41D7-A445-062D6E43C3D6}" type="pres">
      <dgm:prSet presAssocID="{EB32EC5F-2D18-4AD1-AC09-6492D8EC8F77}" presName="accentRepeatNode" presStyleLbl="solidFgAcc1" presStyleIdx="2" presStyleCnt="3"/>
      <dgm:spPr/>
    </dgm:pt>
  </dgm:ptLst>
  <dgm:cxnLst>
    <dgm:cxn modelId="{76810D44-C24C-49F5-81E3-B0B57E6519B8}" type="presOf" srcId="{F599A80E-BE59-477B-925D-B8FE3F3433A0}" destId="{89F3DEC2-8195-4CBA-8C92-91DAC41A0322}" srcOrd="0" destOrd="0" presId="urn:microsoft.com/office/officeart/2008/layout/VerticalCurvedList"/>
    <dgm:cxn modelId="{24C38400-87FC-4989-BBA2-CDBB65FB8D98}" type="presOf" srcId="{EB32EC5F-2D18-4AD1-AC09-6492D8EC8F77}" destId="{676506C2-73FD-4FAE-AD49-420F4F562D30}" srcOrd="0" destOrd="0" presId="urn:microsoft.com/office/officeart/2008/layout/VerticalCurvedList"/>
    <dgm:cxn modelId="{211D54CC-8256-4464-A87B-7CDEA88F7812}" srcId="{F599A80E-BE59-477B-925D-B8FE3F3433A0}" destId="{EB32EC5F-2D18-4AD1-AC09-6492D8EC8F77}" srcOrd="2" destOrd="0" parTransId="{490C0E0B-14EE-49ED-A78F-2756DF60C166}" sibTransId="{25EECB99-B9F5-4FF2-A1BA-526D73525CF8}"/>
    <dgm:cxn modelId="{7D92AF0C-2765-4FC3-A879-4EF71C06010A}" type="presOf" srcId="{863ECB1D-9D6A-49B5-AC39-CC9CDF11BC95}" destId="{D832BE9E-9D8C-4570-ACFA-98A86ABFF462}" srcOrd="0" destOrd="0" presId="urn:microsoft.com/office/officeart/2008/layout/VerticalCurvedList"/>
    <dgm:cxn modelId="{C87D1D92-8F0B-4A65-B2CF-A7BCBA2EFED0}" srcId="{F599A80E-BE59-477B-925D-B8FE3F3433A0}" destId="{0D44C54D-9552-430D-89ED-F5ED105151CA}" srcOrd="0" destOrd="0" parTransId="{001C5E8B-CEE8-471F-AECC-D86BEC833818}" sibTransId="{863ECB1D-9D6A-49B5-AC39-CC9CDF11BC95}"/>
    <dgm:cxn modelId="{0C534B43-3E0C-42F6-88E4-375DD2F0BA2F}" srcId="{F599A80E-BE59-477B-925D-B8FE3F3433A0}" destId="{EF231576-F888-4D8B-9D49-DDFC779B5A19}" srcOrd="1" destOrd="0" parTransId="{43D932A8-A777-4F1A-8E76-C61DD30E5EAA}" sibTransId="{B7C1DE76-783B-4BA9-BC36-9C1DA74D671C}"/>
    <dgm:cxn modelId="{64B1C608-EECA-496D-BB5B-1434608C2C18}" type="presOf" srcId="{EF231576-F888-4D8B-9D49-DDFC779B5A19}" destId="{773DE81D-AB34-4475-8E3F-833251959B70}" srcOrd="0" destOrd="0" presId="urn:microsoft.com/office/officeart/2008/layout/VerticalCurvedList"/>
    <dgm:cxn modelId="{2257BFAE-2531-4DA8-BEF6-254FE6782C2C}" type="presOf" srcId="{0D44C54D-9552-430D-89ED-F5ED105151CA}" destId="{8B5D5E0D-312F-4A5B-B92D-21B8565E0E3F}" srcOrd="0" destOrd="0" presId="urn:microsoft.com/office/officeart/2008/layout/VerticalCurvedList"/>
    <dgm:cxn modelId="{F1A185D9-8CC2-4D19-97F0-B48D79E85CE3}" type="presParOf" srcId="{89F3DEC2-8195-4CBA-8C92-91DAC41A0322}" destId="{49694ABC-51E0-41B8-B21A-02404F8BE29E}" srcOrd="0" destOrd="0" presId="urn:microsoft.com/office/officeart/2008/layout/VerticalCurvedList"/>
    <dgm:cxn modelId="{5E0D6580-D850-427C-B252-E4EFC39BE77D}" type="presParOf" srcId="{49694ABC-51E0-41B8-B21A-02404F8BE29E}" destId="{DED4D8CC-4D10-42B9-ADA9-E6070319D434}" srcOrd="0" destOrd="0" presId="urn:microsoft.com/office/officeart/2008/layout/VerticalCurvedList"/>
    <dgm:cxn modelId="{8D269316-934A-489A-BCF4-8E59F421347B}" type="presParOf" srcId="{DED4D8CC-4D10-42B9-ADA9-E6070319D434}" destId="{75B95F91-38A5-4844-A851-504C4C1DE428}" srcOrd="0" destOrd="0" presId="urn:microsoft.com/office/officeart/2008/layout/VerticalCurvedList"/>
    <dgm:cxn modelId="{FFD79E3A-90B9-47C8-B8D5-7E67FF15DB63}" type="presParOf" srcId="{DED4D8CC-4D10-42B9-ADA9-E6070319D434}" destId="{D832BE9E-9D8C-4570-ACFA-98A86ABFF462}" srcOrd="1" destOrd="0" presId="urn:microsoft.com/office/officeart/2008/layout/VerticalCurvedList"/>
    <dgm:cxn modelId="{45C5E6E3-BF6A-4EB1-A04F-B7330DE1E433}" type="presParOf" srcId="{DED4D8CC-4D10-42B9-ADA9-E6070319D434}" destId="{7C31372A-E78B-45D2-8722-29B5D55CA434}" srcOrd="2" destOrd="0" presId="urn:microsoft.com/office/officeart/2008/layout/VerticalCurvedList"/>
    <dgm:cxn modelId="{10781F6A-C903-40CA-91C4-7F43FEBDC67C}" type="presParOf" srcId="{DED4D8CC-4D10-42B9-ADA9-E6070319D434}" destId="{2CA6E9A9-FCCE-4701-B4E5-6A2B8C50B3DA}" srcOrd="3" destOrd="0" presId="urn:microsoft.com/office/officeart/2008/layout/VerticalCurvedList"/>
    <dgm:cxn modelId="{5B3B2018-9BAD-48C6-80B2-FF7A18BC1543}" type="presParOf" srcId="{49694ABC-51E0-41B8-B21A-02404F8BE29E}" destId="{8B5D5E0D-312F-4A5B-B92D-21B8565E0E3F}" srcOrd="1" destOrd="0" presId="urn:microsoft.com/office/officeart/2008/layout/VerticalCurvedList"/>
    <dgm:cxn modelId="{00B5F384-D726-4614-BBD1-54D74431E4C0}" type="presParOf" srcId="{49694ABC-51E0-41B8-B21A-02404F8BE29E}" destId="{68D72DA2-9E17-48B2-807B-026FA3B2B9A9}" srcOrd="2" destOrd="0" presId="urn:microsoft.com/office/officeart/2008/layout/VerticalCurvedList"/>
    <dgm:cxn modelId="{8D56427D-F8BF-4223-9A0D-891C5887B198}" type="presParOf" srcId="{68D72DA2-9E17-48B2-807B-026FA3B2B9A9}" destId="{63F9CD42-7ED2-4071-AB6D-60E387D3836F}" srcOrd="0" destOrd="0" presId="urn:microsoft.com/office/officeart/2008/layout/VerticalCurvedList"/>
    <dgm:cxn modelId="{1902072F-AAD0-413E-B88C-0B7075C2420C}" type="presParOf" srcId="{49694ABC-51E0-41B8-B21A-02404F8BE29E}" destId="{773DE81D-AB34-4475-8E3F-833251959B70}" srcOrd="3" destOrd="0" presId="urn:microsoft.com/office/officeart/2008/layout/VerticalCurvedList"/>
    <dgm:cxn modelId="{4528F56A-7FB7-4EE8-8E2E-232A7958B116}" type="presParOf" srcId="{49694ABC-51E0-41B8-B21A-02404F8BE29E}" destId="{77F58CB3-95F9-4057-9129-F94266F9F6A1}" srcOrd="4" destOrd="0" presId="urn:microsoft.com/office/officeart/2008/layout/VerticalCurvedList"/>
    <dgm:cxn modelId="{62F616F0-AF3D-49BD-A368-FD0F418D6707}" type="presParOf" srcId="{77F58CB3-95F9-4057-9129-F94266F9F6A1}" destId="{A85E8E8A-3A02-4BB7-8505-21FC95A93642}" srcOrd="0" destOrd="0" presId="urn:microsoft.com/office/officeart/2008/layout/VerticalCurvedList"/>
    <dgm:cxn modelId="{6B11DED7-FD96-4156-B179-C0A126DD6B7B}" type="presParOf" srcId="{49694ABC-51E0-41B8-B21A-02404F8BE29E}" destId="{676506C2-73FD-4FAE-AD49-420F4F562D30}" srcOrd="5" destOrd="0" presId="urn:microsoft.com/office/officeart/2008/layout/VerticalCurvedList"/>
    <dgm:cxn modelId="{D5DCAEB6-25B8-48D2-9F0A-EA414824FEC9}" type="presParOf" srcId="{49694ABC-51E0-41B8-B21A-02404F8BE29E}" destId="{6EF32FC5-E362-4798-A92E-9CCB8F3891E2}" srcOrd="6" destOrd="0" presId="urn:microsoft.com/office/officeart/2008/layout/VerticalCurvedList"/>
    <dgm:cxn modelId="{1CC19519-9C40-4A75-8BA9-48B97F218E31}" type="presParOf" srcId="{6EF32FC5-E362-4798-A92E-9CCB8F3891E2}" destId="{4077E19B-8148-41D7-A445-062D6E43C3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0633EB-0FD7-4ECC-8088-CB4B43BBA2A9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732756D8-AA91-4BCF-9111-6FEE8F063439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>토지</a:t>
          </a:r>
          <a:endParaRPr lang="ko-KR" altLang="en-US" sz="1800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650EE07A-B6A3-4DE2-8AF3-ADEE4B1F7926}" type="parTrans" cxnId="{92BC2933-D403-4850-AA7B-11CB1E539188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6C6C5FB9-6092-4654-AA04-F209B6B101C6}" type="sibTrans" cxnId="{92BC2933-D403-4850-AA7B-11CB1E539188}">
      <dgm:prSet custT="1"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F275B4EB-7972-41F8-9362-8AD1AC451CA4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>등기부등본</a:t>
          </a:r>
          <a:endParaRPr lang="ko-KR" altLang="en-US" sz="1800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2FD1C4DA-D989-4F0A-9D9C-2DAE05CDE7AF}" type="parTrans" cxnId="{38ED95FE-1FCE-474E-835D-196D82AD8CF9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3A38D3C7-A1FC-4FD3-A072-8667B95F429C}" type="sibTrans" cxnId="{38ED95FE-1FCE-474E-835D-196D82AD8CF9}">
      <dgm:prSet custT="1"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E3AF66D4-A061-464D-89B3-DE338E1D520C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>토지이용계획확인서</a:t>
          </a:r>
          <a:endParaRPr lang="ko-KR" altLang="en-US" sz="1800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788536E5-FEB4-4630-9A28-99517367AA25}" type="parTrans" cxnId="{FB199163-44DD-4D4A-ABD7-312ED5127225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28BDACD1-305D-4326-AAD2-00BB8CB49E3B}" type="sibTrans" cxnId="{FB199163-44DD-4D4A-ABD7-312ED5127225}">
      <dgm:prSet custT="1"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4243C8C0-A251-4F42-B3F6-96F9EB705A47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>위치확인동의서</a:t>
          </a:r>
          <a:endParaRPr lang="ko-KR" altLang="en-US" sz="1800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9787C47B-FA31-4185-8429-5782D67353D8}" type="parTrans" cxnId="{ADA82535-07BB-40DF-90F9-60CE2FFD1FCA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B1347BA7-FC9E-491D-8633-E8E8A9946D16}" type="sibTrans" cxnId="{ADA82535-07BB-40DF-90F9-60CE2FFD1FCA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AFD3D0FC-514B-44A8-AC2A-B5619F224330}" type="pres">
      <dgm:prSet presAssocID="{420633EB-0FD7-4ECC-8088-CB4B43BBA2A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25C12DE-E078-42F8-AB50-1B451CB645EE}" type="pres">
      <dgm:prSet presAssocID="{420633EB-0FD7-4ECC-8088-CB4B43BBA2A9}" presName="dummyMaxCanvas" presStyleCnt="0">
        <dgm:presLayoutVars/>
      </dgm:prSet>
      <dgm:spPr/>
    </dgm:pt>
    <dgm:pt modelId="{6B83967B-DB8D-4B62-8EF4-17C382E17FB7}" type="pres">
      <dgm:prSet presAssocID="{420633EB-0FD7-4ECC-8088-CB4B43BBA2A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D4D1595-D4B7-4167-9F36-D6D0C717F1F3}" type="pres">
      <dgm:prSet presAssocID="{420633EB-0FD7-4ECC-8088-CB4B43BBA2A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55CD02E-4BE6-423E-B063-C93F91341D10}" type="pres">
      <dgm:prSet presAssocID="{420633EB-0FD7-4ECC-8088-CB4B43BBA2A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9BE7CE2-6B4E-4313-9AD5-84FEC86EACBD}" type="pres">
      <dgm:prSet presAssocID="{420633EB-0FD7-4ECC-8088-CB4B43BBA2A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7639786-EBCE-4E57-8FFB-835C5F655CB4}" type="pres">
      <dgm:prSet presAssocID="{420633EB-0FD7-4ECC-8088-CB4B43BBA2A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D46479-4047-49FF-B2EC-30F4EFDC1C7F}" type="pres">
      <dgm:prSet presAssocID="{420633EB-0FD7-4ECC-8088-CB4B43BBA2A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0067F46-D7DA-47FE-BF53-5F4099D32415}" type="pres">
      <dgm:prSet presAssocID="{420633EB-0FD7-4ECC-8088-CB4B43BBA2A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3053A03-5451-4FD6-A882-A794AED9C8FB}" type="pres">
      <dgm:prSet presAssocID="{420633EB-0FD7-4ECC-8088-CB4B43BBA2A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6C31B48-3963-450C-9093-7BEBF32AB794}" type="pres">
      <dgm:prSet presAssocID="{420633EB-0FD7-4ECC-8088-CB4B43BBA2A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372DDA8-019C-44BF-B629-E0AE47589D3C}" type="pres">
      <dgm:prSet presAssocID="{420633EB-0FD7-4ECC-8088-CB4B43BBA2A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EE3BB30-FE18-4D31-A60A-5449C037AAC8}" type="pres">
      <dgm:prSet presAssocID="{420633EB-0FD7-4ECC-8088-CB4B43BBA2A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F521D5F-2A43-41D6-A48F-F13DF27BF7C5}" type="presOf" srcId="{3A38D3C7-A1FC-4FD3-A072-8667B95F429C}" destId="{7DD46479-4047-49FF-B2EC-30F4EFDC1C7F}" srcOrd="0" destOrd="0" presId="urn:microsoft.com/office/officeart/2005/8/layout/vProcess5"/>
    <dgm:cxn modelId="{B809864D-4D2A-4030-859C-19C6729253E6}" type="presOf" srcId="{E3AF66D4-A061-464D-89B3-DE338E1D520C}" destId="{A372DDA8-019C-44BF-B629-E0AE47589D3C}" srcOrd="1" destOrd="0" presId="urn:microsoft.com/office/officeart/2005/8/layout/vProcess5"/>
    <dgm:cxn modelId="{FB199163-44DD-4D4A-ABD7-312ED5127225}" srcId="{420633EB-0FD7-4ECC-8088-CB4B43BBA2A9}" destId="{E3AF66D4-A061-464D-89B3-DE338E1D520C}" srcOrd="2" destOrd="0" parTransId="{788536E5-FEB4-4630-9A28-99517367AA25}" sibTransId="{28BDACD1-305D-4326-AAD2-00BB8CB49E3B}"/>
    <dgm:cxn modelId="{264F090E-7446-4985-B5D1-72C621940B0A}" type="presOf" srcId="{E3AF66D4-A061-464D-89B3-DE338E1D520C}" destId="{C55CD02E-4BE6-423E-B063-C93F91341D10}" srcOrd="0" destOrd="0" presId="urn:microsoft.com/office/officeart/2005/8/layout/vProcess5"/>
    <dgm:cxn modelId="{2DB23FD6-0AC8-4D2C-888A-453A12BFBD8C}" type="presOf" srcId="{4243C8C0-A251-4F42-B3F6-96F9EB705A47}" destId="{EEE3BB30-FE18-4D31-A60A-5449C037AAC8}" srcOrd="1" destOrd="0" presId="urn:microsoft.com/office/officeart/2005/8/layout/vProcess5"/>
    <dgm:cxn modelId="{87155030-E27F-454C-85F7-97CBE18B6A4F}" type="presOf" srcId="{6C6C5FB9-6092-4654-AA04-F209B6B101C6}" destId="{17639786-EBCE-4E57-8FFB-835C5F655CB4}" srcOrd="0" destOrd="0" presId="urn:microsoft.com/office/officeart/2005/8/layout/vProcess5"/>
    <dgm:cxn modelId="{51302BD1-EC78-4235-8596-20D58DDE71BA}" type="presOf" srcId="{420633EB-0FD7-4ECC-8088-CB4B43BBA2A9}" destId="{AFD3D0FC-514B-44A8-AC2A-B5619F224330}" srcOrd="0" destOrd="0" presId="urn:microsoft.com/office/officeart/2005/8/layout/vProcess5"/>
    <dgm:cxn modelId="{C7AEB847-F136-42CE-BC74-5DA97BAC0E61}" type="presOf" srcId="{4243C8C0-A251-4F42-B3F6-96F9EB705A47}" destId="{39BE7CE2-6B4E-4313-9AD5-84FEC86EACBD}" srcOrd="0" destOrd="0" presId="urn:microsoft.com/office/officeart/2005/8/layout/vProcess5"/>
    <dgm:cxn modelId="{D220C5C6-03EE-4743-9BBF-92EE1063FDFD}" type="presOf" srcId="{732756D8-AA91-4BCF-9111-6FEE8F063439}" destId="{6B83967B-DB8D-4B62-8EF4-17C382E17FB7}" srcOrd="0" destOrd="0" presId="urn:microsoft.com/office/officeart/2005/8/layout/vProcess5"/>
    <dgm:cxn modelId="{DF9B4347-8157-49D1-91D6-3BFEC2C70B11}" type="presOf" srcId="{732756D8-AA91-4BCF-9111-6FEE8F063439}" destId="{C3053A03-5451-4FD6-A882-A794AED9C8FB}" srcOrd="1" destOrd="0" presId="urn:microsoft.com/office/officeart/2005/8/layout/vProcess5"/>
    <dgm:cxn modelId="{1FDAF9C5-D081-4929-A488-7C1D4A988477}" type="presOf" srcId="{F275B4EB-7972-41F8-9362-8AD1AC451CA4}" destId="{D6C31B48-3963-450C-9093-7BEBF32AB794}" srcOrd="1" destOrd="0" presId="urn:microsoft.com/office/officeart/2005/8/layout/vProcess5"/>
    <dgm:cxn modelId="{38ED95FE-1FCE-474E-835D-196D82AD8CF9}" srcId="{420633EB-0FD7-4ECC-8088-CB4B43BBA2A9}" destId="{F275B4EB-7972-41F8-9362-8AD1AC451CA4}" srcOrd="1" destOrd="0" parTransId="{2FD1C4DA-D989-4F0A-9D9C-2DAE05CDE7AF}" sibTransId="{3A38D3C7-A1FC-4FD3-A072-8667B95F429C}"/>
    <dgm:cxn modelId="{33678676-A485-4D1E-8E2E-2CBA70971C4B}" type="presOf" srcId="{28BDACD1-305D-4326-AAD2-00BB8CB49E3B}" destId="{90067F46-D7DA-47FE-BF53-5F4099D32415}" srcOrd="0" destOrd="0" presId="urn:microsoft.com/office/officeart/2005/8/layout/vProcess5"/>
    <dgm:cxn modelId="{92BC2933-D403-4850-AA7B-11CB1E539188}" srcId="{420633EB-0FD7-4ECC-8088-CB4B43BBA2A9}" destId="{732756D8-AA91-4BCF-9111-6FEE8F063439}" srcOrd="0" destOrd="0" parTransId="{650EE07A-B6A3-4DE2-8AF3-ADEE4B1F7926}" sibTransId="{6C6C5FB9-6092-4654-AA04-F209B6B101C6}"/>
    <dgm:cxn modelId="{A771D664-981B-4898-B92A-A13F8241D907}" type="presOf" srcId="{F275B4EB-7972-41F8-9362-8AD1AC451CA4}" destId="{0D4D1595-D4B7-4167-9F36-D6D0C717F1F3}" srcOrd="0" destOrd="0" presId="urn:microsoft.com/office/officeart/2005/8/layout/vProcess5"/>
    <dgm:cxn modelId="{ADA82535-07BB-40DF-90F9-60CE2FFD1FCA}" srcId="{420633EB-0FD7-4ECC-8088-CB4B43BBA2A9}" destId="{4243C8C0-A251-4F42-B3F6-96F9EB705A47}" srcOrd="3" destOrd="0" parTransId="{9787C47B-FA31-4185-8429-5782D67353D8}" sibTransId="{B1347BA7-FC9E-491D-8633-E8E8A9946D16}"/>
    <dgm:cxn modelId="{77B8721A-6FC4-40BE-AE6B-CE46BC21B10A}" type="presParOf" srcId="{AFD3D0FC-514B-44A8-AC2A-B5619F224330}" destId="{425C12DE-E078-42F8-AB50-1B451CB645EE}" srcOrd="0" destOrd="0" presId="urn:microsoft.com/office/officeart/2005/8/layout/vProcess5"/>
    <dgm:cxn modelId="{580C5F71-7892-4D56-B4D1-FF4782354917}" type="presParOf" srcId="{AFD3D0FC-514B-44A8-AC2A-B5619F224330}" destId="{6B83967B-DB8D-4B62-8EF4-17C382E17FB7}" srcOrd="1" destOrd="0" presId="urn:microsoft.com/office/officeart/2005/8/layout/vProcess5"/>
    <dgm:cxn modelId="{06574F76-0E77-4922-B3FE-8591768E6212}" type="presParOf" srcId="{AFD3D0FC-514B-44A8-AC2A-B5619F224330}" destId="{0D4D1595-D4B7-4167-9F36-D6D0C717F1F3}" srcOrd="2" destOrd="0" presId="urn:microsoft.com/office/officeart/2005/8/layout/vProcess5"/>
    <dgm:cxn modelId="{67AF5968-B329-48F2-81C9-36434F09D114}" type="presParOf" srcId="{AFD3D0FC-514B-44A8-AC2A-B5619F224330}" destId="{C55CD02E-4BE6-423E-B063-C93F91341D10}" srcOrd="3" destOrd="0" presId="urn:microsoft.com/office/officeart/2005/8/layout/vProcess5"/>
    <dgm:cxn modelId="{9849DD93-375F-4476-AD9F-601286244E93}" type="presParOf" srcId="{AFD3D0FC-514B-44A8-AC2A-B5619F224330}" destId="{39BE7CE2-6B4E-4313-9AD5-84FEC86EACBD}" srcOrd="4" destOrd="0" presId="urn:microsoft.com/office/officeart/2005/8/layout/vProcess5"/>
    <dgm:cxn modelId="{2178AB00-2267-432A-9C30-42DAC3367E48}" type="presParOf" srcId="{AFD3D0FC-514B-44A8-AC2A-B5619F224330}" destId="{17639786-EBCE-4E57-8FFB-835C5F655CB4}" srcOrd="5" destOrd="0" presId="urn:microsoft.com/office/officeart/2005/8/layout/vProcess5"/>
    <dgm:cxn modelId="{5C7FF21B-F4D5-481F-9E86-1067DDDEFDE8}" type="presParOf" srcId="{AFD3D0FC-514B-44A8-AC2A-B5619F224330}" destId="{7DD46479-4047-49FF-B2EC-30F4EFDC1C7F}" srcOrd="6" destOrd="0" presId="urn:microsoft.com/office/officeart/2005/8/layout/vProcess5"/>
    <dgm:cxn modelId="{3AD6D85F-C6EE-4F3E-81F0-A8F4BF5DBD25}" type="presParOf" srcId="{AFD3D0FC-514B-44A8-AC2A-B5619F224330}" destId="{90067F46-D7DA-47FE-BF53-5F4099D32415}" srcOrd="7" destOrd="0" presId="urn:microsoft.com/office/officeart/2005/8/layout/vProcess5"/>
    <dgm:cxn modelId="{E8B8B0B6-D513-4C09-A6F4-7FC61F1EE39D}" type="presParOf" srcId="{AFD3D0FC-514B-44A8-AC2A-B5619F224330}" destId="{C3053A03-5451-4FD6-A882-A794AED9C8FB}" srcOrd="8" destOrd="0" presId="urn:microsoft.com/office/officeart/2005/8/layout/vProcess5"/>
    <dgm:cxn modelId="{0AB08347-F586-45B1-9A4B-3575A2A1BFBE}" type="presParOf" srcId="{AFD3D0FC-514B-44A8-AC2A-B5619F224330}" destId="{D6C31B48-3963-450C-9093-7BEBF32AB794}" srcOrd="9" destOrd="0" presId="urn:microsoft.com/office/officeart/2005/8/layout/vProcess5"/>
    <dgm:cxn modelId="{44C590FF-B6E2-4B48-962C-1345CFD2749A}" type="presParOf" srcId="{AFD3D0FC-514B-44A8-AC2A-B5619F224330}" destId="{A372DDA8-019C-44BF-B629-E0AE47589D3C}" srcOrd="10" destOrd="0" presId="urn:microsoft.com/office/officeart/2005/8/layout/vProcess5"/>
    <dgm:cxn modelId="{B04895DC-E5CE-44F2-89C1-18F5E8F9E94B}" type="presParOf" srcId="{AFD3D0FC-514B-44A8-AC2A-B5619F224330}" destId="{EEE3BB30-FE18-4D31-A60A-5449C037AAC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2BE9E-9D8C-4570-ACFA-98A86ABFF462}">
      <dsp:nvSpPr>
        <dsp:cNvPr id="0" name=""/>
        <dsp:cNvSpPr/>
      </dsp:nvSpPr>
      <dsp:spPr>
        <a:xfrm>
          <a:off x="-2206545" y="-341400"/>
          <a:ext cx="2636293" cy="2636293"/>
        </a:xfrm>
        <a:prstGeom prst="blockArc">
          <a:avLst>
            <a:gd name="adj1" fmla="val 18900000"/>
            <a:gd name="adj2" fmla="val 2700000"/>
            <a:gd name="adj3" fmla="val 81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5D5E0D-312F-4A5B-B92D-21B8565E0E3F}">
      <dsp:nvSpPr>
        <dsp:cNvPr id="0" name=""/>
        <dsp:cNvSpPr/>
      </dsp:nvSpPr>
      <dsp:spPr>
        <a:xfrm>
          <a:off x="276249" y="195349"/>
          <a:ext cx="2568866" cy="3906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0117" tIns="45720" rIns="45720" bIns="4572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자동차</a:t>
          </a:r>
          <a:endParaRPr lang="ko-KR" altLang="en-US" sz="1800" kern="12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276249" y="195349"/>
        <a:ext cx="2568866" cy="390698"/>
      </dsp:txXfrm>
    </dsp:sp>
    <dsp:sp modelId="{63F9CD42-7ED2-4071-AB6D-60E387D3836F}">
      <dsp:nvSpPr>
        <dsp:cNvPr id="0" name=""/>
        <dsp:cNvSpPr/>
      </dsp:nvSpPr>
      <dsp:spPr>
        <a:xfrm>
          <a:off x="32063" y="146511"/>
          <a:ext cx="488373" cy="4883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3DE81D-AB34-4475-8E3F-833251959B70}">
      <dsp:nvSpPr>
        <dsp:cNvPr id="0" name=""/>
        <dsp:cNvSpPr/>
      </dsp:nvSpPr>
      <dsp:spPr>
        <a:xfrm>
          <a:off x="418268" y="781396"/>
          <a:ext cx="2426847" cy="3906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0117" tIns="45720" rIns="45720" bIns="4572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자동차등록원본등본</a:t>
          </a:r>
          <a:endParaRPr lang="ko-KR" altLang="en-US" sz="1800" kern="12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418268" y="781396"/>
        <a:ext cx="2426847" cy="390698"/>
      </dsp:txXfrm>
    </dsp:sp>
    <dsp:sp modelId="{A85E8E8A-3A02-4BB7-8505-21FC95A93642}">
      <dsp:nvSpPr>
        <dsp:cNvPr id="0" name=""/>
        <dsp:cNvSpPr/>
      </dsp:nvSpPr>
      <dsp:spPr>
        <a:xfrm>
          <a:off x="174081" y="732559"/>
          <a:ext cx="488373" cy="4883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6506C2-73FD-4FAE-AD49-420F4F562D30}">
      <dsp:nvSpPr>
        <dsp:cNvPr id="0" name=""/>
        <dsp:cNvSpPr/>
      </dsp:nvSpPr>
      <dsp:spPr>
        <a:xfrm>
          <a:off x="276249" y="1367444"/>
          <a:ext cx="2568866" cy="3906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0117" tIns="45720" rIns="45720" bIns="4572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위치도</a:t>
          </a:r>
          <a:endParaRPr lang="ko-KR" altLang="en-US" sz="1800" kern="12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276249" y="1367444"/>
        <a:ext cx="2568866" cy="390698"/>
      </dsp:txXfrm>
    </dsp:sp>
    <dsp:sp modelId="{4077E19B-8148-41D7-A445-062D6E43C3D6}">
      <dsp:nvSpPr>
        <dsp:cNvPr id="0" name=""/>
        <dsp:cNvSpPr/>
      </dsp:nvSpPr>
      <dsp:spPr>
        <a:xfrm>
          <a:off x="32063" y="1318607"/>
          <a:ext cx="488373" cy="4883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3967B-DB8D-4B62-8EF4-17C382E17FB7}">
      <dsp:nvSpPr>
        <dsp:cNvPr id="0" name=""/>
        <dsp:cNvSpPr/>
      </dsp:nvSpPr>
      <dsp:spPr>
        <a:xfrm>
          <a:off x="0" y="0"/>
          <a:ext cx="2793399" cy="297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anose="020B0600000101010101" pitchFamily="50" charset="-127"/>
              <a:ea typeface="굴림" panose="020B0600000101010101" pitchFamily="50" charset="-127"/>
            </a:rPr>
            <a:t>토지</a:t>
          </a:r>
          <a:endParaRPr lang="ko-KR" altLang="en-US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8727" y="8727"/>
        <a:ext cx="2446712" cy="280493"/>
      </dsp:txXfrm>
    </dsp:sp>
    <dsp:sp modelId="{0D4D1595-D4B7-4167-9F36-D6D0C717F1F3}">
      <dsp:nvSpPr>
        <dsp:cNvPr id="0" name=""/>
        <dsp:cNvSpPr/>
      </dsp:nvSpPr>
      <dsp:spPr>
        <a:xfrm>
          <a:off x="233947" y="352120"/>
          <a:ext cx="2793399" cy="297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anose="020B0600000101010101" pitchFamily="50" charset="-127"/>
              <a:ea typeface="굴림" panose="020B0600000101010101" pitchFamily="50" charset="-127"/>
            </a:rPr>
            <a:t>등기부등본</a:t>
          </a:r>
          <a:endParaRPr lang="ko-KR" altLang="en-US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242674" y="360847"/>
        <a:ext cx="2348331" cy="280493"/>
      </dsp:txXfrm>
    </dsp:sp>
    <dsp:sp modelId="{C55CD02E-4BE6-423E-B063-C93F91341D10}">
      <dsp:nvSpPr>
        <dsp:cNvPr id="0" name=""/>
        <dsp:cNvSpPr/>
      </dsp:nvSpPr>
      <dsp:spPr>
        <a:xfrm>
          <a:off x="464402" y="704240"/>
          <a:ext cx="2793399" cy="297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anose="020B0600000101010101" pitchFamily="50" charset="-127"/>
              <a:ea typeface="굴림" panose="020B0600000101010101" pitchFamily="50" charset="-127"/>
            </a:rPr>
            <a:t>토지이용계획확인서</a:t>
          </a:r>
          <a:endParaRPr lang="ko-KR" altLang="en-US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473129" y="712967"/>
        <a:ext cx="2351823" cy="280493"/>
      </dsp:txXfrm>
    </dsp:sp>
    <dsp:sp modelId="{39BE7CE2-6B4E-4313-9AD5-84FEC86EACBD}">
      <dsp:nvSpPr>
        <dsp:cNvPr id="0" name=""/>
        <dsp:cNvSpPr/>
      </dsp:nvSpPr>
      <dsp:spPr>
        <a:xfrm>
          <a:off x="698349" y="1056361"/>
          <a:ext cx="2793399" cy="297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anose="020B0600000101010101" pitchFamily="50" charset="-127"/>
              <a:ea typeface="굴림" panose="020B0600000101010101" pitchFamily="50" charset="-127"/>
            </a:rPr>
            <a:t>위치확인동의서</a:t>
          </a:r>
          <a:endParaRPr lang="ko-KR" altLang="en-US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707076" y="1065088"/>
        <a:ext cx="2348331" cy="280493"/>
      </dsp:txXfrm>
    </dsp:sp>
    <dsp:sp modelId="{17639786-EBCE-4E57-8FFB-835C5F655CB4}">
      <dsp:nvSpPr>
        <dsp:cNvPr id="0" name=""/>
        <dsp:cNvSpPr/>
      </dsp:nvSpPr>
      <dsp:spPr>
        <a:xfrm>
          <a:off x="2599733" y="228201"/>
          <a:ext cx="193666" cy="19366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2643308" y="228201"/>
        <a:ext cx="106516" cy="145734"/>
      </dsp:txXfrm>
    </dsp:sp>
    <dsp:sp modelId="{7DD46479-4047-49FF-B2EC-30F4EFDC1C7F}">
      <dsp:nvSpPr>
        <dsp:cNvPr id="0" name=""/>
        <dsp:cNvSpPr/>
      </dsp:nvSpPr>
      <dsp:spPr>
        <a:xfrm>
          <a:off x="2833680" y="580321"/>
          <a:ext cx="193666" cy="19366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2877255" y="580321"/>
        <a:ext cx="106516" cy="145734"/>
      </dsp:txXfrm>
    </dsp:sp>
    <dsp:sp modelId="{90067F46-D7DA-47FE-BF53-5F4099D32415}">
      <dsp:nvSpPr>
        <dsp:cNvPr id="0" name=""/>
        <dsp:cNvSpPr/>
      </dsp:nvSpPr>
      <dsp:spPr>
        <a:xfrm>
          <a:off x="3064135" y="932441"/>
          <a:ext cx="193666" cy="19366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3107710" y="932441"/>
        <a:ext cx="106516" cy="145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0.21023</cdr:x>
      <cdr:y>0.17223</cdr:y>
    </cdr:from>
    <cdr:to>
      <cdr:x>0.43498</cdr:x>
      <cdr:y>0.32337</cdr:y>
    </cdr:to>
    <cdr:sp macro="" textlink="">
      <cdr:nvSpPr>
        <cdr:cNvPr id="2" name="오른쪽 화살표 1"/>
        <cdr:cNvSpPr/>
      </cdr:nvSpPr>
      <cdr:spPr>
        <a:xfrm xmlns:a="http://schemas.openxmlformats.org/drawingml/2006/main">
          <a:off x="1796155" y="814649"/>
          <a:ext cx="1920240" cy="714894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ko-KR" altLang="en-US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>증가세 지속</a:t>
          </a:r>
          <a:endParaRPr lang="ko-KR" sz="1800" dirty="0">
            <a:latin typeface="굴림" panose="020B0600000101010101" pitchFamily="50" charset="-127"/>
            <a:ea typeface="굴림" panose="020B0600000101010101" pitchFamily="50" charset="-127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lvl="0"/>
            <a:fld id="{84A1755D-0367-4C8E-B6C5-3F09AD8BF90D}" type="datetime1">
              <a:rPr lang="ko-KR" altLang="en-US" smtClean="0"/>
              <a:t>2025-08-22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lvl="0"/>
            <a:fld id="{45F1D673-0DC9-4AE1-ACDE-217B08F860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7629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7409-6BB8-45AB-82E7-F62A5FF4A5B4}" type="datetime1">
              <a:rPr lang="ko-KR" altLang="en-US" smtClean="0"/>
              <a:t>2025-08-22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14B7-04F7-4EDE-8BB1-F39A1C5857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8069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FBB4-5466-4FD4-84B4-542D201F6AAC}" type="datetime1">
              <a:rPr lang="ko-KR" altLang="en-US" smtClean="0"/>
              <a:t>2025-08-22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14B7-04F7-4EDE-8BB1-F39A1C5857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837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AFB7-96E8-4927-83D5-CE7F041476AC}" type="datetime1">
              <a:rPr lang="ko-KR" altLang="en-US" smtClean="0"/>
              <a:t>2025-08-22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14B7-04F7-4EDE-8BB1-F39A1C5857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127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14B7-04F7-4EDE-8BB1-F39A1C585778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54" y="6464521"/>
            <a:ext cx="1063968" cy="393479"/>
          </a:xfrm>
          <a:prstGeom prst="rect">
            <a:avLst/>
          </a:prstGeom>
        </p:spPr>
      </p:pic>
      <p:sp>
        <p:nvSpPr>
          <p:cNvPr id="8" name="사다리꼴 7"/>
          <p:cNvSpPr/>
          <p:nvPr userDrawn="1"/>
        </p:nvSpPr>
        <p:spPr>
          <a:xfrm>
            <a:off x="0" y="939114"/>
            <a:ext cx="9906000" cy="348286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순서도: 카드 8"/>
          <p:cNvSpPr/>
          <p:nvPr userDrawn="1"/>
        </p:nvSpPr>
        <p:spPr>
          <a:xfrm>
            <a:off x="681038" y="0"/>
            <a:ext cx="8462962" cy="1287399"/>
          </a:xfrm>
          <a:prstGeom prst="flowChartPunchedCard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83"/>
            <a:ext cx="9906000" cy="13255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848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FCE4-F27C-4A6D-9979-BB9B727C81FB}" type="datetime1">
              <a:rPr lang="ko-KR" altLang="en-US" smtClean="0"/>
              <a:t>2025-08-22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14B7-04F7-4EDE-8BB1-F39A1C5857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301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4E80-1AB8-4B58-96D2-733FCB3D68F5}" type="datetime1">
              <a:rPr lang="ko-KR" altLang="en-US" smtClean="0"/>
              <a:t>2025-08-22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14B7-04F7-4EDE-8BB1-F39A1C5857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6301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1175-D657-4A97-8090-F693DEEFC1E0}" type="datetime1">
              <a:rPr lang="ko-KR" altLang="en-US" smtClean="0"/>
              <a:t>2025-08-22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14B7-04F7-4EDE-8BB1-F39A1C5857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9624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7DCD-6981-4BF7-A1D3-8610EAA51D74}" type="datetime1">
              <a:rPr lang="ko-KR" altLang="en-US" smtClean="0"/>
              <a:t>2025-08-22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14B7-04F7-4EDE-8BB1-F39A1C5857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6914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7E4F-C611-4669-A51D-9D4F92562AB0}" type="datetime1">
              <a:rPr lang="ko-KR" altLang="en-US" smtClean="0"/>
              <a:t>2025-08-22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14B7-04F7-4EDE-8BB1-F39A1C5857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429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21BD-0A60-4B47-9FAB-628B4D37666D}" type="datetime1">
              <a:rPr lang="ko-KR" altLang="en-US" smtClean="0"/>
              <a:t>2025-08-22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14B7-04F7-4EDE-8BB1-F39A1C5857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68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7AF6-104B-42F1-8DBE-B7C4C408B273}" type="datetime1">
              <a:rPr lang="ko-KR" altLang="en-US" smtClean="0"/>
              <a:t>2025-08-22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14B7-04F7-4EDE-8BB1-F39A1C5857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327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72F81-9749-4353-99BA-12291D7EDE3B}" type="datetime1">
              <a:rPr lang="ko-KR" altLang="en-US" smtClean="0"/>
              <a:t>2025-08-22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B14B7-04F7-4EDE-8BB1-F39A1C5857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95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지연 3"/>
          <p:cNvSpPr/>
          <p:nvPr/>
        </p:nvSpPr>
        <p:spPr>
          <a:xfrm>
            <a:off x="1" y="0"/>
            <a:ext cx="4896196" cy="6858000"/>
          </a:xfrm>
          <a:prstGeom prst="flowChartDelay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960243" y="4546753"/>
            <a:ext cx="7984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</a:bodyPr>
          <a:lstStyle/>
          <a:p>
            <a:pPr algn="ctr"/>
            <a:r>
              <a:rPr lang="en-US" altLang="ko-KR" sz="5400" b="1" dirty="0" smtClean="0">
                <a:effectLst>
                  <a:reflection blurRad="6350" stA="60000" endA="900" endPos="60000" dist="60007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Real Estate Appraiser</a:t>
            </a:r>
            <a:endParaRPr lang="en-US" altLang="ko-KR" sz="5400" b="1" dirty="0">
              <a:effectLst>
                <a:reflection blurRad="6350" stA="60000" endA="900" endPos="60000" dist="60007" dir="5400000" sy="-100000" algn="bl" rotWithShape="0"/>
              </a:effectLst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78" y="85091"/>
            <a:ext cx="1804642" cy="59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2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14B7-04F7-4EDE-8BB1-F39A1C585778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6" name="위로 굽은 화살표 5"/>
          <p:cNvSpPr/>
          <p:nvPr/>
        </p:nvSpPr>
        <p:spPr>
          <a:xfrm>
            <a:off x="2834640" y="2003367"/>
            <a:ext cx="6035040" cy="448887"/>
          </a:xfrm>
          <a:prstGeom prst="bent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순서도: 화면 표시 6"/>
          <p:cNvSpPr/>
          <p:nvPr/>
        </p:nvSpPr>
        <p:spPr>
          <a:xfrm flipH="1">
            <a:off x="2643445" y="1860338"/>
            <a:ext cx="1246909" cy="598516"/>
          </a:xfrm>
          <a:prstGeom prst="flowChartDisplay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가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9183" y="1898257"/>
            <a:ext cx="4390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감정평가사의 의미와 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수행직무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위로 굽은 화살표 8"/>
          <p:cNvSpPr/>
          <p:nvPr/>
        </p:nvSpPr>
        <p:spPr>
          <a:xfrm>
            <a:off x="2834640" y="2990167"/>
            <a:ext cx="6035040" cy="448887"/>
          </a:xfrm>
          <a:prstGeom prst="bent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순서도: 화면 표시 9"/>
          <p:cNvSpPr/>
          <p:nvPr/>
        </p:nvSpPr>
        <p:spPr>
          <a:xfrm flipH="1">
            <a:off x="2671613" y="2840538"/>
            <a:ext cx="1246909" cy="598516"/>
          </a:xfrm>
          <a:prstGeom prst="flowChartDisplay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나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89183" y="2885057"/>
            <a:ext cx="3467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감정평가사의 시험 개요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위로 굽은 화살표 11"/>
          <p:cNvSpPr/>
          <p:nvPr/>
        </p:nvSpPr>
        <p:spPr>
          <a:xfrm>
            <a:off x="2834640" y="4021486"/>
            <a:ext cx="6035040" cy="448887"/>
          </a:xfrm>
          <a:prstGeom prst="bent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순서도: 화면 표시 12"/>
          <p:cNvSpPr/>
          <p:nvPr/>
        </p:nvSpPr>
        <p:spPr>
          <a:xfrm flipH="1">
            <a:off x="2649077" y="3871858"/>
            <a:ext cx="1246909" cy="598516"/>
          </a:xfrm>
          <a:prstGeom prst="flowChartDisplay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9183" y="3916376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감정평가사 활동 인력 현황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위로 굽은 화살표 14"/>
          <p:cNvSpPr/>
          <p:nvPr/>
        </p:nvSpPr>
        <p:spPr>
          <a:xfrm>
            <a:off x="2834640" y="5067528"/>
            <a:ext cx="6035040" cy="448887"/>
          </a:xfrm>
          <a:prstGeom prst="bent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" name="순서도: 화면 표시 15"/>
          <p:cNvSpPr/>
          <p:nvPr/>
        </p:nvSpPr>
        <p:spPr>
          <a:xfrm flipH="1">
            <a:off x="2671613" y="4924881"/>
            <a:ext cx="1246909" cy="598516"/>
          </a:xfrm>
          <a:prstGeom prst="flowChartDisplay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9183" y="4962418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감정평가의 개요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t="6453" r="58067" b="72971"/>
          <a:stretch/>
        </p:blipFill>
        <p:spPr>
          <a:xfrm>
            <a:off x="599079" y="2164308"/>
            <a:ext cx="1379350" cy="108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1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157336" y="1368425"/>
            <a:ext cx="6708977" cy="25302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Real estate appraisal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Real estate appraisal, property valuation or land valuation is the practice of developing an opinion of the value 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of 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real property, 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usually 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its Market Value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14B7-04F7-4EDE-8BB1-F39A1C585778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가</a:t>
            </a:r>
            <a:r>
              <a:rPr lang="en-US" altLang="ko-KR"/>
              <a:t>.</a:t>
            </a:r>
            <a:r>
              <a:rPr lang="ko-KR" altLang="en-US"/>
              <a:t> 감정평가사의 의미와 수행직무</a:t>
            </a:r>
          </a:p>
        </p:txBody>
      </p:sp>
      <p:sp>
        <p:nvSpPr>
          <p:cNvPr id="5" name="내용 개체 틀 1"/>
          <p:cNvSpPr txBox="1">
            <a:spLocks/>
          </p:cNvSpPr>
          <p:nvPr/>
        </p:nvSpPr>
        <p:spPr>
          <a:xfrm>
            <a:off x="157336" y="3960614"/>
            <a:ext cx="8803784" cy="2530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감정평가사의 </a:t>
            </a:r>
            <a:r>
              <a:rPr lang="ko-KR" altLang="en-US" sz="2400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수행직무</a:t>
            </a:r>
            <a:endParaRPr lang="en-US" altLang="ko-KR" sz="24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정부에서 매년 고시하는 공시지가와 관련된 </a:t>
            </a:r>
            <a:r>
              <a:rPr lang="ko-KR" altLang="en-US" sz="2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표준지의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조사평가</a:t>
            </a:r>
            <a:endParaRPr lang="en-US" altLang="ko-KR" sz="20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금융기관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보험회사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신탁회사의 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의뢰와 관련된 토지 및 동산에 대한 평가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기업체 등의 의뢰와 관련된 자산의 재평가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6" name="동영상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4116" y="2000745"/>
            <a:ext cx="1981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1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/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146950"/>
              </p:ext>
            </p:extLst>
          </p:nvPr>
        </p:nvGraphicFramePr>
        <p:xfrm>
          <a:off x="2111433" y="2801389"/>
          <a:ext cx="7113530" cy="367480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2157511501"/>
                    </a:ext>
                  </a:extLst>
                </a:gridCol>
                <a:gridCol w="5101850">
                  <a:extLst>
                    <a:ext uri="{9D8B030D-6E8A-4147-A177-3AD203B41FA5}">
                      <a16:colId xmlns:a16="http://schemas.microsoft.com/office/drawing/2014/main" val="3714610853"/>
                    </a:ext>
                  </a:extLst>
                </a:gridCol>
              </a:tblGrid>
              <a:tr h="510973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제</a:t>
                      </a:r>
                      <a:r>
                        <a:rPr lang="en-US" altLang="ko-KR" dirty="0" smtClean="0"/>
                        <a:t>1</a:t>
                      </a:r>
                      <a:r>
                        <a:rPr lang="ko-KR" altLang="en-US" dirty="0" smtClean="0"/>
                        <a:t>차 시험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민법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총칙 및 물권</a:t>
                      </a:r>
                      <a:r>
                        <a:rPr lang="en-US" altLang="ko-KR" dirty="0" smtClean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3855834"/>
                  </a:ext>
                </a:extLst>
              </a:tr>
              <a:tr h="881953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부동산 </a:t>
                      </a:r>
                      <a:r>
                        <a:rPr lang="ko-KR" altLang="en-US" dirty="0" smtClean="0"/>
                        <a:t>관계 법규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국토의 </a:t>
                      </a:r>
                      <a:r>
                        <a:rPr lang="ko-KR" altLang="en-US" dirty="0" smtClean="0"/>
                        <a:t>계획</a:t>
                      </a:r>
                      <a:r>
                        <a:rPr lang="ko-KR" altLang="en-US" baseline="0" dirty="0" smtClean="0"/>
                        <a:t> </a:t>
                      </a:r>
                      <a:r>
                        <a:rPr lang="ko-KR" altLang="en-US" dirty="0" smtClean="0"/>
                        <a:t>및 이용에 </a:t>
                      </a:r>
                      <a:r>
                        <a:rPr lang="ko-KR" altLang="en-US" dirty="0" smtClean="0"/>
                        <a:t>관한 법률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국유재산법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건축법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부동산 등기법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0354995"/>
                  </a:ext>
                </a:extLst>
              </a:tr>
              <a:tr h="510973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회계학</a:t>
                      </a:r>
                      <a:r>
                        <a:rPr lang="en-US" altLang="ko-KR" dirty="0" smtClean="0"/>
                        <a:t>,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ko-KR" altLang="en-US" dirty="0" smtClean="0"/>
                        <a:t>경제원론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영어</a:t>
                      </a:r>
                      <a:endParaRPr lang="en-US" altLang="ko-KR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9038225"/>
                  </a:ext>
                </a:extLst>
              </a:tr>
              <a:tr h="510973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제</a:t>
                      </a:r>
                      <a:r>
                        <a:rPr lang="en-US" altLang="ko-KR" dirty="0" smtClean="0"/>
                        <a:t>2</a:t>
                      </a:r>
                      <a:r>
                        <a:rPr lang="ko-KR" altLang="en-US" dirty="0" smtClean="0"/>
                        <a:t>차 시험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감정평가 이론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감정평가 실무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4516295"/>
                  </a:ext>
                </a:extLst>
              </a:tr>
              <a:tr h="1259933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감정평가 및 </a:t>
                      </a:r>
                      <a:r>
                        <a:rPr lang="ko-KR" altLang="en-US" dirty="0" err="1" smtClean="0"/>
                        <a:t>보상법규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부동산 가격공시 및 감정평가에 관한 법률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공익사업을 위한 토지 등의 취득 및 보상에 관한 </a:t>
                      </a:r>
                      <a:r>
                        <a:rPr lang="ko-KR" altLang="en-US" dirty="0" smtClean="0"/>
                        <a:t>법률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5326377"/>
                  </a:ext>
                </a:extLst>
              </a:tr>
            </a:tbl>
          </a:graphicData>
        </a:graphic>
      </p:graphicFrame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14B7-04F7-4EDE-8BB1-F39A1C585778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나</a:t>
            </a:r>
            <a:r>
              <a:rPr lang="en-US" altLang="ko-KR"/>
              <a:t>.</a:t>
            </a:r>
            <a:r>
              <a:rPr lang="ko-KR" altLang="en-US"/>
              <a:t> 감정평가사의 시험 개요</a:t>
            </a:r>
          </a:p>
        </p:txBody>
      </p:sp>
      <p:sp>
        <p:nvSpPr>
          <p:cNvPr id="6" name="사다리꼴 5"/>
          <p:cNvSpPr/>
          <p:nvPr/>
        </p:nvSpPr>
        <p:spPr>
          <a:xfrm>
            <a:off x="2111433" y="2061556"/>
            <a:ext cx="2028305" cy="739833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눈물 방울 6"/>
          <p:cNvSpPr/>
          <p:nvPr/>
        </p:nvSpPr>
        <p:spPr>
          <a:xfrm>
            <a:off x="2211184" y="2061556"/>
            <a:ext cx="1745673" cy="73983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구분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8" name="사다리꼴 7"/>
          <p:cNvSpPr/>
          <p:nvPr/>
        </p:nvSpPr>
        <p:spPr>
          <a:xfrm>
            <a:off x="4139738" y="2061556"/>
            <a:ext cx="5085225" cy="739833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9" name="눈물 방울 8"/>
          <p:cNvSpPr/>
          <p:nvPr/>
        </p:nvSpPr>
        <p:spPr>
          <a:xfrm>
            <a:off x="4239489" y="2061556"/>
            <a:ext cx="4796446" cy="73983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시험 과목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0" name="순서도: 지연 9"/>
          <p:cNvSpPr/>
          <p:nvPr/>
        </p:nvSpPr>
        <p:spPr>
          <a:xfrm flipH="1">
            <a:off x="812632" y="2801388"/>
            <a:ext cx="1288472" cy="1903615"/>
          </a:xfrm>
          <a:prstGeom prst="flowChartDelay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1</a:t>
            </a:r>
            <a:r>
              <a:rPr lang="ko-KR" altLang="en-US" dirty="0" err="1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회차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1" name="순서도: 지연 10"/>
          <p:cNvSpPr/>
          <p:nvPr/>
        </p:nvSpPr>
        <p:spPr>
          <a:xfrm flipH="1">
            <a:off x="812632" y="4705003"/>
            <a:ext cx="1288472" cy="1771191"/>
          </a:xfrm>
          <a:prstGeom prst="flowChartDelay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2</a:t>
            </a:r>
            <a:r>
              <a:rPr lang="ko-KR" altLang="en-US" dirty="0" err="1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회차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191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내용 개체 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729238"/>
              </p:ext>
            </p:extLst>
          </p:nvPr>
        </p:nvGraphicFramePr>
        <p:xfrm>
          <a:off x="681038" y="1695796"/>
          <a:ext cx="8543925" cy="4729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14B7-04F7-4EDE-8BB1-F39A1C585778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다</a:t>
            </a:r>
            <a:r>
              <a:rPr lang="en-US" altLang="ko-KR"/>
              <a:t>.</a:t>
            </a:r>
            <a:r>
              <a:rPr lang="ko-KR" altLang="en-US"/>
              <a:t> 감정평가사 활동 인력 현황</a:t>
            </a:r>
          </a:p>
        </p:txBody>
      </p:sp>
    </p:spTree>
    <p:extLst>
      <p:ext uri="{BB962C8B-B14F-4D97-AF65-F5344CB8AC3E}">
        <p14:creationId xmlns:p14="http://schemas.microsoft.com/office/powerpoint/2010/main" val="34072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14B7-04F7-4EDE-8BB1-F39A1C585778}" type="slidenum">
              <a:rPr lang="ko-KR" altLang="en-US" sz="180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6</a:t>
            </a:fld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라</a:t>
            </a:r>
            <a:r>
              <a:rPr lang="en-US" altLang="ko-KR"/>
              <a:t>.</a:t>
            </a:r>
            <a:r>
              <a:rPr lang="ko-KR" altLang="en-US"/>
              <a:t> 감정평가의 개요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241070" y="1492135"/>
            <a:ext cx="4571999" cy="4775662"/>
            <a:chOff x="241070" y="1492135"/>
            <a:chExt cx="4571999" cy="4775662"/>
          </a:xfrm>
        </p:grpSpPr>
        <p:sp>
          <p:nvSpPr>
            <p:cNvPr id="5" name="대각선 방향의 모서리가 잘린 사각형 4"/>
            <p:cNvSpPr/>
            <p:nvPr/>
          </p:nvSpPr>
          <p:spPr>
            <a:xfrm>
              <a:off x="241070" y="1704110"/>
              <a:ext cx="4571999" cy="4563687"/>
            </a:xfrm>
            <a:prstGeom prst="snip2DiagRect">
              <a:avLst>
                <a:gd name="adj1" fmla="val 0"/>
                <a:gd name="adj2" fmla="val 7013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" name="한쪽 모서리는 잘리고 다른 쪽 모서리는 둥근 사각형 6"/>
            <p:cNvSpPr/>
            <p:nvPr/>
          </p:nvSpPr>
          <p:spPr>
            <a:xfrm flipH="1">
              <a:off x="773084" y="1492135"/>
              <a:ext cx="3325090" cy="423949"/>
            </a:xfrm>
            <a:prstGeom prst="snip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감정평가</a:t>
              </a:r>
              <a:r>
                <a:rPr lang="en-US" altLang="ko-KR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/</a:t>
              </a:r>
              <a:r>
                <a:rPr lang="ko-KR" altLang="en-US" dirty="0" err="1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담보평가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9" name="배지 8"/>
            <p:cNvSpPr/>
            <p:nvPr/>
          </p:nvSpPr>
          <p:spPr>
            <a:xfrm>
              <a:off x="960120" y="2072645"/>
              <a:ext cx="2951018" cy="482138"/>
            </a:xfrm>
            <a:prstGeom prst="plaque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감정평가법인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" name="순서도: 화면 표시 9"/>
            <p:cNvSpPr/>
            <p:nvPr/>
          </p:nvSpPr>
          <p:spPr>
            <a:xfrm>
              <a:off x="357448" y="2766758"/>
              <a:ext cx="1354973" cy="615142"/>
            </a:xfrm>
            <a:prstGeom prst="flowChartDisp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공정성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1" name="순서도: 화면 표시 10"/>
            <p:cNvSpPr/>
            <p:nvPr/>
          </p:nvSpPr>
          <p:spPr>
            <a:xfrm flipH="1">
              <a:off x="3308466" y="2766758"/>
              <a:ext cx="1313409" cy="615142"/>
            </a:xfrm>
            <a:prstGeom prst="flowChartDisp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신뢰성</a:t>
              </a:r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2" name="포인트가 8개인 별 11"/>
            <p:cNvSpPr/>
            <p:nvPr/>
          </p:nvSpPr>
          <p:spPr>
            <a:xfrm rot="20746845">
              <a:off x="1812985" y="2813191"/>
              <a:ext cx="1394919" cy="522274"/>
            </a:xfrm>
            <a:prstGeom prst="star8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성실성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3" name="순서도: 저장 데이터 12"/>
            <p:cNvSpPr/>
            <p:nvPr/>
          </p:nvSpPr>
          <p:spPr>
            <a:xfrm flipH="1">
              <a:off x="473825" y="3690851"/>
              <a:ext cx="1022466" cy="856211"/>
            </a:xfrm>
            <a:prstGeom prst="flowChartOnlineStora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전문</a:t>
              </a:r>
              <a:endParaRPr lang="en-US" altLang="ko-KR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지식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3308467" y="3690851"/>
              <a:ext cx="1238595" cy="689956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판단력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6" name="왼쪽/오른쪽/위쪽/아래쪽 설명선 15"/>
            <p:cNvSpPr/>
            <p:nvPr/>
          </p:nvSpPr>
          <p:spPr>
            <a:xfrm>
              <a:off x="1787239" y="3593873"/>
              <a:ext cx="1363286" cy="953188"/>
            </a:xfrm>
            <a:prstGeom prst="quadArrowCallout">
              <a:avLst>
                <a:gd name="adj1" fmla="val 35990"/>
                <a:gd name="adj2" fmla="val 18515"/>
                <a:gd name="adj3" fmla="val 18515"/>
                <a:gd name="adj4" fmla="val 481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조사</a:t>
              </a:r>
              <a:endParaRPr lang="en-US" altLang="ko-KR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능력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473825" y="4854633"/>
              <a:ext cx="4073237" cy="11471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8" name="십자형 17"/>
            <p:cNvSpPr/>
            <p:nvPr/>
          </p:nvSpPr>
          <p:spPr>
            <a:xfrm>
              <a:off x="698269" y="5045825"/>
              <a:ext cx="1280160" cy="739833"/>
            </a:xfrm>
            <a:prstGeom prst="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직업</a:t>
              </a:r>
              <a:endParaRPr lang="ko-KR" altLang="en-US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9" name="평행 사변형 18"/>
            <p:cNvSpPr/>
            <p:nvPr/>
          </p:nvSpPr>
          <p:spPr>
            <a:xfrm flipH="1">
              <a:off x="2111432" y="5054138"/>
              <a:ext cx="1139247" cy="714895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윤리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0" name="평행 사변형 19"/>
            <p:cNvSpPr/>
            <p:nvPr/>
          </p:nvSpPr>
          <p:spPr>
            <a:xfrm>
              <a:off x="3283529" y="5054138"/>
              <a:ext cx="1088966" cy="714895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소명</a:t>
              </a:r>
              <a:endParaRPr lang="en-US" altLang="ko-KR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의식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5104016" y="1492135"/>
            <a:ext cx="4571999" cy="4775662"/>
            <a:chOff x="5104016" y="1492135"/>
            <a:chExt cx="4571999" cy="4775662"/>
          </a:xfrm>
        </p:grpSpPr>
        <p:sp>
          <p:nvSpPr>
            <p:cNvPr id="6" name="대각선 방향의 모서리가 잘린 사각형 5"/>
            <p:cNvSpPr/>
            <p:nvPr/>
          </p:nvSpPr>
          <p:spPr>
            <a:xfrm flipH="1">
              <a:off x="5104016" y="1704110"/>
              <a:ext cx="4571999" cy="4563687"/>
            </a:xfrm>
            <a:prstGeom prst="snip2DiagRect">
              <a:avLst>
                <a:gd name="adj1" fmla="val 0"/>
                <a:gd name="adj2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8" name="한쪽 모서리는 잘리고 다른 쪽 모서리는 둥근 사각형 7"/>
            <p:cNvSpPr/>
            <p:nvPr/>
          </p:nvSpPr>
          <p:spPr>
            <a:xfrm>
              <a:off x="5619404" y="1492135"/>
              <a:ext cx="3474720" cy="423949"/>
            </a:xfrm>
            <a:prstGeom prst="snip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감정평가 의뢰 시 필요한 서류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aphicFrame>
          <p:nvGraphicFramePr>
            <p:cNvPr id="22" name="다이어그램 21"/>
            <p:cNvGraphicFramePr/>
            <p:nvPr>
              <p:extLst>
                <p:ext uri="{D42A27DB-BD31-4B8C-83A1-F6EECF244321}">
                  <p14:modId xmlns:p14="http://schemas.microsoft.com/office/powerpoint/2010/main" val="2931929431"/>
                </p:ext>
              </p:extLst>
            </p:nvPr>
          </p:nvGraphicFramePr>
          <p:xfrm>
            <a:off x="6691743" y="4118956"/>
            <a:ext cx="2866969" cy="19534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23" name="다이어그램 22"/>
            <p:cNvGraphicFramePr/>
            <p:nvPr>
              <p:extLst>
                <p:ext uri="{D42A27DB-BD31-4B8C-83A1-F6EECF244321}">
                  <p14:modId xmlns:p14="http://schemas.microsoft.com/office/powerpoint/2010/main" val="3180079284"/>
                </p:ext>
              </p:extLst>
            </p:nvPr>
          </p:nvGraphicFramePr>
          <p:xfrm>
            <a:off x="5602375" y="2043215"/>
            <a:ext cx="3491749" cy="135430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24" name="사다리꼴 23"/>
            <p:cNvSpPr/>
            <p:nvPr/>
          </p:nvSpPr>
          <p:spPr>
            <a:xfrm flipV="1">
              <a:off x="5431964" y="4118956"/>
              <a:ext cx="1118465" cy="511233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5" name="순서도: 순차적 액세스 저장소 24"/>
            <p:cNvSpPr/>
            <p:nvPr/>
          </p:nvSpPr>
          <p:spPr>
            <a:xfrm>
              <a:off x="5431963" y="4765968"/>
              <a:ext cx="1259781" cy="523701"/>
            </a:xfrm>
            <a:prstGeom prst="flowChartMagnetic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임상도</a:t>
              </a:r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6" name="순서도: 순차적 액세스 저장소 25"/>
            <p:cNvSpPr/>
            <p:nvPr/>
          </p:nvSpPr>
          <p:spPr>
            <a:xfrm flipH="1">
              <a:off x="5431962" y="5351621"/>
              <a:ext cx="1259781" cy="523701"/>
            </a:xfrm>
            <a:prstGeom prst="flowChartMagnetic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위치도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cxnSp>
          <p:nvCxnSpPr>
            <p:cNvPr id="28" name="구부러진 연결선 27"/>
            <p:cNvCxnSpPr>
              <a:stCxn id="25" idx="1"/>
              <a:endCxn id="26" idx="3"/>
            </p:cNvCxnSpPr>
            <p:nvPr/>
          </p:nvCxnSpPr>
          <p:spPr>
            <a:xfrm rot="10800000" flipV="1">
              <a:off x="5431963" y="5027818"/>
              <a:ext cx="1" cy="585653"/>
            </a:xfrm>
            <a:prstGeom prst="curvedConnector3">
              <a:avLst>
                <a:gd name="adj1" fmla="val 22860100000"/>
              </a:avLst>
            </a:prstGeom>
            <a:ln w="28575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668030" y="414626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mtClean="0">
                  <a:latin typeface="굴림" panose="020B0600000101010101" pitchFamily="50" charset="-127"/>
                  <a:ea typeface="굴림" panose="020B0600000101010101" pitchFamily="50" charset="-127"/>
                </a:rPr>
                <a:t>임야</a:t>
              </a:r>
              <a:endParaRPr lang="ko-KR" altLang="en-US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198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215</Words>
  <Application>Microsoft Office PowerPoint</Application>
  <PresentationFormat>A4 용지(210x297mm)</PresentationFormat>
  <Paragraphs>63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굴림</vt:lpstr>
      <vt:lpstr>궁서</vt:lpstr>
      <vt:lpstr>돋움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목차</vt:lpstr>
      <vt:lpstr>가. 감정평가사의 의미와 수행직무</vt:lpstr>
      <vt:lpstr>나. 감정평가사의 시험 개요</vt:lpstr>
      <vt:lpstr>다. 감정평가사 활동 인력 현황</vt:lpstr>
      <vt:lpstr>라. 감정평가의 개요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OHJ</dc:creator>
  <cp:lastModifiedBy>OHJ</cp:lastModifiedBy>
  <cp:revision>28</cp:revision>
  <dcterms:created xsi:type="dcterms:W3CDTF">2025-08-22T01:42:40Z</dcterms:created>
  <dcterms:modified xsi:type="dcterms:W3CDTF">2025-08-22T04:30:37Z</dcterms:modified>
  <cp:version/>
</cp:coreProperties>
</file>