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906000" cy="6858000" type="A4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테마 스타일 1 - 강조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799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782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pPr>
            <a:r>
              <a:rPr lang="en-US" dirty="0"/>
              <a:t>65</a:t>
            </a:r>
            <a:r>
              <a:rPr lang="ko-KR" dirty="0"/>
              <a:t>세 이상 인구 추이</a:t>
            </a:r>
          </a:p>
        </c:rich>
      </c:tx>
      <c:layout/>
      <c:overlay val="0"/>
      <c:spPr>
        <a:solidFill>
          <a:schemeClr val="bg1"/>
        </a:solidFill>
        <a:ln>
          <a:noFill/>
        </a:ln>
        <a:effectLst>
          <a:outerShdw blurRad="50800" dist="38100" dir="16200000" rotWithShape="0">
            <a:prstClr val="black">
              <a:alpha val="40000"/>
            </a:prstClr>
          </a:outerShdw>
        </a:effectLst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굴림" panose="020B0600000101010101" pitchFamily="50" charset="-127"/>
              <a:ea typeface="굴림" panose="020B0600000101010101" pitchFamily="50" charset="-127"/>
              <a:cs typeface="+mn-cs"/>
            </a:defRPr>
          </a:pPr>
          <a:endParaRPr lang="ko-K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65세 이상 인구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2016년</c:v>
                </c:pt>
                <c:pt idx="1">
                  <c:v>2017년</c:v>
                </c:pt>
                <c:pt idx="2">
                  <c:v>2018년</c:v>
                </c:pt>
                <c:pt idx="3">
                  <c:v>2019년</c:v>
                </c:pt>
                <c:pt idx="4">
                  <c:v>2020년</c:v>
                </c:pt>
              </c:strCache>
            </c:strRef>
          </c:cat>
          <c:val>
            <c:numRef>
              <c:f>Sheet1!$B$2:$B$6</c:f>
              <c:numCache>
                <c:formatCode>#,##0_ </c:formatCode>
                <c:ptCount val="5"/>
                <c:pt idx="0">
                  <c:v>5268</c:v>
                </c:pt>
                <c:pt idx="1">
                  <c:v>5701</c:v>
                </c:pt>
                <c:pt idx="2">
                  <c:v>6251</c:v>
                </c:pt>
                <c:pt idx="3">
                  <c:v>6775</c:v>
                </c:pt>
                <c:pt idx="4">
                  <c:v>7257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51-42A5-8468-00EA72540A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50558928"/>
        <c:axId val="250559344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전체 인구 중 비율(%)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4"/>
              <c:layout>
                <c:manualLayout>
                  <c:x val="-3.8647342995169191E-2"/>
                  <c:y val="-6.4210134905631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C251-42A5-8468-00EA72540AD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pPr>
                <a:endParaRPr lang="ko-K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2016년</c:v>
                </c:pt>
                <c:pt idx="1">
                  <c:v>2017년</c:v>
                </c:pt>
                <c:pt idx="2">
                  <c:v>2018년</c:v>
                </c:pt>
                <c:pt idx="3">
                  <c:v>2019년</c:v>
                </c:pt>
                <c:pt idx="4">
                  <c:v>2020년</c:v>
                </c:pt>
              </c:strCache>
            </c:strRef>
          </c:cat>
          <c:val>
            <c:numRef>
              <c:f>Sheet1!$C$2:$C$6</c:f>
              <c:numCache>
                <c:formatCode>0.0_ </c:formatCode>
                <c:ptCount val="5"/>
                <c:pt idx="0">
                  <c:v>10.6</c:v>
                </c:pt>
                <c:pt idx="1">
                  <c:v>11.2</c:v>
                </c:pt>
                <c:pt idx="2">
                  <c:v>12.2</c:v>
                </c:pt>
                <c:pt idx="3">
                  <c:v>13.1</c:v>
                </c:pt>
                <c:pt idx="4">
                  <c:v>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251-42A5-8468-00EA72540A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50557680"/>
        <c:axId val="250558512"/>
      </c:lineChart>
      <c:catAx>
        <c:axId val="250558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pPr>
            <a:endParaRPr lang="ko-KR"/>
          </a:p>
        </c:txPr>
        <c:crossAx val="250559344"/>
        <c:crosses val="autoZero"/>
        <c:auto val="1"/>
        <c:lblAlgn val="ctr"/>
        <c:lblOffset val="100"/>
        <c:noMultiLvlLbl val="0"/>
      </c:catAx>
      <c:valAx>
        <c:axId val="250559344"/>
        <c:scaling>
          <c:orientation val="minMax"/>
        </c:scaling>
        <c:delete val="0"/>
        <c:axPos val="l"/>
        <c:numFmt formatCode="#,##0_ 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pPr>
            <a:endParaRPr lang="ko-KR"/>
          </a:p>
        </c:txPr>
        <c:crossAx val="250558928"/>
        <c:crosses val="autoZero"/>
        <c:crossBetween val="between"/>
      </c:valAx>
      <c:valAx>
        <c:axId val="250558512"/>
        <c:scaling>
          <c:orientation val="minMax"/>
          <c:max val="16"/>
        </c:scaling>
        <c:delete val="0"/>
        <c:axPos val="r"/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#,##0_);[Red]\(#,##0\)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pPr>
            <a:endParaRPr lang="ko-KR"/>
          </a:p>
        </c:txPr>
        <c:crossAx val="250557680"/>
        <c:crosses val="max"/>
        <c:crossBetween val="between"/>
        <c:majorUnit val="4"/>
      </c:valAx>
      <c:catAx>
        <c:axId val="25055768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50558512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pPr>
            <a:endParaRPr lang="ko-KR"/>
          </a:p>
        </c:txPr>
      </c:dTable>
      <c:spPr>
        <a:solidFill>
          <a:schemeClr val="bg1"/>
        </a:solidFill>
        <a:ln>
          <a:noFill/>
        </a:ln>
        <a:effectLst/>
      </c:spPr>
    </c:plotArea>
    <c:plotVisOnly val="1"/>
    <c:dispBlanksAs val="gap"/>
    <c:showDLblsOverMax val="0"/>
  </c:chart>
  <c:spPr>
    <a:solidFill>
      <a:srgbClr val="FFC000"/>
    </a:solidFill>
    <a:ln>
      <a:solidFill>
        <a:schemeClr val="tx1"/>
      </a:solidFill>
    </a:ln>
    <a:effectLst/>
  </c:spPr>
  <c:txPr>
    <a:bodyPr/>
    <a:lstStyle/>
    <a:p>
      <a:pPr>
        <a:defRPr sz="1600">
          <a:latin typeface="굴림" panose="020B0600000101010101" pitchFamily="50" charset="-127"/>
          <a:ea typeface="굴림" panose="020B0600000101010101" pitchFamily="50" charset="-127"/>
        </a:defRPr>
      </a:pPr>
      <a:endParaRPr lang="ko-KR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C8D8A0-C6EA-4778-A017-27297F060F5D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BCE472B7-924C-4719-A8BF-5C63B01C0B16}">
      <dgm:prSet phldrT="[텍스트]"/>
      <dgm:spPr/>
      <dgm:t>
        <a:bodyPr/>
        <a:lstStyle/>
        <a:p>
          <a:pPr latinLnBrk="1"/>
          <a:r>
            <a:rPr lang="ko-KR" altLang="en-US" dirty="0" smtClean="0"/>
            <a:t>빈곤</a:t>
          </a:r>
          <a:endParaRPr lang="ko-KR" altLang="en-US" dirty="0"/>
        </a:p>
      </dgm:t>
    </dgm:pt>
    <dgm:pt modelId="{D006D56D-35FB-4C80-8DBF-0E92EB182E5B}" type="parTrans" cxnId="{02D2FF20-68DA-4641-8F8B-D21D142D7B1E}">
      <dgm:prSet/>
      <dgm:spPr/>
      <dgm:t>
        <a:bodyPr/>
        <a:lstStyle/>
        <a:p>
          <a:pPr latinLnBrk="1"/>
          <a:endParaRPr lang="ko-KR" altLang="en-US"/>
        </a:p>
      </dgm:t>
    </dgm:pt>
    <dgm:pt modelId="{03D22BDE-A7B6-4EA2-BDD7-4CFB891651E4}" type="sibTrans" cxnId="{02D2FF20-68DA-4641-8F8B-D21D142D7B1E}">
      <dgm:prSet/>
      <dgm:spPr/>
      <dgm:t>
        <a:bodyPr/>
        <a:lstStyle/>
        <a:p>
          <a:pPr latinLnBrk="1"/>
          <a:endParaRPr lang="ko-KR" altLang="en-US"/>
        </a:p>
      </dgm:t>
    </dgm:pt>
    <dgm:pt modelId="{0F1BB17B-43A0-42E2-92E7-CC84B46CA4B1}">
      <dgm:prSet phldrT="[텍스트]"/>
      <dgm:spPr/>
      <dgm:t>
        <a:bodyPr/>
        <a:lstStyle/>
        <a:p>
          <a:pPr latinLnBrk="1"/>
          <a:r>
            <a:rPr lang="ko-KR" altLang="en-US" dirty="0" smtClean="0"/>
            <a:t>질병</a:t>
          </a:r>
          <a:endParaRPr lang="ko-KR" altLang="en-US" dirty="0"/>
        </a:p>
      </dgm:t>
    </dgm:pt>
    <dgm:pt modelId="{4449409F-C69A-49B1-A1AE-C30EA8239278}" type="parTrans" cxnId="{17FC0699-2C40-43F2-A410-D9B9602F4F0B}">
      <dgm:prSet/>
      <dgm:spPr/>
      <dgm:t>
        <a:bodyPr/>
        <a:lstStyle/>
        <a:p>
          <a:pPr latinLnBrk="1"/>
          <a:endParaRPr lang="ko-KR" altLang="en-US"/>
        </a:p>
      </dgm:t>
    </dgm:pt>
    <dgm:pt modelId="{052CDA99-9F31-469B-A50B-0BE90A01A07F}" type="sibTrans" cxnId="{17FC0699-2C40-43F2-A410-D9B9602F4F0B}">
      <dgm:prSet/>
      <dgm:spPr/>
      <dgm:t>
        <a:bodyPr/>
        <a:lstStyle/>
        <a:p>
          <a:pPr latinLnBrk="1"/>
          <a:endParaRPr lang="ko-KR" altLang="en-US"/>
        </a:p>
      </dgm:t>
    </dgm:pt>
    <dgm:pt modelId="{0A8E69A4-B928-4648-BA71-3AAEB6343DB0}">
      <dgm:prSet phldrT="[텍스트]"/>
      <dgm:spPr/>
      <dgm:t>
        <a:bodyPr/>
        <a:lstStyle/>
        <a:p>
          <a:pPr latinLnBrk="1"/>
          <a:r>
            <a:rPr lang="ko-KR" altLang="en-US" dirty="0" smtClean="0"/>
            <a:t>소외</a:t>
          </a:r>
          <a:r>
            <a:rPr lang="en-US" altLang="ko-KR" dirty="0" smtClean="0"/>
            <a:t/>
          </a:r>
          <a:br>
            <a:rPr lang="en-US" altLang="ko-KR" dirty="0" smtClean="0"/>
          </a:br>
          <a:r>
            <a:rPr lang="ko-KR" altLang="en-US" dirty="0" smtClean="0"/>
            <a:t>및 고독</a:t>
          </a:r>
          <a:endParaRPr lang="ko-KR" altLang="en-US" dirty="0"/>
        </a:p>
      </dgm:t>
    </dgm:pt>
    <dgm:pt modelId="{FE26C69A-8B43-455D-9E9C-9BA3B1E1618B}" type="parTrans" cxnId="{BAB6E917-1B63-4A7C-B357-39DEECF842A7}">
      <dgm:prSet/>
      <dgm:spPr/>
      <dgm:t>
        <a:bodyPr/>
        <a:lstStyle/>
        <a:p>
          <a:pPr latinLnBrk="1"/>
          <a:endParaRPr lang="ko-KR" altLang="en-US"/>
        </a:p>
      </dgm:t>
    </dgm:pt>
    <dgm:pt modelId="{C1A21F36-18EA-4568-A260-9799592A5930}" type="sibTrans" cxnId="{BAB6E917-1B63-4A7C-B357-39DEECF842A7}">
      <dgm:prSet/>
      <dgm:spPr/>
      <dgm:t>
        <a:bodyPr/>
        <a:lstStyle/>
        <a:p>
          <a:pPr latinLnBrk="1"/>
          <a:endParaRPr lang="ko-KR" altLang="en-US"/>
        </a:p>
      </dgm:t>
    </dgm:pt>
    <dgm:pt modelId="{02B26CBA-CCE7-45B4-A988-5CB5EEF8992F}" type="pres">
      <dgm:prSet presAssocID="{E3C8D8A0-C6EA-4778-A017-27297F060F5D}" presName="Name0" presStyleCnt="0">
        <dgm:presLayoutVars>
          <dgm:dir/>
          <dgm:resizeHandles val="exact"/>
        </dgm:presLayoutVars>
      </dgm:prSet>
      <dgm:spPr/>
    </dgm:pt>
    <dgm:pt modelId="{B0B416F5-7E6E-49A4-9555-07A61929F18E}" type="pres">
      <dgm:prSet presAssocID="{BCE472B7-924C-4719-A8BF-5C63B01C0B16}" presName="Name5" presStyleLbl="vennNode1" presStyleIdx="0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744DB8E-06CB-47CA-A28F-90586834E1E3}" type="pres">
      <dgm:prSet presAssocID="{03D22BDE-A7B6-4EA2-BDD7-4CFB891651E4}" presName="space" presStyleCnt="0"/>
      <dgm:spPr/>
    </dgm:pt>
    <dgm:pt modelId="{14A7780D-8D99-44DB-885C-4336260B1CB6}" type="pres">
      <dgm:prSet presAssocID="{0F1BB17B-43A0-42E2-92E7-CC84B46CA4B1}" presName="Name5" presStyleLbl="vennNode1" presStyleIdx="1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346FBEB-9CBA-43AB-8012-91732D00813D}" type="pres">
      <dgm:prSet presAssocID="{052CDA99-9F31-469B-A50B-0BE90A01A07F}" presName="space" presStyleCnt="0"/>
      <dgm:spPr/>
    </dgm:pt>
    <dgm:pt modelId="{E60D253A-7D90-4759-9DAD-BB592F657129}" type="pres">
      <dgm:prSet presAssocID="{0A8E69A4-B928-4648-BA71-3AAEB6343DB0}" presName="Name5" presStyleLbl="vennNode1" presStyleIdx="2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BAB6E917-1B63-4A7C-B357-39DEECF842A7}" srcId="{E3C8D8A0-C6EA-4778-A017-27297F060F5D}" destId="{0A8E69A4-B928-4648-BA71-3AAEB6343DB0}" srcOrd="2" destOrd="0" parTransId="{FE26C69A-8B43-455D-9E9C-9BA3B1E1618B}" sibTransId="{C1A21F36-18EA-4568-A260-9799592A5930}"/>
    <dgm:cxn modelId="{728751B1-706F-4FF1-9283-8AD8CB6B06D5}" type="presOf" srcId="{0F1BB17B-43A0-42E2-92E7-CC84B46CA4B1}" destId="{14A7780D-8D99-44DB-885C-4336260B1CB6}" srcOrd="0" destOrd="0" presId="urn:microsoft.com/office/officeart/2005/8/layout/venn3"/>
    <dgm:cxn modelId="{02CB249B-3BA1-4766-8676-7C71E0A84282}" type="presOf" srcId="{BCE472B7-924C-4719-A8BF-5C63B01C0B16}" destId="{B0B416F5-7E6E-49A4-9555-07A61929F18E}" srcOrd="0" destOrd="0" presId="urn:microsoft.com/office/officeart/2005/8/layout/venn3"/>
    <dgm:cxn modelId="{02D2FF20-68DA-4641-8F8B-D21D142D7B1E}" srcId="{E3C8D8A0-C6EA-4778-A017-27297F060F5D}" destId="{BCE472B7-924C-4719-A8BF-5C63B01C0B16}" srcOrd="0" destOrd="0" parTransId="{D006D56D-35FB-4C80-8DBF-0E92EB182E5B}" sibTransId="{03D22BDE-A7B6-4EA2-BDD7-4CFB891651E4}"/>
    <dgm:cxn modelId="{86AC932B-6432-4364-B8A1-800854295FAB}" type="presOf" srcId="{E3C8D8A0-C6EA-4778-A017-27297F060F5D}" destId="{02B26CBA-CCE7-45B4-A988-5CB5EEF8992F}" srcOrd="0" destOrd="0" presId="urn:microsoft.com/office/officeart/2005/8/layout/venn3"/>
    <dgm:cxn modelId="{8234E64C-D980-4478-8650-CB68C33CB3E3}" type="presOf" srcId="{0A8E69A4-B928-4648-BA71-3AAEB6343DB0}" destId="{E60D253A-7D90-4759-9DAD-BB592F657129}" srcOrd="0" destOrd="0" presId="urn:microsoft.com/office/officeart/2005/8/layout/venn3"/>
    <dgm:cxn modelId="{17FC0699-2C40-43F2-A410-D9B9602F4F0B}" srcId="{E3C8D8A0-C6EA-4778-A017-27297F060F5D}" destId="{0F1BB17B-43A0-42E2-92E7-CC84B46CA4B1}" srcOrd="1" destOrd="0" parTransId="{4449409F-C69A-49B1-A1AE-C30EA8239278}" sibTransId="{052CDA99-9F31-469B-A50B-0BE90A01A07F}"/>
    <dgm:cxn modelId="{C109E2E8-790A-4194-932B-4765C5805736}" type="presParOf" srcId="{02B26CBA-CCE7-45B4-A988-5CB5EEF8992F}" destId="{B0B416F5-7E6E-49A4-9555-07A61929F18E}" srcOrd="0" destOrd="0" presId="urn:microsoft.com/office/officeart/2005/8/layout/venn3"/>
    <dgm:cxn modelId="{C968E0E1-E6ED-44CD-B533-13481CFCF5E8}" type="presParOf" srcId="{02B26CBA-CCE7-45B4-A988-5CB5EEF8992F}" destId="{0744DB8E-06CB-47CA-A28F-90586834E1E3}" srcOrd="1" destOrd="0" presId="urn:microsoft.com/office/officeart/2005/8/layout/venn3"/>
    <dgm:cxn modelId="{77867DE1-6D56-4154-976B-39E747E153C0}" type="presParOf" srcId="{02B26CBA-CCE7-45B4-A988-5CB5EEF8992F}" destId="{14A7780D-8D99-44DB-885C-4336260B1CB6}" srcOrd="2" destOrd="0" presId="urn:microsoft.com/office/officeart/2005/8/layout/venn3"/>
    <dgm:cxn modelId="{2E07CD43-DF1E-4C56-B39A-2D0C0BD849ED}" type="presParOf" srcId="{02B26CBA-CCE7-45B4-A988-5CB5EEF8992F}" destId="{1346FBEB-9CBA-43AB-8012-91732D00813D}" srcOrd="3" destOrd="0" presId="urn:microsoft.com/office/officeart/2005/8/layout/venn3"/>
    <dgm:cxn modelId="{C5ABBE46-F5FF-4ED8-9A70-12B6CF062642}" type="presParOf" srcId="{02B26CBA-CCE7-45B4-A988-5CB5EEF8992F}" destId="{E60D253A-7D90-4759-9DAD-BB592F657129}" srcOrd="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860843E-9324-4868-911E-AE9A30F945B4}" type="doc">
      <dgm:prSet loTypeId="urn:microsoft.com/office/officeart/2005/8/layout/equation1" loCatId="relationship" qsTypeId="urn:microsoft.com/office/officeart/2005/8/quickstyle/simple1" qsCatId="simple" csTypeId="urn:microsoft.com/office/officeart/2005/8/colors/accent1_2" csCatId="accent1" phldr="1"/>
      <dgm:spPr/>
    </dgm:pt>
    <dgm:pt modelId="{82E2D3CC-77D8-446F-BCEF-C33DFFE0B8D6}">
      <dgm:prSet phldrT="[텍스트]" custT="1"/>
      <dgm:spPr/>
      <dgm:t>
        <a:bodyPr/>
        <a:lstStyle/>
        <a:p>
          <a:pPr latinLnBrk="1"/>
          <a:r>
            <a:rPr lang="ko-KR" altLang="en-US" sz="1800" dirty="0" err="1" smtClean="0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rPr>
            <a:t>저출산</a:t>
          </a:r>
          <a:endParaRPr lang="ko-KR" altLang="en-US" sz="1800" dirty="0">
            <a:solidFill>
              <a:schemeClr val="tx1"/>
            </a:solidFill>
            <a:latin typeface="돋움" panose="020B0600000101010101" pitchFamily="50" charset="-127"/>
            <a:ea typeface="돋움" panose="020B0600000101010101" pitchFamily="50" charset="-127"/>
          </a:endParaRPr>
        </a:p>
      </dgm:t>
    </dgm:pt>
    <dgm:pt modelId="{4156E7F1-BC41-47EE-AB2C-DD4E129751B4}" type="parTrans" cxnId="{30D61B75-BF48-404D-8F32-E0E8F10F5741}">
      <dgm:prSet/>
      <dgm:spPr/>
      <dgm:t>
        <a:bodyPr/>
        <a:lstStyle/>
        <a:p>
          <a:pPr latinLnBrk="1"/>
          <a:endParaRPr lang="ko-KR" altLang="en-US" sz="1800">
            <a:latin typeface="돋움" panose="020B0600000101010101" pitchFamily="50" charset="-127"/>
            <a:ea typeface="돋움" panose="020B0600000101010101" pitchFamily="50" charset="-127"/>
          </a:endParaRPr>
        </a:p>
      </dgm:t>
    </dgm:pt>
    <dgm:pt modelId="{31A18B11-4B95-41D5-96F4-B82E106924ED}" type="sibTrans" cxnId="{30D61B75-BF48-404D-8F32-E0E8F10F5741}">
      <dgm:prSet custT="1"/>
      <dgm:spPr/>
      <dgm:t>
        <a:bodyPr/>
        <a:lstStyle/>
        <a:p>
          <a:pPr latinLnBrk="1"/>
          <a:endParaRPr lang="ko-KR" altLang="en-US" sz="1800">
            <a:latin typeface="돋움" panose="020B0600000101010101" pitchFamily="50" charset="-127"/>
            <a:ea typeface="돋움" panose="020B0600000101010101" pitchFamily="50" charset="-127"/>
          </a:endParaRPr>
        </a:p>
      </dgm:t>
    </dgm:pt>
    <dgm:pt modelId="{F57A5A69-FD32-4F01-8382-4612FDDAA436}">
      <dgm:prSet phldrT="[텍스트]" custT="1"/>
      <dgm:spPr/>
      <dgm:t>
        <a:bodyPr/>
        <a:lstStyle/>
        <a:p>
          <a:pPr latinLnBrk="1"/>
          <a:r>
            <a:rPr lang="ko-KR" altLang="en-US" sz="1800" dirty="0" smtClean="0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rPr>
            <a:t>고령화</a:t>
          </a:r>
          <a:endParaRPr lang="ko-KR" altLang="en-US" sz="1800" dirty="0">
            <a:solidFill>
              <a:schemeClr val="tx1"/>
            </a:solidFill>
            <a:latin typeface="돋움" panose="020B0600000101010101" pitchFamily="50" charset="-127"/>
            <a:ea typeface="돋움" panose="020B0600000101010101" pitchFamily="50" charset="-127"/>
          </a:endParaRPr>
        </a:p>
      </dgm:t>
    </dgm:pt>
    <dgm:pt modelId="{2C9B9E10-098A-46AF-835D-45602C9987BD}" type="parTrans" cxnId="{A2876933-27CE-41D3-9EF3-CDA76F60D0B6}">
      <dgm:prSet/>
      <dgm:spPr/>
      <dgm:t>
        <a:bodyPr/>
        <a:lstStyle/>
        <a:p>
          <a:pPr latinLnBrk="1"/>
          <a:endParaRPr lang="ko-KR" altLang="en-US" sz="1800">
            <a:latin typeface="돋움" panose="020B0600000101010101" pitchFamily="50" charset="-127"/>
            <a:ea typeface="돋움" panose="020B0600000101010101" pitchFamily="50" charset="-127"/>
          </a:endParaRPr>
        </a:p>
      </dgm:t>
    </dgm:pt>
    <dgm:pt modelId="{E7E69294-C18C-43AD-B2A9-FA643836FB01}" type="sibTrans" cxnId="{A2876933-27CE-41D3-9EF3-CDA76F60D0B6}">
      <dgm:prSet custT="1"/>
      <dgm:spPr/>
      <dgm:t>
        <a:bodyPr/>
        <a:lstStyle/>
        <a:p>
          <a:pPr latinLnBrk="1"/>
          <a:endParaRPr lang="ko-KR" altLang="en-US" sz="1800">
            <a:latin typeface="돋움" panose="020B0600000101010101" pitchFamily="50" charset="-127"/>
            <a:ea typeface="돋움" panose="020B0600000101010101" pitchFamily="50" charset="-127"/>
          </a:endParaRPr>
        </a:p>
      </dgm:t>
    </dgm:pt>
    <dgm:pt modelId="{54A2E160-00AB-4416-9DEF-590CB1985FF2}">
      <dgm:prSet phldrT="[텍스트]" custT="1"/>
      <dgm:spPr/>
      <dgm:t>
        <a:bodyPr/>
        <a:lstStyle/>
        <a:p>
          <a:pPr latinLnBrk="1"/>
          <a:r>
            <a:rPr lang="ko-KR" altLang="en-US" sz="1800" dirty="0" err="1" smtClean="0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rPr>
            <a:t>경쟁력약화</a:t>
          </a:r>
          <a:endParaRPr lang="en-US" altLang="ko-KR" sz="1800" dirty="0" smtClean="0">
            <a:solidFill>
              <a:schemeClr val="tx1"/>
            </a:solidFill>
            <a:latin typeface="돋움" panose="020B0600000101010101" pitchFamily="50" charset="-127"/>
            <a:ea typeface="돋움" panose="020B0600000101010101" pitchFamily="50" charset="-127"/>
          </a:endParaRPr>
        </a:p>
      </dgm:t>
    </dgm:pt>
    <dgm:pt modelId="{42BBFD2A-0C94-4675-B20A-73E693C963D3}" type="parTrans" cxnId="{E424995E-9C5B-4E22-AFCD-D49F3DFB6F19}">
      <dgm:prSet/>
      <dgm:spPr/>
      <dgm:t>
        <a:bodyPr/>
        <a:lstStyle/>
        <a:p>
          <a:pPr latinLnBrk="1"/>
          <a:endParaRPr lang="ko-KR" altLang="en-US" sz="1800">
            <a:latin typeface="돋움" panose="020B0600000101010101" pitchFamily="50" charset="-127"/>
            <a:ea typeface="돋움" panose="020B0600000101010101" pitchFamily="50" charset="-127"/>
          </a:endParaRPr>
        </a:p>
      </dgm:t>
    </dgm:pt>
    <dgm:pt modelId="{532C2891-933C-4FE5-B465-9F40B1E3DFB4}" type="sibTrans" cxnId="{E424995E-9C5B-4E22-AFCD-D49F3DFB6F19}">
      <dgm:prSet/>
      <dgm:spPr/>
      <dgm:t>
        <a:bodyPr/>
        <a:lstStyle/>
        <a:p>
          <a:pPr latinLnBrk="1"/>
          <a:endParaRPr lang="ko-KR" altLang="en-US" sz="1800">
            <a:latin typeface="돋움" panose="020B0600000101010101" pitchFamily="50" charset="-127"/>
            <a:ea typeface="돋움" panose="020B0600000101010101" pitchFamily="50" charset="-127"/>
          </a:endParaRPr>
        </a:p>
      </dgm:t>
    </dgm:pt>
    <dgm:pt modelId="{9E392635-EFAA-421F-9829-96BBC26FA482}" type="pres">
      <dgm:prSet presAssocID="{E860843E-9324-4868-911E-AE9A30F945B4}" presName="linearFlow" presStyleCnt="0">
        <dgm:presLayoutVars>
          <dgm:dir/>
          <dgm:resizeHandles val="exact"/>
        </dgm:presLayoutVars>
      </dgm:prSet>
      <dgm:spPr/>
    </dgm:pt>
    <dgm:pt modelId="{F8B8C6B3-B9E8-4FA2-890E-D1FF1A2217CF}" type="pres">
      <dgm:prSet presAssocID="{82E2D3CC-77D8-446F-BCEF-C33DFFE0B8D6}" presName="node" presStyleLbl="node1" presStyleIdx="0" presStyleCnt="3" custScaleY="83411">
        <dgm:presLayoutVars>
          <dgm:bulletEnabled val="1"/>
        </dgm:presLayoutVars>
      </dgm:prSet>
      <dgm:spPr/>
    </dgm:pt>
    <dgm:pt modelId="{B0DAF047-4A67-4E3E-8E2A-A26F1D3D4227}" type="pres">
      <dgm:prSet presAssocID="{31A18B11-4B95-41D5-96F4-B82E106924ED}" presName="spacerL" presStyleCnt="0"/>
      <dgm:spPr/>
    </dgm:pt>
    <dgm:pt modelId="{CD67DD4D-0394-46D9-BBE7-9193C8FE6FA2}" type="pres">
      <dgm:prSet presAssocID="{31A18B11-4B95-41D5-96F4-B82E106924ED}" presName="sibTrans" presStyleLbl="sibTrans2D1" presStyleIdx="0" presStyleCnt="2"/>
      <dgm:spPr/>
    </dgm:pt>
    <dgm:pt modelId="{E0EE51E4-37C6-4694-B63D-EA41DB4E7853}" type="pres">
      <dgm:prSet presAssocID="{31A18B11-4B95-41D5-96F4-B82E106924ED}" presName="spacerR" presStyleCnt="0"/>
      <dgm:spPr/>
    </dgm:pt>
    <dgm:pt modelId="{F1D4C984-89E4-49C2-A14E-795C7326B498}" type="pres">
      <dgm:prSet presAssocID="{F57A5A69-FD32-4F01-8382-4612FDDAA436}" presName="node" presStyleLbl="node1" presStyleIdx="1" presStyleCnt="3" custScaleY="83411">
        <dgm:presLayoutVars>
          <dgm:bulletEnabled val="1"/>
        </dgm:presLayoutVars>
      </dgm:prSet>
      <dgm:spPr/>
    </dgm:pt>
    <dgm:pt modelId="{FAC59C54-19F9-4F3B-AB07-59C99E0159D0}" type="pres">
      <dgm:prSet presAssocID="{E7E69294-C18C-43AD-B2A9-FA643836FB01}" presName="spacerL" presStyleCnt="0"/>
      <dgm:spPr/>
    </dgm:pt>
    <dgm:pt modelId="{02F34178-A24B-41E5-8DC7-F046B61D3E56}" type="pres">
      <dgm:prSet presAssocID="{E7E69294-C18C-43AD-B2A9-FA643836FB01}" presName="sibTrans" presStyleLbl="sibTrans2D1" presStyleIdx="1" presStyleCnt="2"/>
      <dgm:spPr/>
    </dgm:pt>
    <dgm:pt modelId="{E33104D8-D712-406B-95D8-158E0BF3927B}" type="pres">
      <dgm:prSet presAssocID="{E7E69294-C18C-43AD-B2A9-FA643836FB01}" presName="spacerR" presStyleCnt="0"/>
      <dgm:spPr/>
    </dgm:pt>
    <dgm:pt modelId="{6AB622F3-F000-46AA-9BC3-3080B4A254F7}" type="pres">
      <dgm:prSet presAssocID="{54A2E160-00AB-4416-9DEF-590CB1985FF2}" presName="node" presStyleLbl="node1" presStyleIdx="2" presStyleCnt="3" custScaleX="95433" custScaleY="83411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68E84149-3EE2-4634-8D63-B1BD3720396A}" type="presOf" srcId="{54A2E160-00AB-4416-9DEF-590CB1985FF2}" destId="{6AB622F3-F000-46AA-9BC3-3080B4A254F7}" srcOrd="0" destOrd="0" presId="urn:microsoft.com/office/officeart/2005/8/layout/equation1"/>
    <dgm:cxn modelId="{E424995E-9C5B-4E22-AFCD-D49F3DFB6F19}" srcId="{E860843E-9324-4868-911E-AE9A30F945B4}" destId="{54A2E160-00AB-4416-9DEF-590CB1985FF2}" srcOrd="2" destOrd="0" parTransId="{42BBFD2A-0C94-4675-B20A-73E693C963D3}" sibTransId="{532C2891-933C-4FE5-B465-9F40B1E3DFB4}"/>
    <dgm:cxn modelId="{16EA61D5-54F3-4A9B-A4B3-0C4657994D9D}" type="presOf" srcId="{82E2D3CC-77D8-446F-BCEF-C33DFFE0B8D6}" destId="{F8B8C6B3-B9E8-4FA2-890E-D1FF1A2217CF}" srcOrd="0" destOrd="0" presId="urn:microsoft.com/office/officeart/2005/8/layout/equation1"/>
    <dgm:cxn modelId="{0D31D989-A7DD-4EC0-B8A7-11173614069F}" type="presOf" srcId="{E860843E-9324-4868-911E-AE9A30F945B4}" destId="{9E392635-EFAA-421F-9829-96BBC26FA482}" srcOrd="0" destOrd="0" presId="urn:microsoft.com/office/officeart/2005/8/layout/equation1"/>
    <dgm:cxn modelId="{0772B034-73C7-4116-B25A-614A74EBB695}" type="presOf" srcId="{F57A5A69-FD32-4F01-8382-4612FDDAA436}" destId="{F1D4C984-89E4-49C2-A14E-795C7326B498}" srcOrd="0" destOrd="0" presId="urn:microsoft.com/office/officeart/2005/8/layout/equation1"/>
    <dgm:cxn modelId="{3B57D5FE-B0A2-47F3-85C0-7522709C22B9}" type="presOf" srcId="{31A18B11-4B95-41D5-96F4-B82E106924ED}" destId="{CD67DD4D-0394-46D9-BBE7-9193C8FE6FA2}" srcOrd="0" destOrd="0" presId="urn:microsoft.com/office/officeart/2005/8/layout/equation1"/>
    <dgm:cxn modelId="{A2876933-27CE-41D3-9EF3-CDA76F60D0B6}" srcId="{E860843E-9324-4868-911E-AE9A30F945B4}" destId="{F57A5A69-FD32-4F01-8382-4612FDDAA436}" srcOrd="1" destOrd="0" parTransId="{2C9B9E10-098A-46AF-835D-45602C9987BD}" sibTransId="{E7E69294-C18C-43AD-B2A9-FA643836FB01}"/>
    <dgm:cxn modelId="{B425A60E-889D-42BF-B92E-040F7F9CC109}" type="presOf" srcId="{E7E69294-C18C-43AD-B2A9-FA643836FB01}" destId="{02F34178-A24B-41E5-8DC7-F046B61D3E56}" srcOrd="0" destOrd="0" presId="urn:microsoft.com/office/officeart/2005/8/layout/equation1"/>
    <dgm:cxn modelId="{30D61B75-BF48-404D-8F32-E0E8F10F5741}" srcId="{E860843E-9324-4868-911E-AE9A30F945B4}" destId="{82E2D3CC-77D8-446F-BCEF-C33DFFE0B8D6}" srcOrd="0" destOrd="0" parTransId="{4156E7F1-BC41-47EE-AB2C-DD4E129751B4}" sibTransId="{31A18B11-4B95-41D5-96F4-B82E106924ED}"/>
    <dgm:cxn modelId="{D53298AB-B630-4192-A8B3-1C731D2F5FB4}" type="presParOf" srcId="{9E392635-EFAA-421F-9829-96BBC26FA482}" destId="{F8B8C6B3-B9E8-4FA2-890E-D1FF1A2217CF}" srcOrd="0" destOrd="0" presId="urn:microsoft.com/office/officeart/2005/8/layout/equation1"/>
    <dgm:cxn modelId="{536E7C4A-223C-414D-A2BE-04A2201C1E3E}" type="presParOf" srcId="{9E392635-EFAA-421F-9829-96BBC26FA482}" destId="{B0DAF047-4A67-4E3E-8E2A-A26F1D3D4227}" srcOrd="1" destOrd="0" presId="urn:microsoft.com/office/officeart/2005/8/layout/equation1"/>
    <dgm:cxn modelId="{C8C5D53E-C5E6-431D-A468-FAB94793F22B}" type="presParOf" srcId="{9E392635-EFAA-421F-9829-96BBC26FA482}" destId="{CD67DD4D-0394-46D9-BBE7-9193C8FE6FA2}" srcOrd="2" destOrd="0" presId="urn:microsoft.com/office/officeart/2005/8/layout/equation1"/>
    <dgm:cxn modelId="{1613361A-313B-4779-89CB-8D0D18F37624}" type="presParOf" srcId="{9E392635-EFAA-421F-9829-96BBC26FA482}" destId="{E0EE51E4-37C6-4694-B63D-EA41DB4E7853}" srcOrd="3" destOrd="0" presId="urn:microsoft.com/office/officeart/2005/8/layout/equation1"/>
    <dgm:cxn modelId="{CF3DCED0-5C92-489E-A7ED-4D3F0A43725D}" type="presParOf" srcId="{9E392635-EFAA-421F-9829-96BBC26FA482}" destId="{F1D4C984-89E4-49C2-A14E-795C7326B498}" srcOrd="4" destOrd="0" presId="urn:microsoft.com/office/officeart/2005/8/layout/equation1"/>
    <dgm:cxn modelId="{7E78434C-0C17-43BB-B2BD-0DCD43FA18A6}" type="presParOf" srcId="{9E392635-EFAA-421F-9829-96BBC26FA482}" destId="{FAC59C54-19F9-4F3B-AB07-59C99E0159D0}" srcOrd="5" destOrd="0" presId="urn:microsoft.com/office/officeart/2005/8/layout/equation1"/>
    <dgm:cxn modelId="{A8399844-8D4D-4246-B7AE-154AAD9EAE02}" type="presParOf" srcId="{9E392635-EFAA-421F-9829-96BBC26FA482}" destId="{02F34178-A24B-41E5-8DC7-F046B61D3E56}" srcOrd="6" destOrd="0" presId="urn:microsoft.com/office/officeart/2005/8/layout/equation1"/>
    <dgm:cxn modelId="{7AF00D7C-54C8-4C9A-A823-415AD5FED30A}" type="presParOf" srcId="{9E392635-EFAA-421F-9829-96BBC26FA482}" destId="{E33104D8-D712-406B-95D8-158E0BF3927B}" srcOrd="7" destOrd="0" presId="urn:microsoft.com/office/officeart/2005/8/layout/equation1"/>
    <dgm:cxn modelId="{E4F15AB2-CFAA-4D48-A5BA-3118EB6CB39C}" type="presParOf" srcId="{9E392635-EFAA-421F-9829-96BBC26FA482}" destId="{6AB622F3-F000-46AA-9BC3-3080B4A254F7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B416F5-7E6E-49A4-9555-07A61929F18E}">
      <dsp:nvSpPr>
        <dsp:cNvPr id="0" name=""/>
        <dsp:cNvSpPr/>
      </dsp:nvSpPr>
      <dsp:spPr>
        <a:xfrm>
          <a:off x="1400" y="378175"/>
          <a:ext cx="1224694" cy="122469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7399" tIns="21590" rIns="67399" bIns="21590" numCol="1" spcCol="1270" anchor="ctr" anchorCtr="0">
          <a:noAutofit/>
        </a:bodyPr>
        <a:lstStyle/>
        <a:p>
          <a:pPr lvl="0" algn="ctr" defTabSz="7556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700" kern="1200" dirty="0" smtClean="0"/>
            <a:t>빈곤</a:t>
          </a:r>
          <a:endParaRPr lang="ko-KR" altLang="en-US" sz="1700" kern="1200" dirty="0"/>
        </a:p>
      </dsp:txBody>
      <dsp:txXfrm>
        <a:off x="180752" y="557527"/>
        <a:ext cx="865990" cy="865990"/>
      </dsp:txXfrm>
    </dsp:sp>
    <dsp:sp modelId="{14A7780D-8D99-44DB-885C-4336260B1CB6}">
      <dsp:nvSpPr>
        <dsp:cNvPr id="0" name=""/>
        <dsp:cNvSpPr/>
      </dsp:nvSpPr>
      <dsp:spPr>
        <a:xfrm>
          <a:off x="981156" y="378175"/>
          <a:ext cx="1224694" cy="122469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7399" tIns="21590" rIns="67399" bIns="21590" numCol="1" spcCol="1270" anchor="ctr" anchorCtr="0">
          <a:noAutofit/>
        </a:bodyPr>
        <a:lstStyle/>
        <a:p>
          <a:pPr lvl="0" algn="ctr" defTabSz="7556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700" kern="1200" dirty="0" smtClean="0"/>
            <a:t>질병</a:t>
          </a:r>
          <a:endParaRPr lang="ko-KR" altLang="en-US" sz="1700" kern="1200" dirty="0"/>
        </a:p>
      </dsp:txBody>
      <dsp:txXfrm>
        <a:off x="1160508" y="557527"/>
        <a:ext cx="865990" cy="865990"/>
      </dsp:txXfrm>
    </dsp:sp>
    <dsp:sp modelId="{E60D253A-7D90-4759-9DAD-BB592F657129}">
      <dsp:nvSpPr>
        <dsp:cNvPr id="0" name=""/>
        <dsp:cNvSpPr/>
      </dsp:nvSpPr>
      <dsp:spPr>
        <a:xfrm>
          <a:off x="1960911" y="378175"/>
          <a:ext cx="1224694" cy="122469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7399" tIns="21590" rIns="67399" bIns="21590" numCol="1" spcCol="1270" anchor="ctr" anchorCtr="0">
          <a:noAutofit/>
        </a:bodyPr>
        <a:lstStyle/>
        <a:p>
          <a:pPr lvl="0" algn="ctr" defTabSz="7556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700" kern="1200" dirty="0" smtClean="0"/>
            <a:t>소외</a:t>
          </a:r>
          <a:r>
            <a:rPr lang="en-US" altLang="ko-KR" sz="1700" kern="1200" dirty="0" smtClean="0"/>
            <a:t/>
          </a:r>
          <a:br>
            <a:rPr lang="en-US" altLang="ko-KR" sz="1700" kern="1200" dirty="0" smtClean="0"/>
          </a:br>
          <a:r>
            <a:rPr lang="ko-KR" altLang="en-US" sz="1700" kern="1200" dirty="0" smtClean="0"/>
            <a:t>및 고독</a:t>
          </a:r>
          <a:endParaRPr lang="ko-KR" altLang="en-US" sz="1700" kern="1200" dirty="0"/>
        </a:p>
      </dsp:txBody>
      <dsp:txXfrm>
        <a:off x="2140263" y="557527"/>
        <a:ext cx="865990" cy="8659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B8C6B3-B9E8-4FA2-890E-D1FF1A2217CF}">
      <dsp:nvSpPr>
        <dsp:cNvPr id="0" name=""/>
        <dsp:cNvSpPr/>
      </dsp:nvSpPr>
      <dsp:spPr>
        <a:xfrm>
          <a:off x="1534" y="957970"/>
          <a:ext cx="906298" cy="75595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kern="1200" dirty="0" err="1" smtClean="0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rPr>
            <a:t>저출산</a:t>
          </a:r>
          <a:endParaRPr lang="ko-KR" altLang="en-US" sz="1800" kern="1200" dirty="0">
            <a:solidFill>
              <a:schemeClr val="tx1"/>
            </a:solidFill>
            <a:latin typeface="돋움" panose="020B0600000101010101" pitchFamily="50" charset="-127"/>
            <a:ea typeface="돋움" panose="020B0600000101010101" pitchFamily="50" charset="-127"/>
          </a:endParaRPr>
        </a:p>
      </dsp:txBody>
      <dsp:txXfrm>
        <a:off x="134258" y="1068677"/>
        <a:ext cx="640850" cy="534538"/>
      </dsp:txXfrm>
    </dsp:sp>
    <dsp:sp modelId="{CD67DD4D-0394-46D9-BBE7-9193C8FE6FA2}">
      <dsp:nvSpPr>
        <dsp:cNvPr id="0" name=""/>
        <dsp:cNvSpPr/>
      </dsp:nvSpPr>
      <dsp:spPr>
        <a:xfrm>
          <a:off x="981424" y="1073120"/>
          <a:ext cx="525653" cy="525653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1800" kern="1200">
            <a:latin typeface="돋움" panose="020B0600000101010101" pitchFamily="50" charset="-127"/>
            <a:ea typeface="돋움" panose="020B0600000101010101" pitchFamily="50" charset="-127"/>
          </a:endParaRPr>
        </a:p>
      </dsp:txBody>
      <dsp:txXfrm>
        <a:off x="1051099" y="1274130"/>
        <a:ext cx="386303" cy="123633"/>
      </dsp:txXfrm>
    </dsp:sp>
    <dsp:sp modelId="{F1D4C984-89E4-49C2-A14E-795C7326B498}">
      <dsp:nvSpPr>
        <dsp:cNvPr id="0" name=""/>
        <dsp:cNvSpPr/>
      </dsp:nvSpPr>
      <dsp:spPr>
        <a:xfrm>
          <a:off x="1580669" y="957970"/>
          <a:ext cx="906298" cy="75595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kern="1200" dirty="0" smtClean="0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rPr>
            <a:t>고령화</a:t>
          </a:r>
          <a:endParaRPr lang="ko-KR" altLang="en-US" sz="1800" kern="1200" dirty="0">
            <a:solidFill>
              <a:schemeClr val="tx1"/>
            </a:solidFill>
            <a:latin typeface="돋움" panose="020B0600000101010101" pitchFamily="50" charset="-127"/>
            <a:ea typeface="돋움" panose="020B0600000101010101" pitchFamily="50" charset="-127"/>
          </a:endParaRPr>
        </a:p>
      </dsp:txBody>
      <dsp:txXfrm>
        <a:off x="1713393" y="1068677"/>
        <a:ext cx="640850" cy="534538"/>
      </dsp:txXfrm>
    </dsp:sp>
    <dsp:sp modelId="{02F34178-A24B-41E5-8DC7-F046B61D3E56}">
      <dsp:nvSpPr>
        <dsp:cNvPr id="0" name=""/>
        <dsp:cNvSpPr/>
      </dsp:nvSpPr>
      <dsp:spPr>
        <a:xfrm>
          <a:off x="2560559" y="1073120"/>
          <a:ext cx="525653" cy="525653"/>
        </a:xfrm>
        <a:prstGeom prst="mathEqual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1800" kern="1200">
            <a:latin typeface="돋움" panose="020B0600000101010101" pitchFamily="50" charset="-127"/>
            <a:ea typeface="돋움" panose="020B0600000101010101" pitchFamily="50" charset="-127"/>
          </a:endParaRPr>
        </a:p>
      </dsp:txBody>
      <dsp:txXfrm>
        <a:off x="2630234" y="1181405"/>
        <a:ext cx="386303" cy="309083"/>
      </dsp:txXfrm>
    </dsp:sp>
    <dsp:sp modelId="{6AB622F3-F000-46AA-9BC3-3080B4A254F7}">
      <dsp:nvSpPr>
        <dsp:cNvPr id="0" name=""/>
        <dsp:cNvSpPr/>
      </dsp:nvSpPr>
      <dsp:spPr>
        <a:xfrm>
          <a:off x="3159804" y="957970"/>
          <a:ext cx="864908" cy="75595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kern="1200" dirty="0" err="1" smtClean="0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rPr>
            <a:t>경쟁력약화</a:t>
          </a:r>
          <a:endParaRPr lang="en-US" altLang="ko-KR" sz="1800" kern="1200" dirty="0" smtClean="0">
            <a:solidFill>
              <a:schemeClr val="tx1"/>
            </a:solidFill>
            <a:latin typeface="돋움" panose="020B0600000101010101" pitchFamily="50" charset="-127"/>
            <a:ea typeface="돋움" panose="020B0600000101010101" pitchFamily="50" charset="-127"/>
          </a:endParaRPr>
        </a:p>
      </dsp:txBody>
      <dsp:txXfrm>
        <a:off x="3286467" y="1068677"/>
        <a:ext cx="611582" cy="5345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0.31336</cdr:x>
      <cdr:y>0.14711</cdr:y>
    </cdr:from>
    <cdr:to>
      <cdr:x>0.51865</cdr:x>
      <cdr:y>0.22524</cdr:y>
    </cdr:to>
    <cdr:sp macro="" textlink="">
      <cdr:nvSpPr>
        <cdr:cNvPr id="4" name="한쪽 모서리가 둥근 사각형 3"/>
        <cdr:cNvSpPr/>
      </cdr:nvSpPr>
      <cdr:spPr>
        <a:xfrm xmlns:a="http://schemas.openxmlformats.org/drawingml/2006/main">
          <a:off x="2677305" y="751321"/>
          <a:ext cx="1753985" cy="399011"/>
        </a:xfrm>
        <a:prstGeom xmlns:a="http://schemas.openxmlformats.org/drawingml/2006/main" prst="round1Rect">
          <a:avLst>
            <a:gd name="adj" fmla="val 50000"/>
          </a:avLst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ko-KR" altLang="en-US" sz="1800" dirty="0" smtClean="0">
              <a:solidFill>
                <a:schemeClr val="tx1"/>
              </a:solidFill>
              <a:latin typeface="궁서" panose="02030600000101010101" pitchFamily="18" charset="-127"/>
              <a:ea typeface="궁서" panose="02030600000101010101" pitchFamily="18" charset="-127"/>
            </a:rPr>
            <a:t>단위 </a:t>
          </a:r>
          <a:r>
            <a:rPr lang="en-US" altLang="ko-KR" sz="1800" dirty="0" smtClean="0">
              <a:solidFill>
                <a:schemeClr val="tx1"/>
              </a:solidFill>
              <a:latin typeface="궁서" panose="02030600000101010101" pitchFamily="18" charset="-127"/>
              <a:ea typeface="궁서" panose="02030600000101010101" pitchFamily="18" charset="-127"/>
            </a:rPr>
            <a:t>: </a:t>
          </a:r>
          <a:r>
            <a:rPr lang="ko-KR" altLang="en-US" sz="1800" dirty="0" smtClean="0">
              <a:solidFill>
                <a:schemeClr val="tx1"/>
              </a:solidFill>
              <a:latin typeface="궁서" panose="02030600000101010101" pitchFamily="18" charset="-127"/>
              <a:ea typeface="궁서" panose="02030600000101010101" pitchFamily="18" charset="-127"/>
            </a:rPr>
            <a:t>천명</a:t>
          </a:r>
          <a:r>
            <a:rPr lang="en-US" altLang="ko-KR" sz="1800" dirty="0" smtClean="0">
              <a:solidFill>
                <a:schemeClr val="tx1"/>
              </a:solidFill>
              <a:latin typeface="궁서" panose="02030600000101010101" pitchFamily="18" charset="-127"/>
              <a:ea typeface="궁서" panose="02030600000101010101" pitchFamily="18" charset="-127"/>
            </a:rPr>
            <a:t>, %</a:t>
          </a:r>
          <a:endParaRPr lang="ko-KR" sz="1800" dirty="0">
            <a:solidFill>
              <a:schemeClr val="tx1"/>
            </a:solidFill>
            <a:latin typeface="궁서" panose="02030600000101010101" pitchFamily="18" charset="-127"/>
            <a:ea typeface="궁서" panose="02030600000101010101" pitchFamily="18" charset="-127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F96DC8-5993-4080-8F2A-F9F67E3BCE2F}" type="datetimeFigureOut">
              <a:rPr lang="ko-KR" altLang="en-US" smtClean="0"/>
              <a:t>2021-02-25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6E672A-5EE8-4DE3-AAF6-BE203EEF673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186655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909C5-9D01-4B65-898C-AD578CAF0F89}" type="datetime1">
              <a:rPr lang="ko-KR" altLang="en-US" smtClean="0"/>
              <a:t>2021-02-25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E3709-6661-4456-8B68-61D80B13D24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01934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9B670-BD2F-4D2E-AD06-EB419DC36C91}" type="datetime1">
              <a:rPr lang="ko-KR" altLang="en-US" smtClean="0"/>
              <a:t>2021-02-25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E3709-6661-4456-8B68-61D80B13D24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17563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57744-7B35-4315-8827-A4FF64C8066E}" type="datetime1">
              <a:rPr lang="ko-KR" altLang="en-US" smtClean="0"/>
              <a:t>2021-02-25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E3709-6661-4456-8B68-61D80B13D24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56915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610F4-0E34-49F5-85FB-A67E48B92DD9}" type="datetime1">
              <a:rPr lang="ko-KR" altLang="en-US" smtClean="0"/>
              <a:t>2021-02-25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E3709-6661-4456-8B68-61D80B13D241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7" name="직사각형 6"/>
          <p:cNvSpPr/>
          <p:nvPr userDrawn="1"/>
        </p:nvSpPr>
        <p:spPr>
          <a:xfrm>
            <a:off x="0" y="518984"/>
            <a:ext cx="9906000" cy="20594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양쪽 모서리가 둥근 사각형 7"/>
          <p:cNvSpPr/>
          <p:nvPr userDrawn="1"/>
        </p:nvSpPr>
        <p:spPr>
          <a:xfrm>
            <a:off x="681038" y="0"/>
            <a:ext cx="8543925" cy="724930"/>
          </a:xfrm>
          <a:prstGeom prst="round2SameRect">
            <a:avLst>
              <a:gd name="adj1" fmla="val 50000"/>
              <a:gd name="adj2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1"/>
            <a:ext cx="8543925" cy="724930"/>
          </a:xfrm>
        </p:spPr>
        <p:txBody>
          <a:bodyPr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en-US" dirty="0"/>
          </a:p>
        </p:txBody>
      </p:sp>
      <p:pic>
        <p:nvPicPr>
          <p:cNvPr id="9" name="그림 8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7C7C7E"/>
              </a:clrFrom>
              <a:clrTo>
                <a:srgbClr val="7C7C7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4989" y="6268995"/>
            <a:ext cx="2356022" cy="426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929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97403-83D8-48AB-9431-CE57BF5D000E}" type="datetime1">
              <a:rPr lang="ko-KR" altLang="en-US" smtClean="0"/>
              <a:t>2021-02-25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E3709-6661-4456-8B68-61D80B13D24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83444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98C39-75B0-42F0-B6F1-8FDE05BD5FAD}" type="datetime1">
              <a:rPr lang="ko-KR" altLang="en-US" smtClean="0"/>
              <a:t>2021-02-25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E3709-6661-4456-8B68-61D80B13D24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2782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755CB-3C01-45DC-9F10-6EBAB84BEBD6}" type="datetime1">
              <a:rPr lang="ko-KR" altLang="en-US" smtClean="0"/>
              <a:t>2021-02-25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E3709-6661-4456-8B68-61D80B13D24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5710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AF4C5-2B3F-446C-8F84-CF95BE584671}" type="datetime1">
              <a:rPr lang="ko-KR" altLang="en-US" smtClean="0"/>
              <a:t>2021-02-25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E3709-6661-4456-8B68-61D80B13D24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05712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DDFBF-834A-4401-96A1-1AC757C0736B}" type="datetime1">
              <a:rPr lang="ko-KR" altLang="en-US" smtClean="0"/>
              <a:t>2021-02-25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E3709-6661-4456-8B68-61D80B13D24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83921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8FE7B-C3A7-4F97-96BD-109B7FDCEF53}" type="datetime1">
              <a:rPr lang="ko-KR" altLang="en-US" smtClean="0"/>
              <a:t>2021-02-25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E3709-6661-4456-8B68-61D80B13D24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59467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28C3F-CFD3-4DD6-B2EB-0D27641AC82D}" type="datetime1">
              <a:rPr lang="ko-KR" altLang="en-US" smtClean="0"/>
              <a:t>2021-02-25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E3709-6661-4456-8B68-61D80B13D24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2214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41048-54D4-4E64-8956-EA3180A661C8}" type="datetime1">
              <a:rPr lang="ko-KR" altLang="en-US" smtClean="0"/>
              <a:t>2021-02-25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8E3709-6661-4456-8B68-61D80B13D24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62854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5261956" cy="6858000"/>
          </a:xfrm>
          <a:prstGeom prst="rect">
            <a:avLst/>
          </a:prstGeom>
          <a:blipFill dpi="0" rotWithShape="1">
            <a:blip r:embed="rId2">
              <a:alphaModFix amt="50000"/>
            </a:blip>
            <a:srcRect/>
            <a:stretch>
              <a:fillRect/>
            </a:stretch>
          </a:blip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1612670" y="2967335"/>
            <a:ext cx="6284422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Up">
              <a:avLst/>
            </a:prstTxWarp>
            <a:spAutoFit/>
          </a:bodyPr>
          <a:lstStyle/>
          <a:p>
            <a:pPr algn="ctr"/>
            <a:r>
              <a:rPr lang="en-US" altLang="ko-KR" sz="5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궁서" panose="02030600000101010101" pitchFamily="18" charset="-127"/>
                <a:ea typeface="궁서" panose="02030600000101010101" pitchFamily="18" charset="-127"/>
              </a:rPr>
              <a:t>Aging society</a:t>
            </a:r>
            <a:endParaRPr lang="en-US" altLang="ko-KR" sz="5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  <a:reflection blurRad="6350" stA="55000" endA="300" endPos="45500" dir="5400000" sy="-100000" algn="bl" rotWithShape="0"/>
              </a:effectLst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>
            <a:clrChange>
              <a:clrFrom>
                <a:srgbClr val="CEAAF4"/>
              </a:clrFrom>
              <a:clrTo>
                <a:srgbClr val="CEAA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1906" y="177339"/>
            <a:ext cx="1720734" cy="986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741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1571105" y="1645920"/>
            <a:ext cx="6242858" cy="2576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목차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E3709-6661-4456-8B68-61D80B13D241}" type="slidenum">
              <a:rPr lang="ko-KR" altLang="en-US" smtClean="0"/>
              <a:t>2</a:t>
            </a:fld>
            <a:endParaRPr lang="ko-KR" altLang="en-US"/>
          </a:p>
        </p:txBody>
      </p:sp>
      <p:sp>
        <p:nvSpPr>
          <p:cNvPr id="6" name="정오각형 5"/>
          <p:cNvSpPr/>
          <p:nvPr/>
        </p:nvSpPr>
        <p:spPr>
          <a:xfrm>
            <a:off x="1388225" y="1047404"/>
            <a:ext cx="1005840" cy="856211"/>
          </a:xfrm>
          <a:prstGeom prst="pentag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 smtClean="0">
                <a:latin typeface="돋움" panose="020B0600000101010101" pitchFamily="50" charset="-127"/>
                <a:ea typeface="돋움" panose="020B0600000101010101" pitchFamily="50" charset="-127"/>
              </a:rPr>
              <a:t>A</a:t>
            </a:r>
            <a:endParaRPr lang="ko-KR" altLang="en-US" sz="2400" dirty="0"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94065" y="1244676"/>
            <a:ext cx="21339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 smtClean="0">
                <a:latin typeface="돋움" panose="020B0600000101010101" pitchFamily="50" charset="-127"/>
                <a:ea typeface="돋움" panose="020B0600000101010101" pitchFamily="50" charset="-127"/>
              </a:rPr>
              <a:t>고령화 사회란</a:t>
            </a:r>
            <a:endParaRPr lang="ko-KR" altLang="en-US" sz="2400" dirty="0"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1571105" y="2797741"/>
            <a:ext cx="6242858" cy="2576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정오각형 17"/>
          <p:cNvSpPr/>
          <p:nvPr/>
        </p:nvSpPr>
        <p:spPr>
          <a:xfrm>
            <a:off x="1388225" y="2199225"/>
            <a:ext cx="1005840" cy="856211"/>
          </a:xfrm>
          <a:prstGeom prst="pentag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B</a:t>
            </a:r>
            <a:endParaRPr lang="ko-KR" altLang="en-US" sz="2400" dirty="0"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394065" y="2396497"/>
            <a:ext cx="28520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 smtClean="0">
                <a:latin typeface="돋움" panose="020B0600000101010101" pitchFamily="50" charset="-127"/>
                <a:ea typeface="돋움" panose="020B0600000101010101" pitchFamily="50" charset="-127"/>
              </a:rPr>
              <a:t>고령화 사회의 원인</a:t>
            </a:r>
            <a:endParaRPr lang="ko-KR" altLang="en-US" sz="2400" dirty="0"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1571105" y="4146834"/>
            <a:ext cx="6242858" cy="2576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정오각형 20"/>
          <p:cNvSpPr/>
          <p:nvPr/>
        </p:nvSpPr>
        <p:spPr>
          <a:xfrm>
            <a:off x="1388225" y="3548318"/>
            <a:ext cx="1005840" cy="856211"/>
          </a:xfrm>
          <a:prstGeom prst="pentag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 smtClean="0">
                <a:latin typeface="돋움" panose="020B0600000101010101" pitchFamily="50" charset="-127"/>
                <a:ea typeface="돋움" panose="020B0600000101010101" pitchFamily="50" charset="-127"/>
              </a:rPr>
              <a:t>C</a:t>
            </a:r>
            <a:endParaRPr lang="ko-KR" altLang="en-US" sz="2400" dirty="0"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394065" y="3745590"/>
            <a:ext cx="3262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 smtClean="0">
                <a:latin typeface="돋움" panose="020B0600000101010101" pitchFamily="50" charset="-127"/>
                <a:ea typeface="돋움" panose="020B0600000101010101" pitchFamily="50" charset="-127"/>
              </a:rPr>
              <a:t>국내 고령화 인구 추이</a:t>
            </a:r>
            <a:endParaRPr lang="ko-KR" altLang="en-US" sz="2400" dirty="0"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1571105" y="5495927"/>
            <a:ext cx="6242858" cy="2576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정오각형 23"/>
          <p:cNvSpPr/>
          <p:nvPr/>
        </p:nvSpPr>
        <p:spPr>
          <a:xfrm>
            <a:off x="1388225" y="4897411"/>
            <a:ext cx="1005840" cy="856211"/>
          </a:xfrm>
          <a:prstGeom prst="pentag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D</a:t>
            </a:r>
            <a:endParaRPr lang="ko-KR" altLang="en-US" sz="2400" dirty="0"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394065" y="5094683"/>
            <a:ext cx="48013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 smtClean="0">
                <a:latin typeface="돋움" panose="020B0600000101010101" pitchFamily="50" charset="-127"/>
                <a:ea typeface="돋움" panose="020B0600000101010101" pitchFamily="50" charset="-127"/>
                <a:hlinkClick r:id="rId2" action="ppaction://hlinksldjump"/>
              </a:rPr>
              <a:t>고령화 사회의 문제점과 해결방안</a:t>
            </a:r>
            <a:endParaRPr lang="ko-KR" altLang="en-US" sz="2400" dirty="0"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pic>
        <p:nvPicPr>
          <p:cNvPr id="26" name="그림 2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62" t="4549" r="7218" b="70949"/>
          <a:stretch/>
        </p:blipFill>
        <p:spPr>
          <a:xfrm>
            <a:off x="7982296" y="2858162"/>
            <a:ext cx="1675013" cy="1346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631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A. </a:t>
            </a:r>
            <a:r>
              <a:rPr lang="ko-KR" altLang="en-US" dirty="0" smtClean="0"/>
              <a:t>고령화 사회란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87384" y="853035"/>
            <a:ext cx="6667413" cy="250530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ko-KR" sz="24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Aging society</a:t>
            </a:r>
            <a:endParaRPr lang="en-US" altLang="ko-KR" sz="2400" b="1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20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The proportion of the elderly population is significantly higher compared to other societies 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20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As the average life expectancy increases, it progresses into an aging society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E3709-6661-4456-8B68-61D80B13D241}" type="slidenum">
              <a:rPr lang="ko-KR" altLang="en-US" smtClean="0"/>
              <a:t>3</a:t>
            </a:fld>
            <a:endParaRPr lang="ko-KR" altLang="en-US"/>
          </a:p>
        </p:txBody>
      </p:sp>
      <p:sp>
        <p:nvSpPr>
          <p:cNvPr id="5" name="내용 개체 틀 2"/>
          <p:cNvSpPr txBox="1">
            <a:spLocks/>
          </p:cNvSpPr>
          <p:nvPr/>
        </p:nvSpPr>
        <p:spPr>
          <a:xfrm>
            <a:off x="187384" y="3486445"/>
            <a:ext cx="8865176" cy="20248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ko-KR" altLang="en-US" sz="24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고령화 사회</a:t>
            </a:r>
            <a:endParaRPr lang="en-US" altLang="ko-KR" sz="2400" b="1" dirty="0" smtClean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20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다른 사회와 비교할 때 노령인구의 비율이 현저히 높아가는 사회로 대한민국을 포함한 일부 국가에서는 의학의 발달</a:t>
            </a:r>
            <a:r>
              <a:rPr lang="en-US" altLang="ko-KR" sz="20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, </a:t>
            </a:r>
            <a:r>
              <a:rPr lang="ko-KR" altLang="en-US" sz="20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생활수준과 환경의 개선으로 평균수명이 높아지면서 고령화 사회로 진행</a:t>
            </a:r>
            <a:endParaRPr lang="en-US" altLang="ko-KR" sz="2000" b="1" dirty="0" smtClean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pic>
        <p:nvPicPr>
          <p:cNvPr id="6" name="동영상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243763" y="1431872"/>
            <a:ext cx="1981200" cy="1926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513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75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B. </a:t>
            </a:r>
            <a:r>
              <a:rPr lang="ko-KR" altLang="en-US" dirty="0" smtClean="0"/>
              <a:t>고령화 사회의 원인</a:t>
            </a:r>
            <a:endParaRPr lang="ko-KR" altLang="en-US" dirty="0"/>
          </a:p>
        </p:txBody>
      </p:sp>
      <p:graphicFrame>
        <p:nvGraphicFramePr>
          <p:cNvPr id="6" name="내용 개체 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4042042"/>
              </p:ext>
            </p:extLst>
          </p:nvPr>
        </p:nvGraphicFramePr>
        <p:xfrm>
          <a:off x="1795547" y="1473341"/>
          <a:ext cx="7429416" cy="4570012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3714708">
                  <a:extLst>
                    <a:ext uri="{9D8B030D-6E8A-4147-A177-3AD203B41FA5}">
                      <a16:colId xmlns:a16="http://schemas.microsoft.com/office/drawing/2014/main" val="693754328"/>
                    </a:ext>
                  </a:extLst>
                </a:gridCol>
                <a:gridCol w="3714708">
                  <a:extLst>
                    <a:ext uri="{9D8B030D-6E8A-4147-A177-3AD203B41FA5}">
                      <a16:colId xmlns:a16="http://schemas.microsoft.com/office/drawing/2014/main" val="2674781595"/>
                    </a:ext>
                  </a:extLst>
                </a:gridCol>
              </a:tblGrid>
              <a:tr h="133292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 smtClean="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외동을 낳거나</a:t>
                      </a:r>
                      <a:endParaRPr lang="en-US" altLang="ko-KR" sz="1800" dirty="0" smtClean="0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  <a:p>
                      <a:pPr algn="ctr" latinLnBrk="1"/>
                      <a:r>
                        <a:rPr lang="ko-KR" altLang="en-US" sz="1800" dirty="0" smtClean="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출산을 하지 않는 부부 늘어남</a:t>
                      </a:r>
                      <a:endParaRPr lang="ko-KR" altLang="en-US" sz="1800" dirty="0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 smtClean="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의료기술 발달</a:t>
                      </a:r>
                      <a:endParaRPr lang="en-US" altLang="ko-KR" sz="1800" dirty="0" smtClean="0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  <a:p>
                      <a:pPr algn="ctr" latinLnBrk="1"/>
                      <a:r>
                        <a:rPr lang="ko-KR" altLang="en-US" sz="1800" dirty="0" smtClean="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기대수명 연장</a:t>
                      </a:r>
                      <a:endParaRPr lang="ko-KR" altLang="en-US" sz="1800" dirty="0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5098657"/>
                  </a:ext>
                </a:extLst>
              </a:tr>
              <a:tr h="133292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 smtClean="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미</a:t>
                      </a:r>
                      <a:r>
                        <a:rPr lang="ko-KR" altLang="en-US" sz="1800" smtClean="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혼</a:t>
                      </a:r>
                      <a:r>
                        <a:rPr lang="en-US" altLang="ko-KR" sz="1800" dirty="0" smtClean="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, </a:t>
                      </a:r>
                      <a:r>
                        <a:rPr lang="ko-KR" altLang="en-US" sz="1800" dirty="0" smtClean="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만혼이 늘어</a:t>
                      </a:r>
                      <a:endParaRPr lang="en-US" altLang="ko-KR" sz="1800" dirty="0" smtClean="0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  <a:p>
                      <a:pPr algn="ctr" latinLnBrk="1"/>
                      <a:r>
                        <a:rPr lang="ko-KR" altLang="en-US" sz="1800" dirty="0" err="1" smtClean="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인구대수준</a:t>
                      </a:r>
                      <a:r>
                        <a:rPr lang="ko-KR" altLang="en-US" sz="1800" dirty="0" smtClean="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 못 미침</a:t>
                      </a:r>
                      <a:endParaRPr lang="ko-KR" altLang="en-US" sz="1800" dirty="0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 err="1" smtClean="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건강관심</a:t>
                      </a:r>
                      <a:r>
                        <a:rPr lang="ko-KR" altLang="en-US" sz="1800" dirty="0" smtClean="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 증대</a:t>
                      </a:r>
                      <a:endParaRPr lang="en-US" altLang="ko-KR" sz="1800" dirty="0" smtClean="0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  <a:p>
                      <a:pPr algn="ctr" latinLnBrk="1"/>
                      <a:r>
                        <a:rPr lang="ko-KR" altLang="en-US" sz="1800" dirty="0" smtClean="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영양상태 양호</a:t>
                      </a:r>
                      <a:endParaRPr lang="ko-KR" altLang="en-US" sz="1800" dirty="0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93897825"/>
                  </a:ext>
                </a:extLst>
              </a:tr>
              <a:tr h="190417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 smtClean="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전통적 가족제도</a:t>
                      </a:r>
                      <a:endParaRPr lang="en-US" altLang="ko-KR" sz="1800" dirty="0" smtClean="0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  <a:p>
                      <a:pPr algn="ctr" latinLnBrk="1"/>
                      <a:r>
                        <a:rPr lang="ko-KR" altLang="en-US" sz="1800" dirty="0" smtClean="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결혼제도 원인</a:t>
                      </a:r>
                      <a:endParaRPr lang="ko-KR" altLang="en-US" sz="1800" dirty="0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 smtClean="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베이비붐 세대가 고령층으로 진입하면서 급격한 출산율의 저하와</a:t>
                      </a:r>
                      <a:endParaRPr lang="en-US" altLang="ko-KR" sz="1800" dirty="0" smtClean="0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  <a:p>
                      <a:pPr algn="ctr" latinLnBrk="1"/>
                      <a:r>
                        <a:rPr lang="ko-KR" altLang="en-US" sz="1800" dirty="0" smtClean="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맞물려 고령화의 진전을 더 가속화</a:t>
                      </a:r>
                      <a:endParaRPr lang="ko-KR" altLang="en-US" sz="1800" dirty="0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54166672"/>
                  </a:ext>
                </a:extLst>
              </a:tr>
            </a:tbl>
          </a:graphicData>
        </a:graphic>
      </p:graphicFrame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E3709-6661-4456-8B68-61D80B13D241}" type="slidenum">
              <a:rPr lang="ko-KR" altLang="en-US" smtClean="0"/>
              <a:t>4</a:t>
            </a:fld>
            <a:endParaRPr lang="ko-KR" altLang="en-US"/>
          </a:p>
        </p:txBody>
      </p:sp>
      <p:sp>
        <p:nvSpPr>
          <p:cNvPr id="7" name="한쪽 모서리가 잘린 사각형 6"/>
          <p:cNvSpPr/>
          <p:nvPr/>
        </p:nvSpPr>
        <p:spPr>
          <a:xfrm>
            <a:off x="1795547" y="1088968"/>
            <a:ext cx="3715791" cy="384374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한쪽 모서리가 잘린 사각형 8"/>
          <p:cNvSpPr/>
          <p:nvPr/>
        </p:nvSpPr>
        <p:spPr>
          <a:xfrm>
            <a:off x="5511338" y="1088968"/>
            <a:ext cx="3713625" cy="384373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평행 사변형 9"/>
          <p:cNvSpPr/>
          <p:nvPr/>
        </p:nvSpPr>
        <p:spPr>
          <a:xfrm>
            <a:off x="1795547" y="1088968"/>
            <a:ext cx="3607726" cy="384373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err="1" smtClean="0"/>
              <a:t>저출산</a:t>
            </a:r>
            <a:endParaRPr lang="ko-KR" altLang="en-US" dirty="0"/>
          </a:p>
        </p:txBody>
      </p:sp>
      <p:sp>
        <p:nvSpPr>
          <p:cNvPr id="11" name="평행 사변형 10"/>
          <p:cNvSpPr/>
          <p:nvPr/>
        </p:nvSpPr>
        <p:spPr>
          <a:xfrm>
            <a:off x="5511339" y="1088968"/>
            <a:ext cx="3632662" cy="384373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고령화</a:t>
            </a:r>
            <a:endParaRPr lang="ko-KR" altLang="en-US" dirty="0"/>
          </a:p>
        </p:txBody>
      </p:sp>
      <p:sp>
        <p:nvSpPr>
          <p:cNvPr id="12" name="대각선 방향의 모서리가 둥근 사각형 11"/>
          <p:cNvSpPr/>
          <p:nvPr/>
        </p:nvSpPr>
        <p:spPr>
          <a:xfrm>
            <a:off x="681038" y="1473341"/>
            <a:ext cx="1114509" cy="2666397"/>
          </a:xfrm>
          <a:prstGeom prst="round2Diag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사회적</a:t>
            </a:r>
            <a:endParaRPr lang="ko-KR" altLang="en-US" dirty="0"/>
          </a:p>
        </p:txBody>
      </p:sp>
      <p:sp>
        <p:nvSpPr>
          <p:cNvPr id="14" name="대각선 방향의 모서리가 둥근 사각형 13"/>
          <p:cNvSpPr/>
          <p:nvPr/>
        </p:nvSpPr>
        <p:spPr>
          <a:xfrm>
            <a:off x="681038" y="4139738"/>
            <a:ext cx="1114509" cy="1903615"/>
          </a:xfrm>
          <a:prstGeom prst="round2Diag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역사적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7197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latin typeface="돋움" panose="020B0600000101010101" pitchFamily="50" charset="-127"/>
                <a:ea typeface="돋움" panose="020B0600000101010101" pitchFamily="50" charset="-127"/>
              </a:rPr>
              <a:t>C. </a:t>
            </a:r>
            <a:r>
              <a:rPr lang="ko-KR" altLang="en-US" dirty="0" smtClean="0">
                <a:latin typeface="돋움" panose="020B0600000101010101" pitchFamily="50" charset="-127"/>
                <a:ea typeface="돋움" panose="020B0600000101010101" pitchFamily="50" charset="-127"/>
              </a:rPr>
              <a:t>국내 고령화 인구 추이</a:t>
            </a:r>
            <a:endParaRPr lang="ko-KR" altLang="en-US" dirty="0"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graphicFrame>
        <p:nvGraphicFramePr>
          <p:cNvPr id="11" name="내용 개체 틀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9895954"/>
              </p:ext>
            </p:extLst>
          </p:nvPr>
        </p:nvGraphicFramePr>
        <p:xfrm>
          <a:off x="681037" y="1019290"/>
          <a:ext cx="8543925" cy="51071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E3709-6661-4456-8B68-61D80B13D241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26066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D. </a:t>
            </a:r>
            <a:r>
              <a:rPr lang="ko-KR" altLang="en-US" dirty="0" smtClean="0"/>
              <a:t>고령화 사회의 문제점과 해결방안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E3709-6661-4456-8B68-61D80B13D241}" type="slidenum">
              <a:rPr lang="ko-KR" altLang="en-US" smtClean="0"/>
              <a:t>6</a:t>
            </a:fld>
            <a:endParaRPr lang="ko-KR" altLang="en-US"/>
          </a:p>
        </p:txBody>
      </p:sp>
      <p:grpSp>
        <p:nvGrpSpPr>
          <p:cNvPr id="44" name="그룹 43"/>
          <p:cNvGrpSpPr/>
          <p:nvPr/>
        </p:nvGrpSpPr>
        <p:grpSpPr>
          <a:xfrm>
            <a:off x="381446" y="931025"/>
            <a:ext cx="4289367" cy="4256118"/>
            <a:chOff x="381446" y="931025"/>
            <a:chExt cx="4289367" cy="4256118"/>
          </a:xfrm>
        </p:grpSpPr>
        <p:sp>
          <p:nvSpPr>
            <p:cNvPr id="24" name="물결 23"/>
            <p:cNvSpPr/>
            <p:nvPr/>
          </p:nvSpPr>
          <p:spPr>
            <a:xfrm>
              <a:off x="381446" y="931025"/>
              <a:ext cx="4289367" cy="4256118"/>
            </a:xfrm>
            <a:prstGeom prst="wave">
              <a:avLst>
                <a:gd name="adj1" fmla="val 2807"/>
                <a:gd name="adj2" fmla="val 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endParaRPr>
            </a:p>
          </p:txBody>
        </p:sp>
        <p:sp>
          <p:nvSpPr>
            <p:cNvPr id="5" name="순서도: 저장 데이터 4"/>
            <p:cNvSpPr/>
            <p:nvPr/>
          </p:nvSpPr>
          <p:spPr>
            <a:xfrm flipH="1">
              <a:off x="814646" y="1097279"/>
              <a:ext cx="1895302" cy="324197"/>
            </a:xfrm>
            <a:prstGeom prst="flowChartOnlineStorag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 smtClean="0">
                  <a:solidFill>
                    <a:schemeClr val="tx1"/>
                  </a:solidFill>
                  <a:latin typeface="돋움" panose="020B0600000101010101" pitchFamily="50" charset="-127"/>
                  <a:ea typeface="돋움" panose="020B0600000101010101" pitchFamily="50" charset="-127"/>
                </a:rPr>
                <a:t>문제점</a:t>
              </a:r>
              <a:endParaRPr lang="ko-KR" altLang="en-US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endParaRPr>
            </a:p>
          </p:txBody>
        </p:sp>
        <p:graphicFrame>
          <p:nvGraphicFramePr>
            <p:cNvPr id="6" name="다이어그램 5"/>
            <p:cNvGraphicFramePr/>
            <p:nvPr>
              <p:extLst>
                <p:ext uri="{D42A27DB-BD31-4B8C-83A1-F6EECF244321}">
                  <p14:modId xmlns:p14="http://schemas.microsoft.com/office/powerpoint/2010/main" val="3778985044"/>
                </p:ext>
              </p:extLst>
            </p:nvPr>
          </p:nvGraphicFramePr>
          <p:xfrm>
            <a:off x="1030777" y="1097279"/>
            <a:ext cx="3187007" cy="198104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7" name="대각선 방향의 모서리가 잘린 사각형 6"/>
            <p:cNvSpPr/>
            <p:nvPr/>
          </p:nvSpPr>
          <p:spPr>
            <a:xfrm>
              <a:off x="506471" y="3333404"/>
              <a:ext cx="1172700" cy="566156"/>
            </a:xfrm>
            <a:prstGeom prst="snip2Diag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 smtClean="0">
                  <a:solidFill>
                    <a:schemeClr val="tx1"/>
                  </a:solidFill>
                  <a:latin typeface="돋움" panose="020B0600000101010101" pitchFamily="50" charset="-127"/>
                  <a:ea typeface="돋움" panose="020B0600000101010101" pitchFamily="50" charset="-127"/>
                </a:rPr>
                <a:t>사회적</a:t>
              </a:r>
              <a:endParaRPr lang="ko-KR" altLang="en-US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endParaRPr>
            </a:p>
          </p:txBody>
        </p:sp>
        <p:sp>
          <p:nvSpPr>
            <p:cNvPr id="8" name="갈매기형 수장 7"/>
            <p:cNvSpPr/>
            <p:nvPr/>
          </p:nvSpPr>
          <p:spPr>
            <a:xfrm flipH="1">
              <a:off x="1676629" y="3333405"/>
              <a:ext cx="1232826" cy="566156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 smtClean="0">
                  <a:solidFill>
                    <a:schemeClr val="tx1"/>
                  </a:solidFill>
                  <a:latin typeface="돋움" panose="020B0600000101010101" pitchFamily="50" charset="-127"/>
                  <a:ea typeface="돋움" panose="020B0600000101010101" pitchFamily="50" charset="-127"/>
                </a:rPr>
                <a:t>여가활동</a:t>
              </a:r>
              <a:endParaRPr lang="ko-KR" altLang="en-US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endParaRPr>
            </a:p>
          </p:txBody>
        </p:sp>
        <p:sp>
          <p:nvSpPr>
            <p:cNvPr id="9" name="육각형 8"/>
            <p:cNvSpPr/>
            <p:nvPr/>
          </p:nvSpPr>
          <p:spPr>
            <a:xfrm>
              <a:off x="2776450" y="3333404"/>
              <a:ext cx="1022466" cy="566156"/>
            </a:xfrm>
            <a:prstGeom prst="hexag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 err="1" smtClean="0">
                  <a:solidFill>
                    <a:schemeClr val="tx1"/>
                  </a:solidFill>
                  <a:latin typeface="돋움" panose="020B0600000101010101" pitchFamily="50" charset="-127"/>
                  <a:ea typeface="돋움" panose="020B0600000101010101" pitchFamily="50" charset="-127"/>
                </a:rPr>
                <a:t>노인분양</a:t>
              </a:r>
              <a:endParaRPr lang="ko-KR" altLang="en-US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endParaRPr>
            </a:p>
          </p:txBody>
        </p:sp>
      </p:grpSp>
      <p:graphicFrame>
        <p:nvGraphicFramePr>
          <p:cNvPr id="10" name="다이어그램 9"/>
          <p:cNvGraphicFramePr/>
          <p:nvPr>
            <p:extLst>
              <p:ext uri="{D42A27DB-BD31-4B8C-83A1-F6EECF244321}">
                <p14:modId xmlns:p14="http://schemas.microsoft.com/office/powerpoint/2010/main" val="2863910359"/>
              </p:ext>
            </p:extLst>
          </p:nvPr>
        </p:nvGraphicFramePr>
        <p:xfrm>
          <a:off x="462625" y="3078325"/>
          <a:ext cx="4026247" cy="26718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45" name="그룹 44"/>
          <p:cNvGrpSpPr/>
          <p:nvPr/>
        </p:nvGrpSpPr>
        <p:grpSpPr>
          <a:xfrm>
            <a:off x="4688378" y="931025"/>
            <a:ext cx="4680066" cy="4256118"/>
            <a:chOff x="4688378" y="931025"/>
            <a:chExt cx="4680066" cy="4256118"/>
          </a:xfrm>
        </p:grpSpPr>
        <p:sp>
          <p:nvSpPr>
            <p:cNvPr id="43" name="물결 42"/>
            <p:cNvSpPr/>
            <p:nvPr/>
          </p:nvSpPr>
          <p:spPr>
            <a:xfrm flipH="1">
              <a:off x="4688378" y="931025"/>
              <a:ext cx="4680066" cy="4256118"/>
            </a:xfrm>
            <a:prstGeom prst="wave">
              <a:avLst>
                <a:gd name="adj1" fmla="val 2807"/>
                <a:gd name="adj2" fmla="val 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endParaRPr>
            </a:p>
          </p:txBody>
        </p:sp>
        <p:sp>
          <p:nvSpPr>
            <p:cNvPr id="14" name="다이아몬드 13"/>
            <p:cNvSpPr/>
            <p:nvPr/>
          </p:nvSpPr>
          <p:spPr>
            <a:xfrm>
              <a:off x="6446989" y="2056848"/>
              <a:ext cx="1098245" cy="688403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mtClean="0">
                  <a:solidFill>
                    <a:schemeClr val="tx1"/>
                  </a:solidFill>
                  <a:latin typeface="돋움" panose="020B0600000101010101" pitchFamily="50" charset="-127"/>
                  <a:ea typeface="돋움" panose="020B0600000101010101" pitchFamily="50" charset="-127"/>
                </a:rPr>
                <a:t>대책</a:t>
              </a:r>
              <a:endParaRPr lang="ko-KR" altLang="en-US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endParaRPr>
            </a:p>
          </p:txBody>
        </p:sp>
        <p:sp>
          <p:nvSpPr>
            <p:cNvPr id="11" name="양쪽 모서리가 둥근 사각형 10"/>
            <p:cNvSpPr/>
            <p:nvPr/>
          </p:nvSpPr>
          <p:spPr>
            <a:xfrm>
              <a:off x="7581207" y="1255221"/>
              <a:ext cx="1546168" cy="332509"/>
            </a:xfrm>
            <a:prstGeom prst="round2Same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 smtClean="0">
                  <a:solidFill>
                    <a:schemeClr val="bg1"/>
                  </a:solidFill>
                  <a:latin typeface="돋움" panose="020B0600000101010101" pitchFamily="50" charset="-127"/>
                  <a:ea typeface="돋움" panose="020B0600000101010101" pitchFamily="50" charset="-127"/>
                </a:rPr>
                <a:t>해결방안</a:t>
              </a:r>
              <a:endParaRPr lang="ko-KR" altLang="en-US" dirty="0">
                <a:solidFill>
                  <a:schemeClr val="bg1"/>
                </a:solidFill>
                <a:latin typeface="돋움" panose="020B0600000101010101" pitchFamily="50" charset="-127"/>
                <a:ea typeface="돋움" panose="020B0600000101010101" pitchFamily="50" charset="-127"/>
              </a:endParaRPr>
            </a:p>
          </p:txBody>
        </p:sp>
        <p:sp>
          <p:nvSpPr>
            <p:cNvPr id="12" name="왼쪽/오른쪽/위쪽/아래쪽 화살표 11"/>
            <p:cNvSpPr/>
            <p:nvPr/>
          </p:nvSpPr>
          <p:spPr>
            <a:xfrm>
              <a:off x="5062451" y="1672165"/>
              <a:ext cx="1421475" cy="1163782"/>
            </a:xfrm>
            <a:prstGeom prst="quadArrow">
              <a:avLst>
                <a:gd name="adj1" fmla="val 45000"/>
                <a:gd name="adj2" fmla="val 22500"/>
                <a:gd name="adj3" fmla="val 225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mtClean="0">
                  <a:solidFill>
                    <a:schemeClr val="tx1"/>
                  </a:solidFill>
                  <a:latin typeface="돋움" panose="020B0600000101010101" pitchFamily="50" charset="-127"/>
                  <a:ea typeface="돋움" panose="020B0600000101010101" pitchFamily="50" charset="-127"/>
                </a:rPr>
                <a:t>일자리창출</a:t>
              </a:r>
              <a:endParaRPr lang="ko-KR" altLang="en-US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endParaRPr>
            </a:p>
          </p:txBody>
        </p:sp>
        <p:sp>
          <p:nvSpPr>
            <p:cNvPr id="13" name="양쪽 모서리가 둥근 사각형 12"/>
            <p:cNvSpPr/>
            <p:nvPr/>
          </p:nvSpPr>
          <p:spPr>
            <a:xfrm>
              <a:off x="6513974" y="1744993"/>
              <a:ext cx="964277" cy="381078"/>
            </a:xfrm>
            <a:prstGeom prst="round2Same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 smtClean="0">
                  <a:solidFill>
                    <a:schemeClr val="tx1"/>
                  </a:solidFill>
                  <a:latin typeface="돋움" panose="020B0600000101010101" pitchFamily="50" charset="-127"/>
                  <a:ea typeface="돋움" panose="020B0600000101010101" pitchFamily="50" charset="-127"/>
                </a:rPr>
                <a:t>제도적</a:t>
              </a:r>
              <a:endParaRPr lang="ko-KR" altLang="en-US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endParaRPr>
            </a:p>
          </p:txBody>
        </p:sp>
        <p:sp>
          <p:nvSpPr>
            <p:cNvPr id="15" name="배지 14"/>
            <p:cNvSpPr/>
            <p:nvPr/>
          </p:nvSpPr>
          <p:spPr>
            <a:xfrm rot="458301">
              <a:off x="8056867" y="1885300"/>
              <a:ext cx="1197033" cy="344201"/>
            </a:xfrm>
            <a:prstGeom prst="plaqu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 smtClean="0">
                  <a:solidFill>
                    <a:schemeClr val="tx1"/>
                  </a:solidFill>
                  <a:latin typeface="돋움" panose="020B0600000101010101" pitchFamily="50" charset="-127"/>
                  <a:ea typeface="돋움" panose="020B0600000101010101" pitchFamily="50" charset="-127"/>
                </a:rPr>
                <a:t>사회참여</a:t>
              </a:r>
              <a:endParaRPr lang="ko-KR" altLang="en-US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endParaRPr>
            </a:p>
          </p:txBody>
        </p:sp>
        <p:sp>
          <p:nvSpPr>
            <p:cNvPr id="16" name="대각선 방향의 모서리가 둥근 사각형 15"/>
            <p:cNvSpPr/>
            <p:nvPr/>
          </p:nvSpPr>
          <p:spPr>
            <a:xfrm>
              <a:off x="7994989" y="2229501"/>
              <a:ext cx="1258911" cy="599845"/>
            </a:xfrm>
            <a:prstGeom prst="round2Diag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 smtClean="0">
                  <a:solidFill>
                    <a:schemeClr val="tx1"/>
                  </a:solidFill>
                  <a:latin typeface="돋움" panose="020B0600000101010101" pitchFamily="50" charset="-127"/>
                  <a:ea typeface="돋움" panose="020B0600000101010101" pitchFamily="50" charset="-127"/>
                </a:rPr>
                <a:t>프로그램</a:t>
              </a:r>
              <a:endParaRPr lang="en-US" altLang="ko-KR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endParaRPr>
            </a:p>
            <a:p>
              <a:pPr algn="ctr"/>
              <a:r>
                <a:rPr lang="ko-KR" altLang="en-US" dirty="0" smtClean="0">
                  <a:solidFill>
                    <a:schemeClr val="tx1"/>
                  </a:solidFill>
                  <a:latin typeface="돋움" panose="020B0600000101010101" pitchFamily="50" charset="-127"/>
                  <a:ea typeface="돋움" panose="020B0600000101010101" pitchFamily="50" charset="-127"/>
                </a:rPr>
                <a:t>개발</a:t>
              </a:r>
              <a:endParaRPr lang="ko-KR" altLang="en-US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endParaRPr>
            </a:p>
          </p:txBody>
        </p:sp>
        <p:sp>
          <p:nvSpPr>
            <p:cNvPr id="17" name="십자형 16"/>
            <p:cNvSpPr/>
            <p:nvPr/>
          </p:nvSpPr>
          <p:spPr>
            <a:xfrm>
              <a:off x="5431788" y="3129934"/>
              <a:ext cx="1270553" cy="798022"/>
            </a:xfrm>
            <a:prstGeom prst="pl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 smtClean="0">
                  <a:solidFill>
                    <a:schemeClr val="tx1"/>
                  </a:solidFill>
                  <a:latin typeface="돋움" panose="020B0600000101010101" pitchFamily="50" charset="-127"/>
                  <a:ea typeface="돋움" panose="020B0600000101010101" pitchFamily="50" charset="-127"/>
                </a:rPr>
                <a:t>복지시설확충</a:t>
              </a:r>
              <a:endParaRPr lang="ko-KR" altLang="en-US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endParaRPr>
            </a:p>
          </p:txBody>
        </p:sp>
        <p:sp>
          <p:nvSpPr>
            <p:cNvPr id="18" name="대각선 방향의 모서리가 잘린 사각형 17"/>
            <p:cNvSpPr/>
            <p:nvPr/>
          </p:nvSpPr>
          <p:spPr>
            <a:xfrm>
              <a:off x="7278746" y="3152889"/>
              <a:ext cx="1649124" cy="354832"/>
            </a:xfrm>
            <a:prstGeom prst="snip2Diag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 smtClean="0">
                  <a:solidFill>
                    <a:schemeClr val="tx1"/>
                  </a:solidFill>
                  <a:latin typeface="돋움" panose="020B0600000101010101" pitchFamily="50" charset="-127"/>
                  <a:ea typeface="돋움" panose="020B0600000101010101" pitchFamily="50" charset="-127"/>
                </a:rPr>
                <a:t>새로운 훈련</a:t>
              </a:r>
              <a:endParaRPr lang="ko-KR" altLang="en-US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endParaRPr>
            </a:p>
          </p:txBody>
        </p:sp>
        <p:sp>
          <p:nvSpPr>
            <p:cNvPr id="19" name="대각선 방향의 모서리가 잘린 사각형 18"/>
            <p:cNvSpPr/>
            <p:nvPr/>
          </p:nvSpPr>
          <p:spPr>
            <a:xfrm flipH="1">
              <a:off x="7278746" y="3507721"/>
              <a:ext cx="1649124" cy="354832"/>
            </a:xfrm>
            <a:prstGeom prst="snip2Diag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 smtClean="0">
                  <a:solidFill>
                    <a:schemeClr val="tx1"/>
                  </a:solidFill>
                  <a:latin typeface="돋움" panose="020B0600000101010101" pitchFamily="50" charset="-127"/>
                  <a:ea typeface="돋움" panose="020B0600000101010101" pitchFamily="50" charset="-127"/>
                </a:rPr>
                <a:t>교육기회제공</a:t>
              </a:r>
              <a:endParaRPr lang="ko-KR" altLang="en-US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endParaRPr>
            </a:p>
          </p:txBody>
        </p:sp>
        <p:cxnSp>
          <p:nvCxnSpPr>
            <p:cNvPr id="21" name="구부러진 연결선 20"/>
            <p:cNvCxnSpPr>
              <a:stCxn id="18" idx="2"/>
              <a:endCxn id="19" idx="0"/>
            </p:cNvCxnSpPr>
            <p:nvPr/>
          </p:nvCxnSpPr>
          <p:spPr>
            <a:xfrm rot="10800000" flipV="1">
              <a:off x="7278746" y="3330305"/>
              <a:ext cx="12700" cy="354832"/>
            </a:xfrm>
            <a:prstGeom prst="curvedConnector3">
              <a:avLst>
                <a:gd name="adj1" fmla="val 1800000"/>
              </a:avLst>
            </a:prstGeom>
            <a:ln>
              <a:solidFill>
                <a:schemeClr val="tx1"/>
              </a:solidFill>
              <a:prstDash val="dash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달 21"/>
            <p:cNvSpPr/>
            <p:nvPr/>
          </p:nvSpPr>
          <p:spPr>
            <a:xfrm rot="16200000">
              <a:off x="6788977" y="2383229"/>
              <a:ext cx="861255" cy="3815542"/>
            </a:xfrm>
            <a:prstGeom prst="mo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552335" y="4291000"/>
              <a:ext cx="147597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 smtClean="0">
                  <a:latin typeface="돋움" panose="020B0600000101010101" pitchFamily="50" charset="-127"/>
                  <a:ea typeface="돋움" panose="020B0600000101010101" pitchFamily="50" charset="-127"/>
                </a:rPr>
                <a:t>삶의 질 향상</a:t>
              </a:r>
              <a:endParaRPr lang="ko-KR" altLang="en-US" dirty="0">
                <a:latin typeface="돋움" panose="020B0600000101010101" pitchFamily="50" charset="-127"/>
                <a:ea typeface="돋움" panose="020B0600000101010101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80179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144</TotalTime>
  <Words>177</Words>
  <Application>Microsoft Office PowerPoint</Application>
  <PresentationFormat>A4 용지(210x297mm)</PresentationFormat>
  <Paragraphs>64</Paragraphs>
  <Slides>6</Slides>
  <Notes>0</Notes>
  <HiddenSlides>0</HiddenSlides>
  <MMClips>1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15" baseType="lpstr">
      <vt:lpstr>굴림</vt:lpstr>
      <vt:lpstr>궁서</vt:lpstr>
      <vt:lpstr>돋움</vt:lpstr>
      <vt:lpstr>맑은 고딕</vt:lpstr>
      <vt:lpstr>Arial</vt:lpstr>
      <vt:lpstr>Calibri</vt:lpstr>
      <vt:lpstr>Calibri Light</vt:lpstr>
      <vt:lpstr>Wingdings</vt:lpstr>
      <vt:lpstr>Office 테마</vt:lpstr>
      <vt:lpstr>PowerPoint 프레젠테이션</vt:lpstr>
      <vt:lpstr>목차</vt:lpstr>
      <vt:lpstr>A. 고령화 사회란</vt:lpstr>
      <vt:lpstr>B. 고령화 사회의 원인</vt:lpstr>
      <vt:lpstr>C. 국내 고령화 인구 추이</vt:lpstr>
      <vt:lpstr>D. 고령화 사회의 문제점과 해결방안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SD</dc:creator>
  <cp:lastModifiedBy>SD</cp:lastModifiedBy>
  <cp:revision>20</cp:revision>
  <dcterms:created xsi:type="dcterms:W3CDTF">2021-02-16T10:37:23Z</dcterms:created>
  <dcterms:modified xsi:type="dcterms:W3CDTF">2021-02-24T17:11:24Z</dcterms:modified>
</cp:coreProperties>
</file>