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371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6C655B7-708E-4854-8E69-0BE9D0ED2B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23BE0C-F4FB-4380-A6CB-6BBC45C16D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9664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D563C-61D4-4C8E-8AD6-1034BC602482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E8D9D-2787-41B6-870C-ABE99240911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15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7AF9FA-5A6D-46FE-BE21-68382ECB2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302371A-18C3-4E2E-8987-CAD5D0CE9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C4CDB0-8E60-4F6D-9D61-FC6CC4C89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9B559E-D4F8-4250-AB3A-68122C4F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6EC8FD-7488-4C93-9093-A33BED41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845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50529A-01CE-4463-8949-F663358BF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D2F3D2-E7BC-4F65-86D6-A5438200BC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441016-1D3A-42E6-BBF8-F7E4B66F6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6BECD7-4E02-4FB1-B678-B414CEFB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822EE5F-645D-4C77-860A-6D497003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789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6111763-E329-42A9-B4E0-5D34BE3D94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156277-F23C-4AE6-BB30-AB38B204A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AF533E-DD13-4126-8F30-42F211D3F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1BFAB0-76B2-43E8-9BD5-AE09EA80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37C0372-5EC3-4892-BF66-A8FC23E2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929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8E9BD4-E284-4D85-B7E8-514F0A982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65B695-8D6B-44DC-9A0E-EEE95DBF5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4F3D8-DE67-40EC-99AA-2708B3EA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EBE142-FDC6-4852-A066-76F54107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1C4CDF-8536-4E01-BCAA-28A401F7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450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E21A031-C3AE-4494-B173-8E44989AB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81873EE-38E0-4884-9440-8E729A5C37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34C3C4-CE9B-4404-B75F-5AB31EB3C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8A254A2-789E-4FDD-A9C8-5BD2C2D4A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3492C1-7182-4429-99C9-750A7E743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53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BA29A3-B116-434E-BB8E-C8B323A71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1AFB1D-FDFE-429D-8BFE-AA999585F6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B19F62-E719-41AD-B857-72B1D469F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457A05-4D35-4E9F-85DD-BE79D050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B80B30-E128-4E9E-8CF9-48575A3F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76FCFA6-0AA3-4619-BB07-F82523A1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227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33D59C-D0C6-4873-BB21-AB185911F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368D90F-5A04-47C6-9FD3-B3A4AB0ED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9FC5A04-0F26-4D9D-BBC1-5B1CDFFEA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86FF04E-606D-4C0F-92E7-0BD5EFEF3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C4EA6DF-8B72-4FE6-9027-B162A7F0A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C2FAC1F-EAB3-42C0-B978-05E8CEC61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7E32277-8A51-4B81-8E29-835ADB314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1C8FD5-96E1-4C18-B205-031D3423D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10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9289BE-BABD-4B5E-BA55-7F4A63E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122FEE1-0529-4052-BA11-50791CB1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F0CC868-1050-4514-B14A-A9815275F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3B4F2D-4E32-439A-8BFE-AE4E24E5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84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26BB64D-F61A-49C5-9D16-F43A284C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2815250-CD57-4C95-BEF5-5BA304EDA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6DD2AB8-3AD1-42C8-B20E-77DE44AAA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42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CE459F-A85D-4199-908C-E5D9C938F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B5ACA1-BB13-4042-AFF8-7F8C7293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03F8F9-2E9D-4AB3-B150-C0330F4C3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712EF-3036-4CDA-94C7-C13AF42FD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1DD4F8-9369-429F-AA19-D75B5FC7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9A17B8C-3D4A-43CF-8FB3-A2328CCA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207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D7EAC6-4D74-4794-B976-5CCFA3413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08A353-DE57-49D2-87A1-A7D42B9BA5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2D99E25-A3BA-4D5B-85D4-8A7C9719B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D4A7FC-7C10-4C8C-ABE0-B63C3C98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81DC1D4-A9CE-4779-AF74-FFB17284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8C9F474-C301-4BEB-AC6B-547C8D38A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7187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FF9C5F5-8EB5-4F24-8A24-53AC34E58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7BC6E0-3838-4E42-AB84-5A0BF6D17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00FE54C-9EDB-4254-B7BF-4816B5CA3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8CBE1-CE8B-4E6A-9AC0-D3DD2741FC23}" type="datetimeFigureOut">
              <a:rPr lang="ko-KR" altLang="en-US" smtClean="0"/>
              <a:t>2025-05-11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9E88DAE-0CEF-4730-97B1-BC0D67661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7B2E82-4A3C-458C-87CB-C4650ECAD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F04A7-6D52-4DD7-9A51-D1064B540D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5052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0250DC54-1A12-4944-AFB8-5B267772B9F0}"/>
              </a:ext>
            </a:extLst>
          </p:cNvPr>
          <p:cNvSpPr/>
          <p:nvPr/>
        </p:nvSpPr>
        <p:spPr>
          <a:xfrm>
            <a:off x="2090057" y="401216"/>
            <a:ext cx="7651102" cy="80243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3600" dirty="0" err="1">
                <a:latin typeface="굴림" panose="020B0600000101010101" pitchFamily="50" charset="-127"/>
                <a:ea typeface="굴림" panose="020B0600000101010101" pitchFamily="50" charset="-127"/>
              </a:rPr>
              <a:t>Vmware</a:t>
            </a:r>
            <a:r>
              <a:rPr lang="ko-KR" altLang="en-US" sz="3600" dirty="0">
                <a:latin typeface="굴림" panose="020B0600000101010101" pitchFamily="50" charset="-127"/>
                <a:ea typeface="굴림" panose="020B0600000101010101" pitchFamily="50" charset="-127"/>
              </a:rPr>
              <a:t>의 특징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D99DB8-0F08-4E29-B429-5AB988CB0703}"/>
              </a:ext>
            </a:extLst>
          </p:cNvPr>
          <p:cNvSpPr txBox="1"/>
          <p:nvPr/>
        </p:nvSpPr>
        <p:spPr>
          <a:xfrm>
            <a:off x="2077033" y="1541106"/>
            <a:ext cx="71472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ym typeface="Wingdings 2" panose="05020102010507070707" pitchFamily="18" charset="2"/>
              </a:rPr>
              <a:t> </a:t>
            </a:r>
            <a:r>
              <a:rPr lang="ko-KR" altLang="en-US" b="1" dirty="0"/>
              <a:t>똑같은 운영체제가 필요할 경우 복사해서 사용</a:t>
            </a:r>
            <a:endParaRPr lang="en-US" altLang="ko-KR" b="1" dirty="0"/>
          </a:p>
          <a:p>
            <a:r>
              <a:rPr lang="ko-KR" altLang="en-US" dirty="0">
                <a:sym typeface="Wingdings 2" panose="05020102010507070707" pitchFamily="18" charset="2"/>
              </a:rPr>
              <a:t> </a:t>
            </a:r>
            <a:r>
              <a:rPr lang="ko-KR" altLang="en-US" b="1" dirty="0"/>
              <a:t>운영체제의 특정시점을 저장 </a:t>
            </a:r>
            <a:r>
              <a:rPr lang="en-US" altLang="ko-KR" b="1" dirty="0"/>
              <a:t>: Snapshot </a:t>
            </a:r>
            <a:r>
              <a:rPr lang="ko-KR" altLang="en-US" b="1" dirty="0"/>
              <a:t>기능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1DC1FA-5BE9-4E2C-BCD5-3FF5FBD28D86}"/>
              </a:ext>
            </a:extLst>
          </p:cNvPr>
          <p:cNvSpPr txBox="1"/>
          <p:nvPr/>
        </p:nvSpPr>
        <p:spPr>
          <a:xfrm>
            <a:off x="2077033" y="5007629"/>
            <a:ext cx="75018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ym typeface="Wingdings 2" panose="05020102010507070707" pitchFamily="18" charset="2"/>
              </a:rPr>
              <a:t></a:t>
            </a:r>
            <a:r>
              <a:rPr lang="ko-KR" altLang="en-US" b="1" dirty="0">
                <a:sym typeface="Wingdings 2" panose="05020102010507070707" pitchFamily="18" charset="2"/>
              </a:rPr>
              <a:t> </a:t>
            </a:r>
            <a:r>
              <a:rPr lang="ko-KR" altLang="en-US" b="1" dirty="0"/>
              <a:t>하드디스크 등의 하드웨어를 여러 개 장착 가능</a:t>
            </a:r>
            <a:endParaRPr lang="en-US" altLang="ko-KR" b="1" dirty="0"/>
          </a:p>
          <a:p>
            <a:r>
              <a:rPr lang="ko-KR" altLang="en-US" dirty="0">
                <a:sym typeface="Wingdings 2" panose="05020102010507070707" pitchFamily="18" charset="2"/>
              </a:rPr>
              <a:t></a:t>
            </a:r>
            <a:r>
              <a:rPr lang="ko-KR" altLang="en-US" b="1" dirty="0">
                <a:sym typeface="Wingdings 2" panose="05020102010507070707" pitchFamily="18" charset="2"/>
              </a:rPr>
              <a:t> </a:t>
            </a:r>
            <a:r>
              <a:rPr lang="ko-KR" altLang="en-US" b="1" dirty="0"/>
              <a:t>현재 </a:t>
            </a:r>
            <a:r>
              <a:rPr lang="en-US" altLang="ko-KR" b="1" dirty="0"/>
              <a:t>PC</a:t>
            </a:r>
            <a:r>
              <a:rPr lang="ko-KR" altLang="en-US" b="1" dirty="0"/>
              <a:t>의 상태를 그대로 저장해 놓고</a:t>
            </a:r>
            <a:r>
              <a:rPr lang="en-US" altLang="ko-KR" b="1" dirty="0"/>
              <a:t>, </a:t>
            </a:r>
            <a:r>
              <a:rPr lang="ko-KR" altLang="en-US" b="1" dirty="0"/>
              <a:t>다음 사용할 때 현재 상태를</a:t>
            </a:r>
            <a:endParaRPr lang="en-US" altLang="ko-KR" b="1" dirty="0"/>
          </a:p>
          <a:p>
            <a:r>
              <a:rPr lang="ko-KR" altLang="en-US" b="1" dirty="0"/>
              <a:t>   이어서 구동 </a:t>
            </a:r>
            <a:r>
              <a:rPr lang="en-US" altLang="ko-KR" b="1" dirty="0"/>
              <a:t>: Suspend </a:t>
            </a:r>
            <a:r>
              <a:rPr lang="ko-KR" altLang="en-US" b="1" dirty="0"/>
              <a:t>기능</a:t>
            </a:r>
          </a:p>
        </p:txBody>
      </p: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151531-8B0B-407E-AAA0-B4096A3AD6FA}"/>
              </a:ext>
            </a:extLst>
          </p:cNvPr>
          <p:cNvGrpSpPr/>
          <p:nvPr/>
        </p:nvGrpSpPr>
        <p:grpSpPr>
          <a:xfrm>
            <a:off x="2664862" y="2716766"/>
            <a:ext cx="6559420" cy="1133669"/>
            <a:chOff x="1474237" y="2304662"/>
            <a:chExt cx="6559420" cy="1133669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421D2426-FD80-45EB-82D5-2C38606DCA20}"/>
                </a:ext>
              </a:extLst>
            </p:cNvPr>
            <p:cNvSpPr/>
            <p:nvPr/>
          </p:nvSpPr>
          <p:spPr>
            <a:xfrm>
              <a:off x="1474237" y="2603241"/>
              <a:ext cx="2127379" cy="56916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OS </a:t>
              </a:r>
              <a:r>
                <a:rPr lang="ko-KR" altLang="en-US" dirty="0"/>
                <a:t>설치완료</a:t>
              </a:r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BE2CC14D-E25F-48DE-90EB-E4500D469D2E}"/>
                </a:ext>
              </a:extLst>
            </p:cNvPr>
            <p:cNvSpPr/>
            <p:nvPr/>
          </p:nvSpPr>
          <p:spPr>
            <a:xfrm>
              <a:off x="3601616" y="2603241"/>
              <a:ext cx="2687217" cy="56916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/>
                <a:t>설치 후 여러 가지 작업</a:t>
              </a:r>
              <a:endParaRPr lang="ko-KR" altLang="en-US" dirty="0"/>
            </a:p>
          </p:txBody>
        </p:sp>
        <p:sp>
          <p:nvSpPr>
            <p:cNvPr id="9" name="화살표: 오른쪽 8">
              <a:extLst>
                <a:ext uri="{FF2B5EF4-FFF2-40B4-BE49-F238E27FC236}">
                  <a16:creationId xmlns:a16="http://schemas.microsoft.com/office/drawing/2014/main" id="{DF0FC2B9-6A3E-47A0-ABAB-807F405973C4}"/>
                </a:ext>
              </a:extLst>
            </p:cNvPr>
            <p:cNvSpPr/>
            <p:nvPr/>
          </p:nvSpPr>
          <p:spPr>
            <a:xfrm>
              <a:off x="6288833" y="2304662"/>
              <a:ext cx="1744824" cy="1133669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ko-KR" altLang="en-US" dirty="0"/>
                <a:t>시간흐름</a:t>
              </a:r>
            </a:p>
          </p:txBody>
        </p:sp>
      </p:grp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CF3D9525-3A7D-49D4-81E2-D564E1E7EE83}"/>
              </a:ext>
            </a:extLst>
          </p:cNvPr>
          <p:cNvCxnSpPr/>
          <p:nvPr/>
        </p:nvCxnSpPr>
        <p:spPr>
          <a:xfrm>
            <a:off x="4792241" y="3682484"/>
            <a:ext cx="0" cy="522514"/>
          </a:xfrm>
          <a:prstGeom prst="straightConnector1">
            <a:avLst/>
          </a:prstGeom>
          <a:ln w="19050"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F8D2316E-0B6D-4B6D-95F4-D73BD93EED49}"/>
              </a:ext>
            </a:extLst>
          </p:cNvPr>
          <p:cNvCxnSpPr/>
          <p:nvPr/>
        </p:nvCxnSpPr>
        <p:spPr>
          <a:xfrm>
            <a:off x="6344233" y="3682484"/>
            <a:ext cx="0" cy="522514"/>
          </a:xfrm>
          <a:prstGeom prst="straightConnector1">
            <a:avLst/>
          </a:prstGeom>
          <a:ln w="19050"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F44F8D8C-B54E-4686-A0CD-E73B53C943DB}"/>
              </a:ext>
            </a:extLst>
          </p:cNvPr>
          <p:cNvCxnSpPr/>
          <p:nvPr/>
        </p:nvCxnSpPr>
        <p:spPr>
          <a:xfrm>
            <a:off x="7128005" y="3682484"/>
            <a:ext cx="0" cy="522514"/>
          </a:xfrm>
          <a:prstGeom prst="straightConnector1">
            <a:avLst/>
          </a:prstGeom>
          <a:ln w="19050"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CD3F2EF-4FB7-4B50-9924-81C172430E2C}"/>
              </a:ext>
            </a:extLst>
          </p:cNvPr>
          <p:cNvSpPr txBox="1"/>
          <p:nvPr/>
        </p:nvSpPr>
        <p:spPr>
          <a:xfrm>
            <a:off x="4213743" y="4275144"/>
            <a:ext cx="11569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/>
              <a:t>스냅샷 지점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B23384-E494-4D36-879C-B91EDBD79BB9}"/>
              </a:ext>
            </a:extLst>
          </p:cNvPr>
          <p:cNvSpPr txBox="1"/>
          <p:nvPr/>
        </p:nvSpPr>
        <p:spPr>
          <a:xfrm>
            <a:off x="6129630" y="4258531"/>
            <a:ext cx="14617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/>
              <a:t>문제발생 시점</a:t>
            </a:r>
            <a:endParaRPr lang="ko-KR" altLang="en-US" sz="1400" b="1" dirty="0"/>
          </a:p>
        </p:txBody>
      </p:sp>
      <p:sp>
        <p:nvSpPr>
          <p:cNvPr id="19" name="자유형: 도형 18">
            <a:extLst>
              <a:ext uri="{FF2B5EF4-FFF2-40B4-BE49-F238E27FC236}">
                <a16:creationId xmlns:a16="http://schemas.microsoft.com/office/drawing/2014/main" id="{9A61C1D5-DBF8-400B-A006-CF24ECC1F28C}"/>
              </a:ext>
            </a:extLst>
          </p:cNvPr>
          <p:cNvSpPr/>
          <p:nvPr/>
        </p:nvSpPr>
        <p:spPr>
          <a:xfrm flipH="1">
            <a:off x="4754177" y="2623224"/>
            <a:ext cx="1596277" cy="326805"/>
          </a:xfrm>
          <a:custGeom>
            <a:avLst/>
            <a:gdLst>
              <a:gd name="connsiteX0" fmla="*/ 1596277 w 1596277"/>
              <a:gd name="connsiteY0" fmla="*/ 326805 h 326805"/>
              <a:gd name="connsiteX1" fmla="*/ 803175 w 1596277"/>
              <a:gd name="connsiteY1" fmla="*/ 233 h 326805"/>
              <a:gd name="connsiteX2" fmla="*/ 28734 w 1596277"/>
              <a:gd name="connsiteY2" fmla="*/ 261490 h 326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6277" h="326805">
                <a:moveTo>
                  <a:pt x="1596277" y="326805"/>
                </a:moveTo>
                <a:cubicBezTo>
                  <a:pt x="1330354" y="168962"/>
                  <a:pt x="1064432" y="11119"/>
                  <a:pt x="803175" y="233"/>
                </a:cubicBezTo>
                <a:cubicBezTo>
                  <a:pt x="541918" y="-10653"/>
                  <a:pt x="-148547" y="362572"/>
                  <a:pt x="28734" y="261490"/>
                </a:cubicBezTo>
              </a:path>
            </a:pathLst>
          </a:custGeom>
          <a:ln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자유형: 도형 19">
            <a:extLst>
              <a:ext uri="{FF2B5EF4-FFF2-40B4-BE49-F238E27FC236}">
                <a16:creationId xmlns:a16="http://schemas.microsoft.com/office/drawing/2014/main" id="{53E24127-F549-4B36-9210-58C953E603A2}"/>
              </a:ext>
            </a:extLst>
          </p:cNvPr>
          <p:cNvSpPr/>
          <p:nvPr/>
        </p:nvSpPr>
        <p:spPr>
          <a:xfrm flipH="1">
            <a:off x="4792239" y="2486588"/>
            <a:ext cx="1987422" cy="326805"/>
          </a:xfrm>
          <a:custGeom>
            <a:avLst/>
            <a:gdLst>
              <a:gd name="connsiteX0" fmla="*/ 1596277 w 1596277"/>
              <a:gd name="connsiteY0" fmla="*/ 326805 h 326805"/>
              <a:gd name="connsiteX1" fmla="*/ 803175 w 1596277"/>
              <a:gd name="connsiteY1" fmla="*/ 233 h 326805"/>
              <a:gd name="connsiteX2" fmla="*/ 28734 w 1596277"/>
              <a:gd name="connsiteY2" fmla="*/ 261490 h 326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96277" h="326805">
                <a:moveTo>
                  <a:pt x="1596277" y="326805"/>
                </a:moveTo>
                <a:cubicBezTo>
                  <a:pt x="1330354" y="168962"/>
                  <a:pt x="1064432" y="11119"/>
                  <a:pt x="803175" y="233"/>
                </a:cubicBezTo>
                <a:cubicBezTo>
                  <a:pt x="541918" y="-10653"/>
                  <a:pt x="-148547" y="362572"/>
                  <a:pt x="28734" y="261490"/>
                </a:cubicBezTo>
              </a:path>
            </a:pathLst>
          </a:custGeom>
          <a:ln>
            <a:prstDash val="sys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64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16058470-42F2-44D3-9D0B-2B6F1EB2EF7F}"/>
              </a:ext>
            </a:extLst>
          </p:cNvPr>
          <p:cNvSpPr/>
          <p:nvPr/>
        </p:nvSpPr>
        <p:spPr>
          <a:xfrm>
            <a:off x="2771191" y="295859"/>
            <a:ext cx="6811347" cy="849085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101600" dir="3300000" algn="tl" rotWithShape="0">
              <a:prstClr val="black"/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600" dirty="0"/>
              <a:t>비디오와 애니메이션의 비교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A78904-9FD3-40F8-A6AD-6B673D3C4C69}"/>
              </a:ext>
            </a:extLst>
          </p:cNvPr>
          <p:cNvSpPr txBox="1"/>
          <p:nvPr/>
        </p:nvSpPr>
        <p:spPr>
          <a:xfrm>
            <a:off x="2209800" y="1533525"/>
            <a:ext cx="7572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 2" panose="05020102010507070707" pitchFamily="18" charset="2"/>
              <a:buChar char=""/>
            </a:pPr>
            <a:r>
              <a:rPr lang="ko-KR" altLang="en-US" dirty="0"/>
              <a:t>비디오</a:t>
            </a:r>
            <a:r>
              <a:rPr lang="en-US" altLang="ko-KR" dirty="0"/>
              <a:t>: </a:t>
            </a:r>
            <a:r>
              <a:rPr lang="ko-KR" altLang="en-US" dirty="0"/>
              <a:t>실 세계를 촬영한 결과</a:t>
            </a:r>
            <a:endParaRPr lang="en-US" altLang="ko-KR" dirty="0"/>
          </a:p>
          <a:p>
            <a:pPr marL="285750" indent="-285750">
              <a:buFont typeface="Wingdings 2" panose="05020102010507070707" pitchFamily="18" charset="2"/>
              <a:buChar char=""/>
            </a:pPr>
            <a:r>
              <a:rPr lang="ko-KR" altLang="en-US" dirty="0"/>
              <a:t>애니메이션</a:t>
            </a:r>
            <a:r>
              <a:rPr lang="en-US" altLang="ko-KR" dirty="0"/>
              <a:t>: </a:t>
            </a:r>
            <a:r>
              <a:rPr lang="ko-KR" altLang="en-US" dirty="0"/>
              <a:t>컴퓨터를 이용하여 일련의 장면을 인공적으로 생성</a:t>
            </a:r>
          </a:p>
        </p:txBody>
      </p:sp>
      <p:graphicFrame>
        <p:nvGraphicFramePr>
          <p:cNvPr id="6" name="표 6">
            <a:extLst>
              <a:ext uri="{FF2B5EF4-FFF2-40B4-BE49-F238E27FC236}">
                <a16:creationId xmlns:a16="http://schemas.microsoft.com/office/drawing/2014/main" id="{76059676-E70D-48F9-A7C1-C123E37C2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620058"/>
              </p:ext>
            </p:extLst>
          </p:nvPr>
        </p:nvGraphicFramePr>
        <p:xfrm>
          <a:off x="1939924" y="2284631"/>
          <a:ext cx="9231314" cy="2820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966">
                  <a:extLst>
                    <a:ext uri="{9D8B030D-6E8A-4147-A177-3AD203B41FA5}">
                      <a16:colId xmlns:a16="http://schemas.microsoft.com/office/drawing/2014/main" val="711604946"/>
                    </a:ext>
                  </a:extLst>
                </a:gridCol>
                <a:gridCol w="3974153">
                  <a:extLst>
                    <a:ext uri="{9D8B030D-6E8A-4147-A177-3AD203B41FA5}">
                      <a16:colId xmlns:a16="http://schemas.microsoft.com/office/drawing/2014/main" val="1320298615"/>
                    </a:ext>
                  </a:extLst>
                </a:gridCol>
                <a:gridCol w="4014195">
                  <a:extLst>
                    <a:ext uri="{9D8B030D-6E8A-4147-A177-3AD203B41FA5}">
                      <a16:colId xmlns:a16="http://schemas.microsoft.com/office/drawing/2014/main" val="945972454"/>
                    </a:ext>
                  </a:extLst>
                </a:gridCol>
              </a:tblGrid>
              <a:tr h="64580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800" b="1" dirty="0">
                          <a:solidFill>
                            <a:schemeClr val="tx1"/>
                          </a:solidFill>
                        </a:rPr>
                        <a:t>구분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>
                          <a:solidFill>
                            <a:schemeClr val="tx1"/>
                          </a:solidFill>
                        </a:rPr>
                        <a:t>비디오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>
                          <a:solidFill>
                            <a:schemeClr val="tx1"/>
                          </a:solidFill>
                        </a:rPr>
                        <a:t>애니메이션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899875"/>
                  </a:ext>
                </a:extLst>
              </a:tr>
              <a:tr h="10211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공통점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인간의 감성에 직접적인 자극을 주는 방식</a:t>
                      </a:r>
                      <a:endParaRPr lang="en-US" altLang="ko-KR" sz="1600" b="1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흥미를 유발</a:t>
                      </a:r>
                      <a:r>
                        <a:rPr lang="en-US" altLang="ko-KR" sz="1600" b="1" dirty="0"/>
                        <a:t>, </a:t>
                      </a:r>
                      <a:r>
                        <a:rPr lang="ko-KR" altLang="en-US" sz="1600" b="1" dirty="0"/>
                        <a:t>어떤 과정을 보이기에 적합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956513"/>
                  </a:ext>
                </a:extLst>
              </a:tr>
              <a:tr h="1153791">
                <a:tc>
                  <a:txBody>
                    <a:bodyPr/>
                    <a:lstStyle/>
                    <a:p>
                      <a:pPr algn="ctr" latinLnBrk="1">
                        <a:lnSpc>
                          <a:spcPct val="250000"/>
                        </a:lnSpc>
                      </a:pPr>
                      <a:r>
                        <a:rPr lang="ko-KR" altLang="en-US" b="1" dirty="0"/>
                        <a:t>차이점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과도한 정보를 동시에 제공</a:t>
                      </a:r>
                      <a:endParaRPr lang="en-US" altLang="ko-KR" sz="1600" b="1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실 예를 들어 보일 경우에 적절</a:t>
                      </a:r>
                      <a:endParaRPr lang="en-US" altLang="ko-KR" sz="1600" b="1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제작비용이 많이 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주제에 초점을 맞추고 특징을 강조</a:t>
                      </a:r>
                      <a:endParaRPr lang="en-US" altLang="ko-KR" sz="1600" b="1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제작비용이 비디오에 비해 저렴</a:t>
                      </a:r>
                      <a:endParaRPr lang="en-US" altLang="ko-KR" sz="1600" b="1" dirty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600" b="1" dirty="0"/>
                        <a:t>이미지나 그래픽보다는 고비용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772583"/>
                  </a:ext>
                </a:extLst>
              </a:tr>
            </a:tbl>
          </a:graphicData>
        </a:graphic>
      </p:graphicFrame>
      <p:sp>
        <p:nvSpPr>
          <p:cNvPr id="7" name="화살표: 왼쪽/오른쪽/위쪽 6">
            <a:extLst>
              <a:ext uri="{FF2B5EF4-FFF2-40B4-BE49-F238E27FC236}">
                <a16:creationId xmlns:a16="http://schemas.microsoft.com/office/drawing/2014/main" id="{E71D4C61-9D58-4FEE-B642-B5991FFCE3E8}"/>
              </a:ext>
            </a:extLst>
          </p:cNvPr>
          <p:cNvSpPr/>
          <p:nvPr/>
        </p:nvSpPr>
        <p:spPr>
          <a:xfrm>
            <a:off x="5929312" y="5572125"/>
            <a:ext cx="1252538" cy="952500"/>
          </a:xfrm>
          <a:prstGeom prst="leftRightUp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액자 7">
            <a:extLst>
              <a:ext uri="{FF2B5EF4-FFF2-40B4-BE49-F238E27FC236}">
                <a16:creationId xmlns:a16="http://schemas.microsoft.com/office/drawing/2014/main" id="{5B843963-8BF4-428F-BEF1-AEF4BD6E8766}"/>
              </a:ext>
            </a:extLst>
          </p:cNvPr>
          <p:cNvSpPr/>
          <p:nvPr/>
        </p:nvSpPr>
        <p:spPr>
          <a:xfrm>
            <a:off x="8401050" y="5210175"/>
            <a:ext cx="2057400" cy="723900"/>
          </a:xfrm>
          <a:prstGeom prst="fram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플래시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 err="1">
                <a:solidFill>
                  <a:schemeClr val="tx1"/>
                </a:solidFill>
              </a:rPr>
              <a:t>스위시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액자 8">
            <a:extLst>
              <a:ext uri="{FF2B5EF4-FFF2-40B4-BE49-F238E27FC236}">
                <a16:creationId xmlns:a16="http://schemas.microsoft.com/office/drawing/2014/main" id="{9213F9AC-4048-455E-8C68-3F110E41DB03}"/>
              </a:ext>
            </a:extLst>
          </p:cNvPr>
          <p:cNvSpPr/>
          <p:nvPr/>
        </p:nvSpPr>
        <p:spPr>
          <a:xfrm>
            <a:off x="8401050" y="6038850"/>
            <a:ext cx="2057400" cy="723900"/>
          </a:xfrm>
          <a:prstGeom prst="fram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고전 기법</a:t>
            </a:r>
          </a:p>
        </p:txBody>
      </p:sp>
      <p:sp>
        <p:nvSpPr>
          <p:cNvPr id="10" name="사각형: 빗면 9">
            <a:extLst>
              <a:ext uri="{FF2B5EF4-FFF2-40B4-BE49-F238E27FC236}">
                <a16:creationId xmlns:a16="http://schemas.microsoft.com/office/drawing/2014/main" id="{977300F5-A347-4BB8-9B49-E61BF6B428B5}"/>
              </a:ext>
            </a:extLst>
          </p:cNvPr>
          <p:cNvSpPr/>
          <p:nvPr/>
        </p:nvSpPr>
        <p:spPr>
          <a:xfrm>
            <a:off x="2695575" y="5210175"/>
            <a:ext cx="2057400" cy="619125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비디오</a:t>
            </a:r>
          </a:p>
        </p:txBody>
      </p:sp>
      <p:sp>
        <p:nvSpPr>
          <p:cNvPr id="11" name="사각형: 빗면 10">
            <a:extLst>
              <a:ext uri="{FF2B5EF4-FFF2-40B4-BE49-F238E27FC236}">
                <a16:creationId xmlns:a16="http://schemas.microsoft.com/office/drawing/2014/main" id="{50220096-FBCE-48E3-98BD-4255A6B731CF}"/>
              </a:ext>
            </a:extLst>
          </p:cNvPr>
          <p:cNvSpPr/>
          <p:nvPr/>
        </p:nvSpPr>
        <p:spPr>
          <a:xfrm>
            <a:off x="2676525" y="6048375"/>
            <a:ext cx="2057400" cy="619125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카메라</a:t>
            </a:r>
            <a:r>
              <a:rPr lang="en-US" altLang="ko-KR" dirty="0"/>
              <a:t>, </a:t>
            </a:r>
            <a:r>
              <a:rPr lang="ko-KR" altLang="en-US" dirty="0"/>
              <a:t>사진</a:t>
            </a:r>
          </a:p>
        </p:txBody>
      </p:sp>
    </p:spTree>
    <p:extLst>
      <p:ext uri="{BB962C8B-B14F-4D97-AF65-F5344CB8AC3E}">
        <p14:creationId xmlns:p14="http://schemas.microsoft.com/office/powerpoint/2010/main" val="3596254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126</Words>
  <Application>Microsoft Office PowerPoint</Application>
  <PresentationFormat>와이드스크린</PresentationFormat>
  <Paragraphs>31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굴림</vt:lpstr>
      <vt:lpstr>맑은 고딕</vt:lpstr>
      <vt:lpstr>Arial</vt:lpstr>
      <vt:lpstr>Wingdings 2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지은</dc:creator>
  <cp:lastModifiedBy>지은</cp:lastModifiedBy>
  <cp:revision>3</cp:revision>
  <dcterms:created xsi:type="dcterms:W3CDTF">2025-05-11T11:04:05Z</dcterms:created>
  <dcterms:modified xsi:type="dcterms:W3CDTF">2025-05-11T11:29:44Z</dcterms:modified>
</cp:coreProperties>
</file>