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IT </a:t>
            </a:r>
            <a:r>
              <a:rPr 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제품별 이산화탄소 배출량</a:t>
            </a:r>
            <a:r>
              <a:rPr 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(%)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accent1">
              <a:shade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배출비중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53-4B3D-B332-BAECFDAE5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서버</c:v>
                </c:pt>
                <c:pt idx="1">
                  <c:v>모니터</c:v>
                </c:pt>
                <c:pt idx="2">
                  <c:v>프린터</c:v>
                </c:pt>
                <c:pt idx="3">
                  <c:v>유선통신</c:v>
                </c:pt>
                <c:pt idx="4">
                  <c:v>무선통신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23</c:v>
                </c:pt>
                <c:pt idx="1">
                  <c:v>39</c:v>
                </c:pt>
                <c:pt idx="2">
                  <c:v>6</c:v>
                </c:pt>
                <c:pt idx="3">
                  <c:v>15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3-4B3D-B332-BAECFDAE5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157216"/>
        <c:axId val="5591575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단위당 배출량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서버</c:v>
                </c:pt>
                <c:pt idx="1">
                  <c:v>모니터</c:v>
                </c:pt>
                <c:pt idx="2">
                  <c:v>프린터</c:v>
                </c:pt>
                <c:pt idx="3">
                  <c:v>유선통신</c:v>
                </c:pt>
                <c:pt idx="4">
                  <c:v>무선통신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1674</c:v>
                </c:pt>
                <c:pt idx="1">
                  <c:v>1242</c:v>
                </c:pt>
                <c:pt idx="2">
                  <c:v>827</c:v>
                </c:pt>
                <c:pt idx="3">
                  <c:v>367</c:v>
                </c:pt>
                <c:pt idx="4">
                  <c:v>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53-4B3D-B332-BAECFDAE5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041112"/>
        <c:axId val="431040456"/>
      </c:lineChart>
      <c:catAx>
        <c:axId val="5591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559157544"/>
        <c:crosses val="autoZero"/>
        <c:auto val="1"/>
        <c:lblAlgn val="ctr"/>
        <c:lblOffset val="100"/>
        <c:noMultiLvlLbl val="0"/>
      </c:catAx>
      <c:valAx>
        <c:axId val="559157544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559157216"/>
        <c:crosses val="autoZero"/>
        <c:crossBetween val="between"/>
      </c:valAx>
      <c:valAx>
        <c:axId val="431040456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431041112"/>
        <c:crosses val="max"/>
        <c:crossBetween val="between"/>
        <c:majorUnit val="300"/>
      </c:valAx>
      <c:catAx>
        <c:axId val="431041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1040456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913D1-763A-402D-B123-B7C3A8CECDB3}" type="doc">
      <dgm:prSet loTypeId="urn:microsoft.com/office/officeart/2005/8/layout/arrow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86FB6D-2B3A-4681-B0C1-DAB3F799CCDB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저전력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컴퓨팅</a:t>
          </a:r>
        </a:p>
      </dgm:t>
    </dgm:pt>
    <dgm:pt modelId="{4C739462-7988-4E80-94DA-FD5BB9AF550A}" type="parTrans" cxnId="{58650F51-BABA-4F10-8624-F6BD4CB7C4CD}">
      <dgm:prSet/>
      <dgm:spPr/>
      <dgm:t>
        <a:bodyPr/>
        <a:lstStyle/>
        <a:p>
          <a:pPr latinLnBrk="1"/>
          <a:endParaRPr lang="ko-KR" altLang="en-US"/>
        </a:p>
      </dgm:t>
    </dgm:pt>
    <dgm:pt modelId="{6015348E-F768-48C0-8897-9C627A05CC20}" type="sibTrans" cxnId="{58650F51-BABA-4F10-8624-F6BD4CB7C4CD}">
      <dgm:prSet/>
      <dgm:spPr/>
      <dgm:t>
        <a:bodyPr/>
        <a:lstStyle/>
        <a:p>
          <a:pPr latinLnBrk="1"/>
          <a:endParaRPr lang="ko-KR" altLang="en-US"/>
        </a:p>
      </dgm:t>
    </dgm:pt>
    <dgm:pt modelId="{80608903-AAEA-4F35-89DB-66C505EDF4A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친환경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부품</a:t>
          </a:r>
        </a:p>
      </dgm:t>
    </dgm:pt>
    <dgm:pt modelId="{BABB37DC-F2BC-46BD-8C05-3CA7BB2C7676}" type="parTrans" cxnId="{7B39A9D1-D025-4415-96CC-550B3639C75D}">
      <dgm:prSet/>
      <dgm:spPr/>
      <dgm:t>
        <a:bodyPr/>
        <a:lstStyle/>
        <a:p>
          <a:pPr latinLnBrk="1"/>
          <a:endParaRPr lang="ko-KR" altLang="en-US"/>
        </a:p>
      </dgm:t>
    </dgm:pt>
    <dgm:pt modelId="{C2C209A1-33F6-45A3-B82A-34381C4296CE}" type="sibTrans" cxnId="{7B39A9D1-D025-4415-96CC-550B3639C75D}">
      <dgm:prSet/>
      <dgm:spPr/>
      <dgm:t>
        <a:bodyPr/>
        <a:lstStyle/>
        <a:p>
          <a:pPr latinLnBrk="1"/>
          <a:endParaRPr lang="ko-KR" altLang="en-US"/>
        </a:p>
      </dgm:t>
    </dgm:pt>
    <dgm:pt modelId="{4FD97EF3-867D-47D0-A291-CFEFCE165BD3}" type="pres">
      <dgm:prSet presAssocID="{CD4913D1-763A-402D-B123-B7C3A8CECDB3}" presName="compositeShape" presStyleCnt="0">
        <dgm:presLayoutVars>
          <dgm:chMax val="2"/>
          <dgm:dir/>
          <dgm:resizeHandles val="exact"/>
        </dgm:presLayoutVars>
      </dgm:prSet>
      <dgm:spPr/>
    </dgm:pt>
    <dgm:pt modelId="{58EBF2C0-E56C-4478-9710-3D3983F39993}" type="pres">
      <dgm:prSet presAssocID="{CD4913D1-763A-402D-B123-B7C3A8CECDB3}" presName="divider" presStyleLbl="fgShp" presStyleIdx="0" presStyleCnt="1"/>
      <dgm:spPr/>
    </dgm:pt>
    <dgm:pt modelId="{79119E70-8D18-4485-A124-C7181B4AD50F}" type="pres">
      <dgm:prSet presAssocID="{E786FB6D-2B3A-4681-B0C1-DAB3F799CCDB}" presName="downArrow" presStyleLbl="node1" presStyleIdx="0" presStyleCnt="2"/>
      <dgm:spPr/>
    </dgm:pt>
    <dgm:pt modelId="{390A856F-997C-4ED8-A5BE-17753B46106D}" type="pres">
      <dgm:prSet presAssocID="{E786FB6D-2B3A-4681-B0C1-DAB3F799CCDB}" presName="downArrowText" presStyleLbl="revTx" presStyleIdx="0" presStyleCnt="2">
        <dgm:presLayoutVars>
          <dgm:bulletEnabled val="1"/>
        </dgm:presLayoutVars>
      </dgm:prSet>
      <dgm:spPr/>
    </dgm:pt>
    <dgm:pt modelId="{777669DF-78F9-4962-BCCF-DC7D3F940109}" type="pres">
      <dgm:prSet presAssocID="{80608903-AAEA-4F35-89DB-66C505EDF4A0}" presName="upArrow" presStyleLbl="node1" presStyleIdx="1" presStyleCnt="2"/>
      <dgm:spPr/>
    </dgm:pt>
    <dgm:pt modelId="{A4C774A1-CE93-417D-9D2F-B2320F534B1F}" type="pres">
      <dgm:prSet presAssocID="{80608903-AAEA-4F35-89DB-66C505EDF4A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58650F51-BABA-4F10-8624-F6BD4CB7C4CD}" srcId="{CD4913D1-763A-402D-B123-B7C3A8CECDB3}" destId="{E786FB6D-2B3A-4681-B0C1-DAB3F799CCDB}" srcOrd="0" destOrd="0" parTransId="{4C739462-7988-4E80-94DA-FD5BB9AF550A}" sibTransId="{6015348E-F768-48C0-8897-9C627A05CC20}"/>
    <dgm:cxn modelId="{C29290B8-D052-43C3-96B5-11DE1CC29528}" type="presOf" srcId="{80608903-AAEA-4F35-89DB-66C505EDF4A0}" destId="{A4C774A1-CE93-417D-9D2F-B2320F534B1F}" srcOrd="0" destOrd="0" presId="urn:microsoft.com/office/officeart/2005/8/layout/arrow3"/>
    <dgm:cxn modelId="{7B39A9D1-D025-4415-96CC-550B3639C75D}" srcId="{CD4913D1-763A-402D-B123-B7C3A8CECDB3}" destId="{80608903-AAEA-4F35-89DB-66C505EDF4A0}" srcOrd="1" destOrd="0" parTransId="{BABB37DC-F2BC-46BD-8C05-3CA7BB2C7676}" sibTransId="{C2C209A1-33F6-45A3-B82A-34381C4296CE}"/>
    <dgm:cxn modelId="{24A882F3-DF4C-4621-8A01-783CAF1B8A8D}" type="presOf" srcId="{CD4913D1-763A-402D-B123-B7C3A8CECDB3}" destId="{4FD97EF3-867D-47D0-A291-CFEFCE165BD3}" srcOrd="0" destOrd="0" presId="urn:microsoft.com/office/officeart/2005/8/layout/arrow3"/>
    <dgm:cxn modelId="{CF57EAFA-0626-4340-8991-370C3592764D}" type="presOf" srcId="{E786FB6D-2B3A-4681-B0C1-DAB3F799CCDB}" destId="{390A856F-997C-4ED8-A5BE-17753B46106D}" srcOrd="0" destOrd="0" presId="urn:microsoft.com/office/officeart/2005/8/layout/arrow3"/>
    <dgm:cxn modelId="{B3B822C8-A2D3-42BB-9823-6E8571D5559A}" type="presParOf" srcId="{4FD97EF3-867D-47D0-A291-CFEFCE165BD3}" destId="{58EBF2C0-E56C-4478-9710-3D3983F39993}" srcOrd="0" destOrd="0" presId="urn:microsoft.com/office/officeart/2005/8/layout/arrow3"/>
    <dgm:cxn modelId="{07D5C5D9-B769-4829-8985-56EB7D6B6A12}" type="presParOf" srcId="{4FD97EF3-867D-47D0-A291-CFEFCE165BD3}" destId="{79119E70-8D18-4485-A124-C7181B4AD50F}" srcOrd="1" destOrd="0" presId="urn:microsoft.com/office/officeart/2005/8/layout/arrow3"/>
    <dgm:cxn modelId="{8286D42B-D727-466E-8802-160F88B3344E}" type="presParOf" srcId="{4FD97EF3-867D-47D0-A291-CFEFCE165BD3}" destId="{390A856F-997C-4ED8-A5BE-17753B46106D}" srcOrd="2" destOrd="0" presId="urn:microsoft.com/office/officeart/2005/8/layout/arrow3"/>
    <dgm:cxn modelId="{357BDAB4-4ED1-487E-B636-9AD7375B548C}" type="presParOf" srcId="{4FD97EF3-867D-47D0-A291-CFEFCE165BD3}" destId="{777669DF-78F9-4962-BCCF-DC7D3F940109}" srcOrd="3" destOrd="0" presId="urn:microsoft.com/office/officeart/2005/8/layout/arrow3"/>
    <dgm:cxn modelId="{4272E7F8-B728-4CC5-A68A-47ADF79646AE}" type="presParOf" srcId="{4FD97EF3-867D-47D0-A291-CFEFCE165BD3}" destId="{A4C774A1-CE93-417D-9D2F-B2320F534B1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E4607-9474-45A4-ADE0-C640531DE097}" type="doc">
      <dgm:prSet loTypeId="urn:microsoft.com/office/officeart/2005/8/layout/arrow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CA5D22A-0B40-429E-AB45-124A05C7D0B0}">
      <dgm:prSet phldrT="[텍스트]" custT="1"/>
      <dgm:spPr/>
      <dgm:t>
        <a:bodyPr vert="eaVert"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글로벌</a:t>
          </a:r>
        </a:p>
      </dgm:t>
    </dgm:pt>
    <dgm:pt modelId="{DB588FF7-5486-4902-99A4-118D5D0C6F78}" type="parTrans" cxnId="{0A947929-5213-4577-AA12-D2850420D547}">
      <dgm:prSet/>
      <dgm:spPr/>
      <dgm:t>
        <a:bodyPr/>
        <a:lstStyle/>
        <a:p>
          <a:pPr latinLnBrk="1"/>
          <a:endParaRPr lang="ko-KR" altLang="en-US"/>
        </a:p>
      </dgm:t>
    </dgm:pt>
    <dgm:pt modelId="{BC2F9CCD-6BCC-4B52-B204-E1E14CF94A9D}" type="sibTrans" cxnId="{0A947929-5213-4577-AA12-D2850420D547}">
      <dgm:prSet/>
      <dgm:spPr/>
      <dgm:t>
        <a:bodyPr/>
        <a:lstStyle/>
        <a:p>
          <a:pPr latinLnBrk="1"/>
          <a:endParaRPr lang="ko-KR" altLang="en-US"/>
        </a:p>
      </dgm:t>
    </dgm:pt>
    <dgm:pt modelId="{D9F9344C-A5E2-4586-BB05-82BC99F0F106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규제</a:t>
          </a:r>
        </a:p>
      </dgm:t>
    </dgm:pt>
    <dgm:pt modelId="{BE974573-9519-4A91-81C8-FFECED0450A0}" type="parTrans" cxnId="{03774EEE-C73C-4B32-A1B4-E0A3CFEF4732}">
      <dgm:prSet/>
      <dgm:spPr/>
      <dgm:t>
        <a:bodyPr/>
        <a:lstStyle/>
        <a:p>
          <a:pPr latinLnBrk="1"/>
          <a:endParaRPr lang="ko-KR" altLang="en-US"/>
        </a:p>
      </dgm:t>
    </dgm:pt>
    <dgm:pt modelId="{B22EC865-23CB-472F-9673-B4CA34CCAC09}" type="sibTrans" cxnId="{03774EEE-C73C-4B32-A1B4-E0A3CFEF4732}">
      <dgm:prSet/>
      <dgm:spPr/>
      <dgm:t>
        <a:bodyPr/>
        <a:lstStyle/>
        <a:p>
          <a:pPr latinLnBrk="1"/>
          <a:endParaRPr lang="ko-KR" altLang="en-US"/>
        </a:p>
      </dgm:t>
    </dgm:pt>
    <dgm:pt modelId="{13F8044E-62A0-48B4-A8CA-C6EDF0867376}">
      <dgm:prSet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환경</a:t>
          </a:r>
        </a:p>
      </dgm:t>
    </dgm:pt>
    <dgm:pt modelId="{DB3A6AF4-43D4-44AA-A3EF-768FAE9D6B99}" type="parTrans" cxnId="{128BFCA2-15F6-4594-B8B3-F0F2F73BA173}">
      <dgm:prSet/>
      <dgm:spPr/>
      <dgm:t>
        <a:bodyPr/>
        <a:lstStyle/>
        <a:p>
          <a:pPr latinLnBrk="1"/>
          <a:endParaRPr lang="ko-KR" altLang="en-US"/>
        </a:p>
      </dgm:t>
    </dgm:pt>
    <dgm:pt modelId="{951CBD1B-C566-4B8A-B467-8ACA967E135F}" type="sibTrans" cxnId="{128BFCA2-15F6-4594-B8B3-F0F2F73BA173}">
      <dgm:prSet/>
      <dgm:spPr/>
      <dgm:t>
        <a:bodyPr/>
        <a:lstStyle/>
        <a:p>
          <a:pPr latinLnBrk="1"/>
          <a:endParaRPr lang="ko-KR" altLang="en-US"/>
        </a:p>
      </dgm:t>
    </dgm:pt>
    <dgm:pt modelId="{CF355796-E011-41FD-8D71-8880218B193F}" type="pres">
      <dgm:prSet presAssocID="{809E4607-9474-45A4-ADE0-C640531DE097}" presName="cycle" presStyleCnt="0">
        <dgm:presLayoutVars>
          <dgm:dir/>
          <dgm:resizeHandles val="exact"/>
        </dgm:presLayoutVars>
      </dgm:prSet>
      <dgm:spPr/>
    </dgm:pt>
    <dgm:pt modelId="{EFB5C8F6-357A-4EB8-B207-8C0D454EBF83}" type="pres">
      <dgm:prSet presAssocID="{CCA5D22A-0B40-429E-AB45-124A05C7D0B0}" presName="arrow" presStyleLbl="node1" presStyleIdx="0" presStyleCnt="3" custScaleX="116635" custScaleY="113691">
        <dgm:presLayoutVars>
          <dgm:bulletEnabled val="1"/>
        </dgm:presLayoutVars>
      </dgm:prSet>
      <dgm:spPr/>
    </dgm:pt>
    <dgm:pt modelId="{E232BE1E-E263-435C-8360-7BE88BF3AA0B}" type="pres">
      <dgm:prSet presAssocID="{D9F9344C-A5E2-4586-BB05-82BC99F0F106}" presName="arrow" presStyleLbl="node1" presStyleIdx="1" presStyleCnt="3">
        <dgm:presLayoutVars>
          <dgm:bulletEnabled val="1"/>
        </dgm:presLayoutVars>
      </dgm:prSet>
      <dgm:spPr/>
    </dgm:pt>
    <dgm:pt modelId="{7C6858F4-7DA1-4058-B006-453918F6FDDB}" type="pres">
      <dgm:prSet presAssocID="{13F8044E-62A0-48B4-A8CA-C6EDF0867376}" presName="arrow" presStyleLbl="node1" presStyleIdx="2" presStyleCnt="3">
        <dgm:presLayoutVars>
          <dgm:bulletEnabled val="1"/>
        </dgm:presLayoutVars>
      </dgm:prSet>
      <dgm:spPr/>
    </dgm:pt>
  </dgm:ptLst>
  <dgm:cxnLst>
    <dgm:cxn modelId="{0A947929-5213-4577-AA12-D2850420D547}" srcId="{809E4607-9474-45A4-ADE0-C640531DE097}" destId="{CCA5D22A-0B40-429E-AB45-124A05C7D0B0}" srcOrd="0" destOrd="0" parTransId="{DB588FF7-5486-4902-99A4-118D5D0C6F78}" sibTransId="{BC2F9CCD-6BCC-4B52-B204-E1E14CF94A9D}"/>
    <dgm:cxn modelId="{5969AF6A-00AD-4E2A-BDEE-611A45DFB077}" type="presOf" srcId="{809E4607-9474-45A4-ADE0-C640531DE097}" destId="{CF355796-E011-41FD-8D71-8880218B193F}" srcOrd="0" destOrd="0" presId="urn:microsoft.com/office/officeart/2005/8/layout/arrow1"/>
    <dgm:cxn modelId="{128BFCA2-15F6-4594-B8B3-F0F2F73BA173}" srcId="{809E4607-9474-45A4-ADE0-C640531DE097}" destId="{13F8044E-62A0-48B4-A8CA-C6EDF0867376}" srcOrd="2" destOrd="0" parTransId="{DB3A6AF4-43D4-44AA-A3EF-768FAE9D6B99}" sibTransId="{951CBD1B-C566-4B8A-B467-8ACA967E135F}"/>
    <dgm:cxn modelId="{962C43D2-CE71-4B32-8CDC-2F1098FD2F10}" type="presOf" srcId="{D9F9344C-A5E2-4586-BB05-82BC99F0F106}" destId="{E232BE1E-E263-435C-8360-7BE88BF3AA0B}" srcOrd="0" destOrd="0" presId="urn:microsoft.com/office/officeart/2005/8/layout/arrow1"/>
    <dgm:cxn modelId="{29E3C6E3-898F-478C-9553-2A056DF86934}" type="presOf" srcId="{CCA5D22A-0B40-429E-AB45-124A05C7D0B0}" destId="{EFB5C8F6-357A-4EB8-B207-8C0D454EBF83}" srcOrd="0" destOrd="0" presId="urn:microsoft.com/office/officeart/2005/8/layout/arrow1"/>
    <dgm:cxn modelId="{A8EBF5E5-224E-47AF-86B3-08AFAB1CDEB2}" type="presOf" srcId="{13F8044E-62A0-48B4-A8CA-C6EDF0867376}" destId="{7C6858F4-7DA1-4058-B006-453918F6FDDB}" srcOrd="0" destOrd="0" presId="urn:microsoft.com/office/officeart/2005/8/layout/arrow1"/>
    <dgm:cxn modelId="{03774EEE-C73C-4B32-A1B4-E0A3CFEF4732}" srcId="{809E4607-9474-45A4-ADE0-C640531DE097}" destId="{D9F9344C-A5E2-4586-BB05-82BC99F0F106}" srcOrd="1" destOrd="0" parTransId="{BE974573-9519-4A91-81C8-FFECED0450A0}" sibTransId="{B22EC865-23CB-472F-9673-B4CA34CCAC09}"/>
    <dgm:cxn modelId="{44943424-C15D-4653-ACE8-4D8F88D0E594}" type="presParOf" srcId="{CF355796-E011-41FD-8D71-8880218B193F}" destId="{EFB5C8F6-357A-4EB8-B207-8C0D454EBF83}" srcOrd="0" destOrd="0" presId="urn:microsoft.com/office/officeart/2005/8/layout/arrow1"/>
    <dgm:cxn modelId="{3F9253EE-FB60-4370-BFD2-8FD2808F872C}" type="presParOf" srcId="{CF355796-E011-41FD-8D71-8880218B193F}" destId="{E232BE1E-E263-435C-8360-7BE88BF3AA0B}" srcOrd="1" destOrd="0" presId="urn:microsoft.com/office/officeart/2005/8/layout/arrow1"/>
    <dgm:cxn modelId="{86033B6C-F777-4C16-AC10-565A2A694DAE}" type="presParOf" srcId="{CF355796-E011-41FD-8D71-8880218B193F}" destId="{7C6858F4-7DA1-4058-B006-453918F6FDDB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BF2C0-E56C-4478-9710-3D3983F39993}">
      <dsp:nvSpPr>
        <dsp:cNvPr id="0" name=""/>
        <dsp:cNvSpPr/>
      </dsp:nvSpPr>
      <dsp:spPr>
        <a:xfrm rot="21300000">
          <a:off x="7902" y="607946"/>
          <a:ext cx="3341800" cy="32724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19E70-8D18-4485-A124-C7181B4AD50F}">
      <dsp:nvSpPr>
        <dsp:cNvPr id="0" name=""/>
        <dsp:cNvSpPr/>
      </dsp:nvSpPr>
      <dsp:spPr>
        <a:xfrm>
          <a:off x="402912" y="77156"/>
          <a:ext cx="1007281" cy="61725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0A856F-997C-4ED8-A5BE-17753B46106D}">
      <dsp:nvSpPr>
        <dsp:cNvPr id="0" name=""/>
        <dsp:cNvSpPr/>
      </dsp:nvSpPr>
      <dsp:spPr>
        <a:xfrm>
          <a:off x="1779530" y="0"/>
          <a:ext cx="1074433" cy="64811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저전력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컴퓨팅</a:t>
          </a:r>
        </a:p>
      </dsp:txBody>
      <dsp:txXfrm>
        <a:off x="1779530" y="0"/>
        <a:ext cx="1074433" cy="648117"/>
      </dsp:txXfrm>
    </dsp:sp>
    <dsp:sp modelId="{777669DF-78F9-4962-BCCF-DC7D3F940109}">
      <dsp:nvSpPr>
        <dsp:cNvPr id="0" name=""/>
        <dsp:cNvSpPr/>
      </dsp:nvSpPr>
      <dsp:spPr>
        <a:xfrm>
          <a:off x="1947410" y="848724"/>
          <a:ext cx="1007281" cy="61725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C774A1-CE93-417D-9D2F-B2320F534B1F}">
      <dsp:nvSpPr>
        <dsp:cNvPr id="0" name=""/>
        <dsp:cNvSpPr/>
      </dsp:nvSpPr>
      <dsp:spPr>
        <a:xfrm>
          <a:off x="503640" y="895018"/>
          <a:ext cx="1074433" cy="64811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친환경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부품</a:t>
          </a:r>
        </a:p>
      </dsp:txBody>
      <dsp:txXfrm>
        <a:off x="503640" y="895018"/>
        <a:ext cx="1074433" cy="648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5C8F6-357A-4EB8-B207-8C0D454EBF83}">
      <dsp:nvSpPr>
        <dsp:cNvPr id="0" name=""/>
        <dsp:cNvSpPr/>
      </dsp:nvSpPr>
      <dsp:spPr>
        <a:xfrm>
          <a:off x="524128" y="37961"/>
          <a:ext cx="1235684" cy="1204493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글로벌</a:t>
          </a:r>
        </a:p>
      </dsp:txBody>
      <dsp:txXfrm>
        <a:off x="833049" y="248747"/>
        <a:ext cx="617842" cy="993707"/>
      </dsp:txXfrm>
    </dsp:sp>
    <dsp:sp modelId="{E232BE1E-E263-435C-8360-7BE88BF3AA0B}">
      <dsp:nvSpPr>
        <dsp:cNvPr id="0" name=""/>
        <dsp:cNvSpPr/>
      </dsp:nvSpPr>
      <dsp:spPr>
        <a:xfrm rot="7200000">
          <a:off x="1224240" y="1170487"/>
          <a:ext cx="1059445" cy="105944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규제</a:t>
          </a:r>
        </a:p>
      </dsp:txBody>
      <dsp:txXfrm rot="-5400000">
        <a:off x="1236660" y="1388997"/>
        <a:ext cx="874042" cy="529723"/>
      </dsp:txXfrm>
    </dsp:sp>
    <dsp:sp modelId="{7C6858F4-7DA1-4058-B006-453918F6FDDB}">
      <dsp:nvSpPr>
        <dsp:cNvPr id="0" name=""/>
        <dsp:cNvSpPr/>
      </dsp:nvSpPr>
      <dsp:spPr>
        <a:xfrm rot="14400000">
          <a:off x="255" y="1170487"/>
          <a:ext cx="1059445" cy="105944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환경</a:t>
          </a:r>
        </a:p>
      </dsp:txBody>
      <dsp:txXfrm rot="5400000">
        <a:off x="173239" y="1388997"/>
        <a:ext cx="874042" cy="529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342DE-B5AA-4B58-BC6F-17B8F77F9F8D}" type="datetimeFigureOut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2B361-A0E0-4021-ACA4-2596FE9B9E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04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EC7E-7C49-4755-83CC-D2E7C470851B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4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BD16-1E5B-4173-8457-68D2E7F8B1C8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9384-85FC-47D6-8E9E-781551F77AE6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7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9FFAA-4475-4E97-93C3-51572A8DA899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3D5E0D1-5257-41BF-96B5-4F8EC898C718}"/>
              </a:ext>
            </a:extLst>
          </p:cNvPr>
          <p:cNvSpPr/>
          <p:nvPr userDrawn="1"/>
        </p:nvSpPr>
        <p:spPr>
          <a:xfrm>
            <a:off x="0" y="889686"/>
            <a:ext cx="9906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6222EDA0-19C0-4A5D-9085-9F6242B2863C}"/>
              </a:ext>
            </a:extLst>
          </p:cNvPr>
          <p:cNvSpPr/>
          <p:nvPr userDrawn="1"/>
        </p:nvSpPr>
        <p:spPr>
          <a:xfrm>
            <a:off x="0" y="0"/>
            <a:ext cx="8641492" cy="1254811"/>
          </a:xfrm>
          <a:prstGeom prst="snip1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" y="2658"/>
            <a:ext cx="8364110" cy="125215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1" name="그림 10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A17ED4E-DF5E-4127-82D0-EB5402CBE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6299160"/>
            <a:ext cx="1503916" cy="5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962E-35CF-40A2-BACA-28CD16502DB6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68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DFDF-E715-4218-A0C8-B7233B92B341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01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6E6E-AD24-4AB3-BDAC-C44D4D010937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400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F429-AC08-4920-A7DB-FA79A7A84781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74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A5F2-FEB2-42E7-816A-CF9383676DAA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0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0E67-EE54-4A09-8D6E-7841258B5AD7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99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0CA-1599-43EB-B6BB-8460645B0ECE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65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14B7-4E05-4BD2-9627-A5B1A3D95A37}" type="datetime1">
              <a:rPr lang="ko-KR" altLang="en-US" smtClean="0"/>
              <a:t>2021-07-16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9E87-3093-4808-9489-6AA171068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20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D945D6A3-56E1-4EEF-93A4-7DEF92529CF4}"/>
              </a:ext>
            </a:extLst>
          </p:cNvPr>
          <p:cNvSpPr/>
          <p:nvPr/>
        </p:nvSpPr>
        <p:spPr>
          <a:xfrm>
            <a:off x="5947719" y="0"/>
            <a:ext cx="3892378" cy="6858000"/>
          </a:xfrm>
          <a:prstGeom prst="flowChartManualInpu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03C8E66-A40B-4990-B96F-E70E657984BC}"/>
              </a:ext>
            </a:extLst>
          </p:cNvPr>
          <p:cNvSpPr/>
          <p:nvPr/>
        </p:nvSpPr>
        <p:spPr>
          <a:xfrm>
            <a:off x="1309816" y="2967335"/>
            <a:ext cx="7853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Green Technology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그림 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1F059926-8B85-4078-B7F4-1B74B003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148282"/>
            <a:ext cx="1414817" cy="5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7529A5-E1DC-4E27-8F3E-2E41F598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4A442C-BB95-46EE-8B2D-8D294683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눈물 방울 4">
            <a:extLst>
              <a:ext uri="{FF2B5EF4-FFF2-40B4-BE49-F238E27FC236}">
                <a16:creationId xmlns:a16="http://schemas.microsoft.com/office/drawing/2014/main" id="{CA87821A-D237-4AB3-895C-50C5F9B15DC8}"/>
              </a:ext>
            </a:extLst>
          </p:cNvPr>
          <p:cNvSpPr/>
          <p:nvPr/>
        </p:nvSpPr>
        <p:spPr>
          <a:xfrm>
            <a:off x="2899719" y="1787610"/>
            <a:ext cx="996779" cy="922638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6073745-63EE-4D9F-BA55-47250732E0FB}"/>
              </a:ext>
            </a:extLst>
          </p:cNvPr>
          <p:cNvSpPr/>
          <p:nvPr/>
        </p:nvSpPr>
        <p:spPr>
          <a:xfrm>
            <a:off x="3398108" y="2512541"/>
            <a:ext cx="5441092" cy="197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791B6-BAD7-4C49-8ED5-3BB0D8C0EE15}"/>
              </a:ext>
            </a:extLst>
          </p:cNvPr>
          <p:cNvSpPr txBox="1"/>
          <p:nvPr/>
        </p:nvSpPr>
        <p:spPr>
          <a:xfrm>
            <a:off x="3987114" y="2018096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녹색 성장</a:t>
            </a: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2E79516A-CD61-4382-BB72-2F4853A2A41E}"/>
              </a:ext>
            </a:extLst>
          </p:cNvPr>
          <p:cNvSpPr/>
          <p:nvPr/>
        </p:nvSpPr>
        <p:spPr>
          <a:xfrm>
            <a:off x="2899719" y="2918856"/>
            <a:ext cx="996779" cy="922638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5448B01-7893-487E-B8D6-354B0A2D1E96}"/>
              </a:ext>
            </a:extLst>
          </p:cNvPr>
          <p:cNvSpPr/>
          <p:nvPr/>
        </p:nvSpPr>
        <p:spPr>
          <a:xfrm>
            <a:off x="3398108" y="3643787"/>
            <a:ext cx="5441092" cy="197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3077B2-2F93-413E-82C0-646CF884C280}"/>
              </a:ext>
            </a:extLst>
          </p:cNvPr>
          <p:cNvSpPr txBox="1"/>
          <p:nvPr/>
        </p:nvSpPr>
        <p:spPr>
          <a:xfrm>
            <a:off x="3987114" y="3149342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국가별 환경 규제 현황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눈물 방울 10">
            <a:extLst>
              <a:ext uri="{FF2B5EF4-FFF2-40B4-BE49-F238E27FC236}">
                <a16:creationId xmlns:a16="http://schemas.microsoft.com/office/drawing/2014/main" id="{2E731BB6-6499-41C0-882D-756013C14656}"/>
              </a:ext>
            </a:extLst>
          </p:cNvPr>
          <p:cNvSpPr/>
          <p:nvPr/>
        </p:nvSpPr>
        <p:spPr>
          <a:xfrm>
            <a:off x="2899719" y="4082882"/>
            <a:ext cx="996779" cy="922638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9E24C06-6FD4-4FE8-B06E-5FF6452733AA}"/>
              </a:ext>
            </a:extLst>
          </p:cNvPr>
          <p:cNvSpPr/>
          <p:nvPr/>
        </p:nvSpPr>
        <p:spPr>
          <a:xfrm>
            <a:off x="3398108" y="4807813"/>
            <a:ext cx="5441092" cy="197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72EEE-CFEB-4BF8-B548-562F19787688}"/>
              </a:ext>
            </a:extLst>
          </p:cNvPr>
          <p:cNvSpPr txBox="1"/>
          <p:nvPr/>
        </p:nvSpPr>
        <p:spPr>
          <a:xfrm>
            <a:off x="3987114" y="4313368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이산화탄소 배출량</a:t>
            </a:r>
          </a:p>
        </p:txBody>
      </p:sp>
      <p:sp>
        <p:nvSpPr>
          <p:cNvPr id="14" name="눈물 방울 13">
            <a:extLst>
              <a:ext uri="{FF2B5EF4-FFF2-40B4-BE49-F238E27FC236}">
                <a16:creationId xmlns:a16="http://schemas.microsoft.com/office/drawing/2014/main" id="{AD3ADA84-C261-46E4-A368-FD22A55AD6CF}"/>
              </a:ext>
            </a:extLst>
          </p:cNvPr>
          <p:cNvSpPr/>
          <p:nvPr/>
        </p:nvSpPr>
        <p:spPr>
          <a:xfrm>
            <a:off x="2899719" y="5203227"/>
            <a:ext cx="996779" cy="922638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58496B0-AD29-497D-88BB-DD0EEC6D7562}"/>
              </a:ext>
            </a:extLst>
          </p:cNvPr>
          <p:cNvSpPr/>
          <p:nvPr/>
        </p:nvSpPr>
        <p:spPr>
          <a:xfrm>
            <a:off x="3398108" y="5928158"/>
            <a:ext cx="5441092" cy="197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C9DE05-9DEB-412F-A5E1-5595484DFD64}"/>
              </a:ext>
            </a:extLst>
          </p:cNvPr>
          <p:cNvSpPr txBox="1"/>
          <p:nvPr/>
        </p:nvSpPr>
        <p:spPr>
          <a:xfrm>
            <a:off x="3987114" y="5433713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전략</a:t>
            </a:r>
          </a:p>
        </p:txBody>
      </p:sp>
      <p:pic>
        <p:nvPicPr>
          <p:cNvPr id="18" name="그림 17" descr="텍스트이(가) 표시된 사진&#10;&#10;자동 생성된 설명">
            <a:extLst>
              <a:ext uri="{FF2B5EF4-FFF2-40B4-BE49-F238E27FC236}">
                <a16:creationId xmlns:a16="http://schemas.microsoft.com/office/drawing/2014/main" id="{AE9F87E7-5893-4CCB-B66E-F430A4C00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6" t="31580" r="10646" b="35941"/>
          <a:stretch/>
        </p:blipFill>
        <p:spPr>
          <a:xfrm>
            <a:off x="5783580" y="2605643"/>
            <a:ext cx="1212533" cy="17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87B810-76CF-43C5-908F-33401363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그린 </a:t>
            </a:r>
            <a:r>
              <a:rPr lang="en-US" altLang="ko-KR" dirty="0"/>
              <a:t>IT </a:t>
            </a:r>
            <a:r>
              <a:rPr lang="ko-KR" altLang="en-US" dirty="0"/>
              <a:t>녹색 성장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159669-B347-470A-84A5-3D3BD38B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389062"/>
            <a:ext cx="6408419" cy="21008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Green computing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The primary objective of such a program is to account for the triple bottom line and criteria for measuring organizational success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8011C8-F8D5-4CBF-9412-C40A444E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DC9B3689-6AA8-44EE-A87D-5143300E061E}"/>
              </a:ext>
            </a:extLst>
          </p:cNvPr>
          <p:cNvSpPr txBox="1">
            <a:spLocks/>
          </p:cNvSpPr>
          <p:nvPr/>
        </p:nvSpPr>
        <p:spPr>
          <a:xfrm>
            <a:off x="259079" y="3652202"/>
            <a:ext cx="8275321" cy="2243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그린 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IT 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녹색 성장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컴퓨터를 사용할 때 소모되는 에너지를 절약하자는 기술 캠페인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냉각장치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CPU, GPU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프로세서 재설계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대체에너지 사용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가상화 등을 통해 컴퓨팅을 할 때 소비되는 전력 에너지를 줄임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7754A970-381D-4DE2-A1BA-E6F508AD2F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7580" y="1897855"/>
            <a:ext cx="1981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E408CD-2D75-490E-9CDD-F926E212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국가별 환경 규제 현황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726393-9790-4EC8-8653-8EFFB6B6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E7FA5D37-1703-4B19-8EC0-1BCCAA0CA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72772"/>
              </p:ext>
            </p:extLst>
          </p:nvPr>
        </p:nvGraphicFramePr>
        <p:xfrm>
          <a:off x="2174788" y="2191266"/>
          <a:ext cx="6960973" cy="39212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87828">
                  <a:extLst>
                    <a:ext uri="{9D8B030D-6E8A-4147-A177-3AD203B41FA5}">
                      <a16:colId xmlns:a16="http://schemas.microsoft.com/office/drawing/2014/main" val="4070746670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429276829"/>
                    </a:ext>
                  </a:extLst>
                </a:gridCol>
                <a:gridCol w="2891480">
                  <a:extLst>
                    <a:ext uri="{9D8B030D-6E8A-4147-A177-3AD203B41FA5}">
                      <a16:colId xmlns:a16="http://schemas.microsoft.com/office/drawing/2014/main" val="1004957078"/>
                    </a:ext>
                  </a:extLst>
                </a:gridCol>
              </a:tblGrid>
              <a:tr h="11602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WEEK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전자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폐기 전자제품 무료 수거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31598"/>
                  </a:ext>
                </a:extLst>
              </a:tr>
              <a:tr h="4611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REACH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 산업분야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원료 유해성 평가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825365"/>
                  </a:ext>
                </a:extLst>
              </a:tr>
              <a:tr h="8215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HR 1165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원료 유해성 평가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918590"/>
                  </a:ext>
                </a:extLst>
              </a:tr>
              <a:tr h="1478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전기전자제품 및 자동차의 자원순환에 관한 법률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전자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6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대 유해물질 사용금지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납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수은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카드뮴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크롬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PBB, PBDE)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3621353"/>
                  </a:ext>
                </a:extLst>
              </a:tr>
            </a:tbl>
          </a:graphicData>
        </a:graphic>
      </p:graphicFrame>
      <p:sp>
        <p:nvSpPr>
          <p:cNvPr id="6" name="사각형: 둥근 한쪽 모서리 5">
            <a:extLst>
              <a:ext uri="{FF2B5EF4-FFF2-40B4-BE49-F238E27FC236}">
                <a16:creationId xmlns:a16="http://schemas.microsoft.com/office/drawing/2014/main" id="{3C4446AD-CCCE-489B-A1FA-8BE73C03DEA3}"/>
              </a:ext>
            </a:extLst>
          </p:cNvPr>
          <p:cNvSpPr/>
          <p:nvPr/>
        </p:nvSpPr>
        <p:spPr>
          <a:xfrm>
            <a:off x="2174788" y="1474574"/>
            <a:ext cx="2479590" cy="71669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사각형: 둥근 한쪽 모서리 6">
            <a:extLst>
              <a:ext uri="{FF2B5EF4-FFF2-40B4-BE49-F238E27FC236}">
                <a16:creationId xmlns:a16="http://schemas.microsoft.com/office/drawing/2014/main" id="{D88BE39E-93A2-446E-B54D-06214CDB14FE}"/>
              </a:ext>
            </a:extLst>
          </p:cNvPr>
          <p:cNvSpPr/>
          <p:nvPr/>
        </p:nvSpPr>
        <p:spPr>
          <a:xfrm>
            <a:off x="4654378" y="1474574"/>
            <a:ext cx="1581665" cy="71669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89121B00-5FF1-4F6A-A3BD-AE53F0D4E671}"/>
              </a:ext>
            </a:extLst>
          </p:cNvPr>
          <p:cNvSpPr/>
          <p:nvPr/>
        </p:nvSpPr>
        <p:spPr>
          <a:xfrm>
            <a:off x="6236043" y="1474574"/>
            <a:ext cx="2899717" cy="71669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순서도: 수동 연산 8">
            <a:extLst>
              <a:ext uri="{FF2B5EF4-FFF2-40B4-BE49-F238E27FC236}">
                <a16:creationId xmlns:a16="http://schemas.microsoft.com/office/drawing/2014/main" id="{D1AE0537-6BE4-4D5F-99D3-29C3F7B57E27}"/>
              </a:ext>
            </a:extLst>
          </p:cNvPr>
          <p:cNvSpPr/>
          <p:nvPr/>
        </p:nvSpPr>
        <p:spPr>
          <a:xfrm>
            <a:off x="2174787" y="1631093"/>
            <a:ext cx="2479590" cy="56017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규제명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순서도: 수동 연산 9">
            <a:extLst>
              <a:ext uri="{FF2B5EF4-FFF2-40B4-BE49-F238E27FC236}">
                <a16:creationId xmlns:a16="http://schemas.microsoft.com/office/drawing/2014/main" id="{740E7DCA-547F-4F07-899E-1147A04F00C0}"/>
              </a:ext>
            </a:extLst>
          </p:cNvPr>
          <p:cNvSpPr/>
          <p:nvPr/>
        </p:nvSpPr>
        <p:spPr>
          <a:xfrm>
            <a:off x="6248396" y="1631091"/>
            <a:ext cx="2887364" cy="56017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내용</a:t>
            </a:r>
          </a:p>
        </p:txBody>
      </p:sp>
      <p:sp>
        <p:nvSpPr>
          <p:cNvPr id="11" name="순서도: 수동 연산 10">
            <a:extLst>
              <a:ext uri="{FF2B5EF4-FFF2-40B4-BE49-F238E27FC236}">
                <a16:creationId xmlns:a16="http://schemas.microsoft.com/office/drawing/2014/main" id="{DA72CFEA-F76C-4D73-BDAA-2F88760DC856}"/>
              </a:ext>
            </a:extLst>
          </p:cNvPr>
          <p:cNvSpPr/>
          <p:nvPr/>
        </p:nvSpPr>
        <p:spPr>
          <a:xfrm>
            <a:off x="4654377" y="1631092"/>
            <a:ext cx="1581665" cy="56017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분야</a:t>
            </a:r>
          </a:p>
        </p:txBody>
      </p:sp>
      <p:sp>
        <p:nvSpPr>
          <p:cNvPr id="12" name="사각형: 둥근 대각선 방향 모서리 11">
            <a:extLst>
              <a:ext uri="{FF2B5EF4-FFF2-40B4-BE49-F238E27FC236}">
                <a16:creationId xmlns:a16="http://schemas.microsoft.com/office/drawing/2014/main" id="{49CD8A26-7BB3-404D-A8B3-8C68FC1E8B97}"/>
              </a:ext>
            </a:extLst>
          </p:cNvPr>
          <p:cNvSpPr/>
          <p:nvPr/>
        </p:nvSpPr>
        <p:spPr>
          <a:xfrm>
            <a:off x="930877" y="2191265"/>
            <a:ext cx="1231558" cy="1170798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EU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사각형: 둥근 대각선 방향 모서리 12">
            <a:extLst>
              <a:ext uri="{FF2B5EF4-FFF2-40B4-BE49-F238E27FC236}">
                <a16:creationId xmlns:a16="http://schemas.microsoft.com/office/drawing/2014/main" id="{9BA00F7D-D469-4C17-A080-448E8F3308E0}"/>
              </a:ext>
            </a:extLst>
          </p:cNvPr>
          <p:cNvSpPr/>
          <p:nvPr/>
        </p:nvSpPr>
        <p:spPr>
          <a:xfrm>
            <a:off x="873209" y="3367644"/>
            <a:ext cx="1301575" cy="125215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미국</a:t>
            </a:r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9B84712D-8B07-4D2E-B703-CA3BE906EEC5}"/>
              </a:ext>
            </a:extLst>
          </p:cNvPr>
          <p:cNvSpPr/>
          <p:nvPr/>
        </p:nvSpPr>
        <p:spPr>
          <a:xfrm>
            <a:off x="873211" y="4625378"/>
            <a:ext cx="1301576" cy="1487099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27721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79BEB6-D64D-4B37-966F-2F8BAD00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이산화탄소 배출량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888D2730-749B-4AC4-B7AC-790555B07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39903"/>
              </p:ext>
            </p:extLst>
          </p:nvPr>
        </p:nvGraphicFramePr>
        <p:xfrm>
          <a:off x="681038" y="1433384"/>
          <a:ext cx="8543925" cy="474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69378B-1A11-4EFA-A225-70DEA43A7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화살표: 왼쪽 8">
            <a:extLst>
              <a:ext uri="{FF2B5EF4-FFF2-40B4-BE49-F238E27FC236}">
                <a16:creationId xmlns:a16="http://schemas.microsoft.com/office/drawing/2014/main" id="{C29BE011-F3EC-4BC8-920B-5B283D930EDD}"/>
              </a:ext>
            </a:extLst>
          </p:cNvPr>
          <p:cNvSpPr/>
          <p:nvPr/>
        </p:nvSpPr>
        <p:spPr>
          <a:xfrm>
            <a:off x="4953000" y="2242535"/>
            <a:ext cx="1902940" cy="790833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가장 많음</a:t>
            </a:r>
          </a:p>
        </p:txBody>
      </p:sp>
    </p:spTree>
    <p:extLst>
      <p:ext uri="{BB962C8B-B14F-4D97-AF65-F5344CB8AC3E}">
        <p14:creationId xmlns:p14="http://schemas.microsoft.com/office/powerpoint/2010/main" val="89677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5AA9C-D518-4F19-B64E-07C9FD6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그린 </a:t>
            </a:r>
            <a:r>
              <a:rPr lang="en-US" altLang="ko-KR" dirty="0"/>
              <a:t>IT </a:t>
            </a:r>
            <a:r>
              <a:rPr lang="ko-KR" altLang="en-US" dirty="0"/>
              <a:t>전략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C254CD-9D91-48B1-BD0C-80C6ECEA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9E87-3093-4808-9489-6AA17106855A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82BFC25-EC4F-4531-B6BB-E8203841BB64}"/>
              </a:ext>
            </a:extLst>
          </p:cNvPr>
          <p:cNvGrpSpPr/>
          <p:nvPr/>
        </p:nvGrpSpPr>
        <p:grpSpPr>
          <a:xfrm>
            <a:off x="308404" y="1458097"/>
            <a:ext cx="4563763" cy="4898255"/>
            <a:chOff x="535459" y="1458097"/>
            <a:chExt cx="4563763" cy="4898255"/>
          </a:xfrm>
        </p:grpSpPr>
        <p:sp>
          <p:nvSpPr>
            <p:cNvPr id="5" name="사각형: 잘린 한쪽 모서리 4">
              <a:extLst>
                <a:ext uri="{FF2B5EF4-FFF2-40B4-BE49-F238E27FC236}">
                  <a16:creationId xmlns:a16="http://schemas.microsoft.com/office/drawing/2014/main" id="{5F0BA239-F742-4981-8AA6-951070B39523}"/>
                </a:ext>
              </a:extLst>
            </p:cNvPr>
            <p:cNvSpPr/>
            <p:nvPr/>
          </p:nvSpPr>
          <p:spPr>
            <a:xfrm>
              <a:off x="535459" y="1458097"/>
              <a:ext cx="4563763" cy="4898255"/>
            </a:xfrm>
            <a:prstGeom prst="snip1Rect">
              <a:avLst>
                <a:gd name="adj" fmla="val 121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C9EA58BD-4612-4E66-A6E8-A2C9A08F2074}"/>
                </a:ext>
              </a:extLst>
            </p:cNvPr>
            <p:cNvSpPr/>
            <p:nvPr/>
          </p:nvSpPr>
          <p:spPr>
            <a:xfrm>
              <a:off x="939114" y="1911178"/>
              <a:ext cx="3797643" cy="2532275"/>
            </a:xfrm>
            <a:prstGeom prst="roundRect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화살표: 왼쪽/오른쪽/위쪽 6">
              <a:extLst>
                <a:ext uri="{FF2B5EF4-FFF2-40B4-BE49-F238E27FC236}">
                  <a16:creationId xmlns:a16="http://schemas.microsoft.com/office/drawing/2014/main" id="{1A639671-CD3C-4E35-8F97-75284305CFC5}"/>
                </a:ext>
              </a:extLst>
            </p:cNvPr>
            <p:cNvSpPr/>
            <p:nvPr/>
          </p:nvSpPr>
          <p:spPr>
            <a:xfrm>
              <a:off x="1767016" y="1474572"/>
              <a:ext cx="2158314" cy="741406"/>
            </a:xfrm>
            <a:prstGeom prst="leftRightUpArrow">
              <a:avLst>
                <a:gd name="adj1" fmla="val 52222"/>
                <a:gd name="adj2" fmla="val 26111"/>
                <a:gd name="adj3" fmla="val 238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그린 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IT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전략</a:t>
              </a:r>
            </a:p>
          </p:txBody>
        </p:sp>
        <p:graphicFrame>
          <p:nvGraphicFramePr>
            <p:cNvPr id="9" name="다이어그램 8">
              <a:extLst>
                <a:ext uri="{FF2B5EF4-FFF2-40B4-BE49-F238E27FC236}">
                  <a16:creationId xmlns:a16="http://schemas.microsoft.com/office/drawing/2014/main" id="{36E72B92-89F6-4A92-9FD7-EA63AFF5B4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91428785"/>
                </p:ext>
              </p:extLst>
            </p:nvPr>
          </p:nvGraphicFramePr>
          <p:xfrm>
            <a:off x="1041400" y="4628335"/>
            <a:ext cx="3357605" cy="15431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순서도: 저장 데이터 10">
              <a:extLst>
                <a:ext uri="{FF2B5EF4-FFF2-40B4-BE49-F238E27FC236}">
                  <a16:creationId xmlns:a16="http://schemas.microsoft.com/office/drawing/2014/main" id="{8E19607E-9515-41A8-8C72-CAF3ECB5827B}"/>
                </a:ext>
              </a:extLst>
            </p:cNvPr>
            <p:cNvSpPr/>
            <p:nvPr/>
          </p:nvSpPr>
          <p:spPr>
            <a:xfrm>
              <a:off x="1050324" y="2133601"/>
              <a:ext cx="716692" cy="2199502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환경영향평가</a:t>
              </a:r>
            </a:p>
          </p:txBody>
        </p:sp>
        <p:sp>
          <p:nvSpPr>
            <p:cNvPr id="12" name="순서도: 저장 데이터 11">
              <a:extLst>
                <a:ext uri="{FF2B5EF4-FFF2-40B4-BE49-F238E27FC236}">
                  <a16:creationId xmlns:a16="http://schemas.microsoft.com/office/drawing/2014/main" id="{A2DF8232-208C-4A4F-A20B-B3555F4625D8}"/>
                </a:ext>
              </a:extLst>
            </p:cNvPr>
            <p:cNvSpPr/>
            <p:nvPr/>
          </p:nvSpPr>
          <p:spPr>
            <a:xfrm flipH="1">
              <a:off x="3995352" y="2100648"/>
              <a:ext cx="667265" cy="2199503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그린오션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화살표: 원형 13">
              <a:extLst>
                <a:ext uri="{FF2B5EF4-FFF2-40B4-BE49-F238E27FC236}">
                  <a16:creationId xmlns:a16="http://schemas.microsoft.com/office/drawing/2014/main" id="{1525A2B6-C955-4F37-8C50-8365278CD9DE}"/>
                </a:ext>
              </a:extLst>
            </p:cNvPr>
            <p:cNvSpPr/>
            <p:nvPr/>
          </p:nvSpPr>
          <p:spPr>
            <a:xfrm rot="10800000">
              <a:off x="1767016" y="2157648"/>
              <a:ext cx="2158314" cy="226789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00245"/>
                <a:gd name="adj5" fmla="val 1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15" name="다이어그램 14">
              <a:extLst>
                <a:ext uri="{FF2B5EF4-FFF2-40B4-BE49-F238E27FC236}">
                  <a16:creationId xmlns:a16="http://schemas.microsoft.com/office/drawing/2014/main" id="{69AC43FC-0552-4538-9C39-DB46C132E7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27911791"/>
                </p:ext>
              </p:extLst>
            </p:nvPr>
          </p:nvGraphicFramePr>
          <p:xfrm>
            <a:off x="1675369" y="2232454"/>
            <a:ext cx="2283941" cy="22678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2A3A401E-4FFF-49B0-B22F-60C0DCC07972}"/>
              </a:ext>
            </a:extLst>
          </p:cNvPr>
          <p:cNvGrpSpPr/>
          <p:nvPr/>
        </p:nvGrpSpPr>
        <p:grpSpPr>
          <a:xfrm>
            <a:off x="5134747" y="1540476"/>
            <a:ext cx="4223438" cy="4881779"/>
            <a:chOff x="5134747" y="1474573"/>
            <a:chExt cx="4223438" cy="4881779"/>
          </a:xfrm>
        </p:grpSpPr>
        <p:sp>
          <p:nvSpPr>
            <p:cNvPr id="17" name="사각형: 잘린 한쪽 모서리 16">
              <a:extLst>
                <a:ext uri="{FF2B5EF4-FFF2-40B4-BE49-F238E27FC236}">
                  <a16:creationId xmlns:a16="http://schemas.microsoft.com/office/drawing/2014/main" id="{000DBF38-BC10-4A59-9A7C-0511FAD5F6E0}"/>
                </a:ext>
              </a:extLst>
            </p:cNvPr>
            <p:cNvSpPr/>
            <p:nvPr/>
          </p:nvSpPr>
          <p:spPr>
            <a:xfrm rot="10800000">
              <a:off x="5134747" y="1474573"/>
              <a:ext cx="4223438" cy="4881779"/>
            </a:xfrm>
            <a:prstGeom prst="snip1Rect">
              <a:avLst>
                <a:gd name="adj" fmla="val 98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설명선: 오른쪽 화살표 17">
              <a:extLst>
                <a:ext uri="{FF2B5EF4-FFF2-40B4-BE49-F238E27FC236}">
                  <a16:creationId xmlns:a16="http://schemas.microsoft.com/office/drawing/2014/main" id="{A70BDDD1-8E4F-4BD3-9762-9676610263D4}"/>
                </a:ext>
              </a:extLst>
            </p:cNvPr>
            <p:cNvSpPr/>
            <p:nvPr/>
          </p:nvSpPr>
          <p:spPr>
            <a:xfrm>
              <a:off x="5947719" y="1598140"/>
              <a:ext cx="2982097" cy="502508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782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기후변화협약</a:t>
              </a:r>
            </a:p>
          </p:txBody>
        </p:sp>
        <p:sp>
          <p:nvSpPr>
            <p:cNvPr id="19" name="화살표: 오각형 18">
              <a:extLst>
                <a:ext uri="{FF2B5EF4-FFF2-40B4-BE49-F238E27FC236}">
                  <a16:creationId xmlns:a16="http://schemas.microsoft.com/office/drawing/2014/main" id="{CA3147FB-E41C-4C45-87AF-F11A18ECACAF}"/>
                </a:ext>
              </a:extLst>
            </p:cNvPr>
            <p:cNvSpPr/>
            <p:nvPr/>
          </p:nvSpPr>
          <p:spPr>
            <a:xfrm flipH="1">
              <a:off x="6730827" y="2190828"/>
              <a:ext cx="2463114" cy="43660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이산화탄소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8010FF27-E9E6-447F-BF65-735609F7A13C}"/>
                </a:ext>
              </a:extLst>
            </p:cNvPr>
            <p:cNvSpPr/>
            <p:nvPr/>
          </p:nvSpPr>
          <p:spPr>
            <a:xfrm rot="20448528">
              <a:off x="5463390" y="2479360"/>
              <a:ext cx="1439641" cy="1065073"/>
            </a:xfrm>
            <a:prstGeom prst="hexagon">
              <a:avLst>
                <a:gd name="adj" fmla="val 33354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교토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의정서</a:t>
              </a:r>
            </a:p>
          </p:txBody>
        </p:sp>
        <p:sp>
          <p:nvSpPr>
            <p:cNvPr id="21" name="사각형: 잘린 위쪽 모서리 20">
              <a:extLst>
                <a:ext uri="{FF2B5EF4-FFF2-40B4-BE49-F238E27FC236}">
                  <a16:creationId xmlns:a16="http://schemas.microsoft.com/office/drawing/2014/main" id="{F462196B-3FDF-42A8-A1D1-4F971DDA6C62}"/>
                </a:ext>
              </a:extLst>
            </p:cNvPr>
            <p:cNvSpPr/>
            <p:nvPr/>
          </p:nvSpPr>
          <p:spPr>
            <a:xfrm flipV="1">
              <a:off x="5497211" y="3940044"/>
              <a:ext cx="2337421" cy="461920"/>
            </a:xfrm>
            <a:prstGeom prst="snip2SameRect">
              <a:avLst>
                <a:gd name="adj1" fmla="val 5000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3" name="연결선: 꺾임 22">
              <a:extLst>
                <a:ext uri="{FF2B5EF4-FFF2-40B4-BE49-F238E27FC236}">
                  <a16:creationId xmlns:a16="http://schemas.microsoft.com/office/drawing/2014/main" id="{5FB00EC6-C187-4FE0-835B-102B30F67466}"/>
                </a:ext>
              </a:extLst>
            </p:cNvPr>
            <p:cNvCxnSpPr>
              <a:cxnSpLocks/>
              <a:stCxn id="21" idx="1"/>
              <a:endCxn id="20" idx="3"/>
            </p:cNvCxnSpPr>
            <p:nvPr/>
          </p:nvCxnSpPr>
          <p:spPr>
            <a:xfrm rot="16200000" flipV="1">
              <a:off x="5738895" y="3013016"/>
              <a:ext cx="691526" cy="1162529"/>
            </a:xfrm>
            <a:prstGeom prst="bentConnector4">
              <a:avLst>
                <a:gd name="adj1" fmla="val 28604"/>
                <a:gd name="adj2" fmla="val 12310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순서도: 순차적 액세스 저장소 28">
              <a:extLst>
                <a:ext uri="{FF2B5EF4-FFF2-40B4-BE49-F238E27FC236}">
                  <a16:creationId xmlns:a16="http://schemas.microsoft.com/office/drawing/2014/main" id="{EAFE0666-2A6E-4873-987C-7769420B79C3}"/>
                </a:ext>
              </a:extLst>
            </p:cNvPr>
            <p:cNvSpPr/>
            <p:nvPr/>
          </p:nvSpPr>
          <p:spPr>
            <a:xfrm flipH="1">
              <a:off x="7246466" y="2728117"/>
              <a:ext cx="1820562" cy="436604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메탄</a:t>
              </a:r>
            </a:p>
          </p:txBody>
        </p:sp>
        <p:sp>
          <p:nvSpPr>
            <p:cNvPr id="30" name="순서도: 화면 표시 29">
              <a:extLst>
                <a:ext uri="{FF2B5EF4-FFF2-40B4-BE49-F238E27FC236}">
                  <a16:creationId xmlns:a16="http://schemas.microsoft.com/office/drawing/2014/main" id="{8C16E66A-88CF-4709-B970-6FFFAE9E104A}"/>
                </a:ext>
              </a:extLst>
            </p:cNvPr>
            <p:cNvSpPr/>
            <p:nvPr/>
          </p:nvSpPr>
          <p:spPr>
            <a:xfrm>
              <a:off x="6996113" y="3392059"/>
              <a:ext cx="2228850" cy="46192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아산화질소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2" name="별: 꼭짓점 7개 31">
              <a:extLst>
                <a:ext uri="{FF2B5EF4-FFF2-40B4-BE49-F238E27FC236}">
                  <a16:creationId xmlns:a16="http://schemas.microsoft.com/office/drawing/2014/main" id="{97055E12-1A32-4340-A6BD-08D7C1051887}"/>
                </a:ext>
              </a:extLst>
            </p:cNvPr>
            <p:cNvSpPr/>
            <p:nvPr/>
          </p:nvSpPr>
          <p:spPr>
            <a:xfrm>
              <a:off x="6622255" y="4443453"/>
              <a:ext cx="1212378" cy="1009341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호주</a:t>
              </a:r>
            </a:p>
          </p:txBody>
        </p:sp>
        <p:sp>
          <p:nvSpPr>
            <p:cNvPr id="35" name="물결 34">
              <a:extLst>
                <a:ext uri="{FF2B5EF4-FFF2-40B4-BE49-F238E27FC236}">
                  <a16:creationId xmlns:a16="http://schemas.microsoft.com/office/drawing/2014/main" id="{B450DE02-F5D6-49AB-B337-A46E6CA69780}"/>
                </a:ext>
              </a:extLst>
            </p:cNvPr>
            <p:cNvSpPr/>
            <p:nvPr/>
          </p:nvSpPr>
          <p:spPr>
            <a:xfrm>
              <a:off x="8062367" y="4603021"/>
              <a:ext cx="1061266" cy="947822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일본</a:t>
              </a:r>
            </a:p>
          </p:txBody>
        </p:sp>
        <p:sp>
          <p:nvSpPr>
            <p:cNvPr id="36" name="물결 35">
              <a:extLst>
                <a:ext uri="{FF2B5EF4-FFF2-40B4-BE49-F238E27FC236}">
                  <a16:creationId xmlns:a16="http://schemas.microsoft.com/office/drawing/2014/main" id="{3C85787C-AB4D-4D00-B5F4-3F811DE9577C}"/>
                </a:ext>
              </a:extLst>
            </p:cNvPr>
            <p:cNvSpPr/>
            <p:nvPr/>
          </p:nvSpPr>
          <p:spPr>
            <a:xfrm flipH="1">
              <a:off x="5370233" y="4554266"/>
              <a:ext cx="1212378" cy="1009341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캐나다</a:t>
              </a:r>
            </a:p>
          </p:txBody>
        </p: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87D6CA1F-E143-4150-B904-2A479139A1F3}"/>
                </a:ext>
              </a:extLst>
            </p:cNvPr>
            <p:cNvSpPr/>
            <p:nvPr/>
          </p:nvSpPr>
          <p:spPr>
            <a:xfrm flipH="1">
              <a:off x="5600957" y="5601358"/>
              <a:ext cx="3458606" cy="60269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유럽 연합 회원국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6B165F-A0FD-4278-B879-693BBAF39F74}"/>
                </a:ext>
              </a:extLst>
            </p:cNvPr>
            <p:cNvSpPr txBox="1"/>
            <p:nvPr/>
          </p:nvSpPr>
          <p:spPr>
            <a:xfrm>
              <a:off x="5695559" y="3996014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의무이행 대상국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0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188</Words>
  <Application>Microsoft Office PowerPoint</Application>
  <PresentationFormat>A4 용지(210x297mm)</PresentationFormat>
  <Paragraphs>67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그린 IT 녹색 성장</vt:lpstr>
      <vt:lpstr>2. 국가별 환경 규제 현황</vt:lpstr>
      <vt:lpstr>3. 이산화탄소 배출량</vt:lpstr>
      <vt:lpstr>4. 그린 IT 전략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혜정</dc:creator>
  <cp:lastModifiedBy>최 혜정</cp:lastModifiedBy>
  <cp:revision>9</cp:revision>
  <dcterms:created xsi:type="dcterms:W3CDTF">2021-07-15T13:36:20Z</dcterms:created>
  <dcterms:modified xsi:type="dcterms:W3CDTF">2021-07-15T20:06:40Z</dcterms:modified>
</cp:coreProperties>
</file>