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7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en-US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65</a:t>
            </a:r>
            <a:r>
              <a:rPr 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세 이상 인구 추이</a:t>
            </a:r>
          </a:p>
        </c:rich>
      </c:tx>
      <c:layout>
        <c:manualLayout>
          <c:xMode val="edge"/>
          <c:yMode val="edge"/>
          <c:x val="0.33650681624663137"/>
          <c:y val="2.9186424957105148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65세 이상 인구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5268</c:v>
                </c:pt>
                <c:pt idx="1">
                  <c:v>5701</c:v>
                </c:pt>
                <c:pt idx="2">
                  <c:v>6251</c:v>
                </c:pt>
                <c:pt idx="3">
                  <c:v>6775</c:v>
                </c:pt>
                <c:pt idx="4">
                  <c:v>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C-4BE1-A89E-EA3490EC7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87103"/>
        <c:axId val="17058854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전체 인구 중 비율(%)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7C-4BE1-A89E-EA3490EC7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0.0_ </c:formatCode>
                <c:ptCount val="5"/>
                <c:pt idx="0">
                  <c:v>10.6</c:v>
                </c:pt>
                <c:pt idx="1">
                  <c:v>11.2</c:v>
                </c:pt>
                <c:pt idx="2">
                  <c:v>12.2</c:v>
                </c:pt>
                <c:pt idx="3">
                  <c:v>13.1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7C-4BE1-A89E-EA3490EC7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23887"/>
        <c:axId val="162622927"/>
      </c:lineChart>
      <c:catAx>
        <c:axId val="17058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70588543"/>
        <c:crosses val="autoZero"/>
        <c:auto val="1"/>
        <c:lblAlgn val="ctr"/>
        <c:lblOffset val="100"/>
        <c:noMultiLvlLbl val="0"/>
      </c:catAx>
      <c:valAx>
        <c:axId val="170588543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70587103"/>
        <c:crosses val="autoZero"/>
        <c:crossBetween val="between"/>
      </c:valAx>
      <c:valAx>
        <c:axId val="162622927"/>
        <c:scaling>
          <c:orientation val="minMax"/>
          <c:max val="16"/>
        </c:scaling>
        <c:delete val="0"/>
        <c:axPos val="r"/>
        <c:numFmt formatCode="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62623887"/>
        <c:crosses val="max"/>
        <c:crossBetween val="between"/>
        <c:majorUnit val="4"/>
      </c:valAx>
      <c:catAx>
        <c:axId val="1626238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622927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C3F22-AE10-40A8-AED7-9C6387F73C52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B35275-A5FD-4402-BE65-66970B9EC8D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빈곤</a:t>
          </a:r>
        </a:p>
      </dgm:t>
    </dgm:pt>
    <dgm:pt modelId="{36F4725C-8D76-4D1A-BA2A-6039E5B8CC0B}" type="parTrans" cxnId="{C50F824F-B561-470E-BC75-9E0E3E7B55BE}">
      <dgm:prSet/>
      <dgm:spPr/>
      <dgm:t>
        <a:bodyPr/>
        <a:lstStyle/>
        <a:p>
          <a:pPr latinLnBrk="1"/>
          <a:endParaRPr lang="ko-KR" altLang="en-US"/>
        </a:p>
      </dgm:t>
    </dgm:pt>
    <dgm:pt modelId="{BE070EF1-762C-457A-B603-61D21515BE33}" type="sibTrans" cxnId="{C50F824F-B561-470E-BC75-9E0E3E7B55BE}">
      <dgm:prSet/>
      <dgm:spPr/>
      <dgm:t>
        <a:bodyPr/>
        <a:lstStyle/>
        <a:p>
          <a:pPr latinLnBrk="1"/>
          <a:endParaRPr lang="ko-KR" altLang="en-US"/>
        </a:p>
      </dgm:t>
    </dgm:pt>
    <dgm:pt modelId="{4828EE5E-D684-4A2E-9D9A-4D864EDD5E92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질병</a:t>
          </a:r>
          <a:endParaRPr lang="en-US" alt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140CEAA-2719-4AE3-BBDD-290256D40CFB}" type="parTrans" cxnId="{C0066ED0-4FD9-43C1-8E95-52F39F7D9CB2}">
      <dgm:prSet/>
      <dgm:spPr/>
      <dgm:t>
        <a:bodyPr/>
        <a:lstStyle/>
        <a:p>
          <a:pPr latinLnBrk="1"/>
          <a:endParaRPr lang="ko-KR" altLang="en-US"/>
        </a:p>
      </dgm:t>
    </dgm:pt>
    <dgm:pt modelId="{F6452425-F0E6-4BE5-8564-BA347267EDE5}" type="sibTrans" cxnId="{C0066ED0-4FD9-43C1-8E95-52F39F7D9CB2}">
      <dgm:prSet/>
      <dgm:spPr/>
      <dgm:t>
        <a:bodyPr/>
        <a:lstStyle/>
        <a:p>
          <a:pPr latinLnBrk="1"/>
          <a:endParaRPr lang="ko-KR" altLang="en-US"/>
        </a:p>
      </dgm:t>
    </dgm:pt>
    <dgm:pt modelId="{D9741CD6-2A3C-45F3-9460-B6B9C08AF14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소외</a:t>
          </a:r>
          <a:br>
            <a:rPr lang="en-US" altLang="ko-KR" sz="18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dirty="0">
              <a:latin typeface="돋움" panose="020B0600000101010101" pitchFamily="50" charset="-127"/>
              <a:ea typeface="돋움" panose="020B0600000101010101" pitchFamily="50" charset="-127"/>
            </a:rPr>
            <a:t>및 고독</a:t>
          </a:r>
          <a:endParaRPr lang="en-US" altLang="ko-KR" sz="1800" dirty="0"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D9EFEE77-EA78-4015-B46E-334A7E7329AA}" type="parTrans" cxnId="{05AB2599-3B8D-49C6-80C5-EB2F5BDD4FEC}">
      <dgm:prSet/>
      <dgm:spPr/>
      <dgm:t>
        <a:bodyPr/>
        <a:lstStyle/>
        <a:p>
          <a:pPr latinLnBrk="1"/>
          <a:endParaRPr lang="ko-KR" altLang="en-US"/>
        </a:p>
      </dgm:t>
    </dgm:pt>
    <dgm:pt modelId="{49F24C34-DCEB-48F5-9B79-2D625A2CFE13}" type="sibTrans" cxnId="{05AB2599-3B8D-49C6-80C5-EB2F5BDD4FEC}">
      <dgm:prSet/>
      <dgm:spPr/>
      <dgm:t>
        <a:bodyPr/>
        <a:lstStyle/>
        <a:p>
          <a:pPr latinLnBrk="1"/>
          <a:endParaRPr lang="ko-KR" altLang="en-US"/>
        </a:p>
      </dgm:t>
    </dgm:pt>
    <dgm:pt modelId="{B509AA23-0E2A-4CF7-AE3A-F85199751FB7}" type="pres">
      <dgm:prSet presAssocID="{A6BC3F22-AE10-40A8-AED7-9C6387F73C52}" presName="Name0" presStyleCnt="0">
        <dgm:presLayoutVars>
          <dgm:dir/>
          <dgm:resizeHandles val="exact"/>
        </dgm:presLayoutVars>
      </dgm:prSet>
      <dgm:spPr/>
    </dgm:pt>
    <dgm:pt modelId="{D02F83FD-7B40-493D-BD48-99FB1F026C3A}" type="pres">
      <dgm:prSet presAssocID="{ECB35275-A5FD-4402-BE65-66970B9EC8D5}" presName="Name5" presStyleLbl="vennNode1" presStyleIdx="0" presStyleCnt="3">
        <dgm:presLayoutVars>
          <dgm:bulletEnabled val="1"/>
        </dgm:presLayoutVars>
      </dgm:prSet>
      <dgm:spPr/>
    </dgm:pt>
    <dgm:pt modelId="{9AAF3E25-DE50-491C-B4FF-070FADDCF95A}" type="pres">
      <dgm:prSet presAssocID="{BE070EF1-762C-457A-B603-61D21515BE33}" presName="space" presStyleCnt="0"/>
      <dgm:spPr/>
    </dgm:pt>
    <dgm:pt modelId="{B7DF7F98-D218-4585-8970-010A323B812A}" type="pres">
      <dgm:prSet presAssocID="{4828EE5E-D684-4A2E-9D9A-4D864EDD5E92}" presName="Name5" presStyleLbl="vennNode1" presStyleIdx="1" presStyleCnt="3">
        <dgm:presLayoutVars>
          <dgm:bulletEnabled val="1"/>
        </dgm:presLayoutVars>
      </dgm:prSet>
      <dgm:spPr/>
    </dgm:pt>
    <dgm:pt modelId="{783A5BFE-3015-49E0-9D6F-ED02FC4EE793}" type="pres">
      <dgm:prSet presAssocID="{F6452425-F0E6-4BE5-8564-BA347267EDE5}" presName="space" presStyleCnt="0"/>
      <dgm:spPr/>
    </dgm:pt>
    <dgm:pt modelId="{219C3014-371A-4B28-8B66-115E45D35EED}" type="pres">
      <dgm:prSet presAssocID="{D9741CD6-2A3C-45F3-9460-B6B9C08AF148}" presName="Name5" presStyleLbl="vennNode1" presStyleIdx="2" presStyleCnt="3" custLinFactNeighborY="937">
        <dgm:presLayoutVars>
          <dgm:bulletEnabled val="1"/>
        </dgm:presLayoutVars>
      </dgm:prSet>
      <dgm:spPr/>
    </dgm:pt>
  </dgm:ptLst>
  <dgm:cxnLst>
    <dgm:cxn modelId="{C50F824F-B561-470E-BC75-9E0E3E7B55BE}" srcId="{A6BC3F22-AE10-40A8-AED7-9C6387F73C52}" destId="{ECB35275-A5FD-4402-BE65-66970B9EC8D5}" srcOrd="0" destOrd="0" parTransId="{36F4725C-8D76-4D1A-BA2A-6039E5B8CC0B}" sibTransId="{BE070EF1-762C-457A-B603-61D21515BE33}"/>
    <dgm:cxn modelId="{63979650-1E6F-4173-99E8-376DDF3CDC15}" type="presOf" srcId="{4828EE5E-D684-4A2E-9D9A-4D864EDD5E92}" destId="{B7DF7F98-D218-4585-8970-010A323B812A}" srcOrd="0" destOrd="0" presId="urn:microsoft.com/office/officeart/2005/8/layout/venn3"/>
    <dgm:cxn modelId="{05AB2599-3B8D-49C6-80C5-EB2F5BDD4FEC}" srcId="{A6BC3F22-AE10-40A8-AED7-9C6387F73C52}" destId="{D9741CD6-2A3C-45F3-9460-B6B9C08AF148}" srcOrd="2" destOrd="0" parTransId="{D9EFEE77-EA78-4015-B46E-334A7E7329AA}" sibTransId="{49F24C34-DCEB-48F5-9B79-2D625A2CFE13}"/>
    <dgm:cxn modelId="{CB38829F-9A17-4F1A-94E5-09061562D53D}" type="presOf" srcId="{D9741CD6-2A3C-45F3-9460-B6B9C08AF148}" destId="{219C3014-371A-4B28-8B66-115E45D35EED}" srcOrd="0" destOrd="0" presId="urn:microsoft.com/office/officeart/2005/8/layout/venn3"/>
    <dgm:cxn modelId="{3E83D3CF-DE2F-4849-8400-F180F170CC48}" type="presOf" srcId="{ECB35275-A5FD-4402-BE65-66970B9EC8D5}" destId="{D02F83FD-7B40-493D-BD48-99FB1F026C3A}" srcOrd="0" destOrd="0" presId="urn:microsoft.com/office/officeart/2005/8/layout/venn3"/>
    <dgm:cxn modelId="{C0066ED0-4FD9-43C1-8E95-52F39F7D9CB2}" srcId="{A6BC3F22-AE10-40A8-AED7-9C6387F73C52}" destId="{4828EE5E-D684-4A2E-9D9A-4D864EDD5E92}" srcOrd="1" destOrd="0" parTransId="{F140CEAA-2719-4AE3-BBDD-290256D40CFB}" sibTransId="{F6452425-F0E6-4BE5-8564-BA347267EDE5}"/>
    <dgm:cxn modelId="{E79BFFED-70E8-48BB-A58E-EE3096F9DD23}" type="presOf" srcId="{A6BC3F22-AE10-40A8-AED7-9C6387F73C52}" destId="{B509AA23-0E2A-4CF7-AE3A-F85199751FB7}" srcOrd="0" destOrd="0" presId="urn:microsoft.com/office/officeart/2005/8/layout/venn3"/>
    <dgm:cxn modelId="{FC98B178-E7DC-447F-A14E-B444AAA6877A}" type="presParOf" srcId="{B509AA23-0E2A-4CF7-AE3A-F85199751FB7}" destId="{D02F83FD-7B40-493D-BD48-99FB1F026C3A}" srcOrd="0" destOrd="0" presId="urn:microsoft.com/office/officeart/2005/8/layout/venn3"/>
    <dgm:cxn modelId="{B6788647-B7CD-441B-BBBB-24C1FCCDA505}" type="presParOf" srcId="{B509AA23-0E2A-4CF7-AE3A-F85199751FB7}" destId="{9AAF3E25-DE50-491C-B4FF-070FADDCF95A}" srcOrd="1" destOrd="0" presId="urn:microsoft.com/office/officeart/2005/8/layout/venn3"/>
    <dgm:cxn modelId="{D529B843-DADC-4E05-B8A5-B7F78795C2BC}" type="presParOf" srcId="{B509AA23-0E2A-4CF7-AE3A-F85199751FB7}" destId="{B7DF7F98-D218-4585-8970-010A323B812A}" srcOrd="2" destOrd="0" presId="urn:microsoft.com/office/officeart/2005/8/layout/venn3"/>
    <dgm:cxn modelId="{8B0657DB-7B0E-4CF6-85AF-24EA4843F438}" type="presParOf" srcId="{B509AA23-0E2A-4CF7-AE3A-F85199751FB7}" destId="{783A5BFE-3015-49E0-9D6F-ED02FC4EE793}" srcOrd="3" destOrd="0" presId="urn:microsoft.com/office/officeart/2005/8/layout/venn3"/>
    <dgm:cxn modelId="{5DA1FBB4-7531-456F-91E9-500CB79B3F8F}" type="presParOf" srcId="{B509AA23-0E2A-4CF7-AE3A-F85199751FB7}" destId="{219C3014-371A-4B28-8B66-115E45D35EE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9228B-48F4-4FAF-9DF7-B67A692A6DD3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23FB2278-51C2-48D6-AA69-DB3D51B3740F}">
      <dgm:prSet phldrT="[텍스트]"/>
      <dgm:spPr/>
      <dgm:t>
        <a:bodyPr/>
        <a:lstStyle/>
        <a:p>
          <a:pPr latinLnBrk="1"/>
          <a:r>
            <a:rPr lang="ko-KR" altLang="en-US" dirty="0" err="1"/>
            <a:t>저출</a:t>
          </a:r>
          <a:br>
            <a:rPr lang="en-US" altLang="ko-KR" dirty="0"/>
          </a:br>
          <a:r>
            <a:rPr lang="ko-KR" altLang="en-US" dirty="0"/>
            <a:t>산</a:t>
          </a:r>
        </a:p>
      </dgm:t>
    </dgm:pt>
    <dgm:pt modelId="{72640374-5CD1-4A7C-B9C8-FD270B48E8CC}" type="parTrans" cxnId="{B54E1EAE-2466-44F6-AAD5-646A5094E388}">
      <dgm:prSet/>
      <dgm:spPr/>
      <dgm:t>
        <a:bodyPr/>
        <a:lstStyle/>
        <a:p>
          <a:pPr latinLnBrk="1"/>
          <a:endParaRPr lang="ko-KR" altLang="en-US"/>
        </a:p>
      </dgm:t>
    </dgm:pt>
    <dgm:pt modelId="{8ED8225C-5DDA-436A-BCAF-184CF9B62626}" type="sibTrans" cxnId="{B54E1EAE-2466-44F6-AAD5-646A5094E388}">
      <dgm:prSet/>
      <dgm:spPr/>
      <dgm:t>
        <a:bodyPr/>
        <a:lstStyle/>
        <a:p>
          <a:pPr latinLnBrk="1"/>
          <a:endParaRPr lang="ko-KR" altLang="en-US"/>
        </a:p>
      </dgm:t>
    </dgm:pt>
    <dgm:pt modelId="{E543A666-9AE5-419D-88D0-3C7124AF2032}">
      <dgm:prSet phldrT="[텍스트]"/>
      <dgm:spPr/>
      <dgm:t>
        <a:bodyPr/>
        <a:lstStyle/>
        <a:p>
          <a:pPr latinLnBrk="1"/>
          <a:r>
            <a:rPr lang="ko-KR" altLang="en-US" dirty="0"/>
            <a:t>고령</a:t>
          </a:r>
          <a:br>
            <a:rPr lang="en-US" altLang="ko-KR" dirty="0"/>
          </a:br>
          <a:r>
            <a:rPr lang="ko-KR" altLang="en-US" dirty="0"/>
            <a:t>화</a:t>
          </a:r>
        </a:p>
      </dgm:t>
    </dgm:pt>
    <dgm:pt modelId="{7353492A-EE11-4662-9565-CF0C2B401C02}" type="parTrans" cxnId="{0AE822DE-779E-4CCA-A761-984135B52DCD}">
      <dgm:prSet/>
      <dgm:spPr/>
      <dgm:t>
        <a:bodyPr/>
        <a:lstStyle/>
        <a:p>
          <a:pPr latinLnBrk="1"/>
          <a:endParaRPr lang="ko-KR" altLang="en-US"/>
        </a:p>
      </dgm:t>
    </dgm:pt>
    <dgm:pt modelId="{85C62801-7B72-45C7-882C-6690B5CD41BB}" type="sibTrans" cxnId="{0AE822DE-779E-4CCA-A761-984135B52DCD}">
      <dgm:prSet/>
      <dgm:spPr/>
      <dgm:t>
        <a:bodyPr/>
        <a:lstStyle/>
        <a:p>
          <a:pPr latinLnBrk="1"/>
          <a:endParaRPr lang="ko-KR" altLang="en-US"/>
        </a:p>
      </dgm:t>
    </dgm:pt>
    <dgm:pt modelId="{37301C46-E7F7-46B7-8023-21B184E9A88B}">
      <dgm:prSet phldrT="[텍스트]"/>
      <dgm:spPr/>
      <dgm:t>
        <a:bodyPr/>
        <a:lstStyle/>
        <a:p>
          <a:pPr latinLnBrk="1"/>
          <a:r>
            <a:rPr lang="ko-KR" altLang="en-US" dirty="0"/>
            <a:t>경쟁력</a:t>
          </a:r>
          <a:br>
            <a:rPr lang="en-US" altLang="ko-KR" dirty="0"/>
          </a:br>
          <a:r>
            <a:rPr lang="ko-KR" altLang="en-US" dirty="0"/>
            <a:t>약화</a:t>
          </a:r>
        </a:p>
      </dgm:t>
    </dgm:pt>
    <dgm:pt modelId="{472CD477-A11C-449B-A8ED-9A3BA7F494C7}" type="parTrans" cxnId="{BDB86028-FC9F-467E-89DB-ACA632627725}">
      <dgm:prSet/>
      <dgm:spPr/>
      <dgm:t>
        <a:bodyPr/>
        <a:lstStyle/>
        <a:p>
          <a:pPr latinLnBrk="1"/>
          <a:endParaRPr lang="ko-KR" altLang="en-US"/>
        </a:p>
      </dgm:t>
    </dgm:pt>
    <dgm:pt modelId="{D448EF3F-307D-4DF7-8BC7-68D8D880BCE0}" type="sibTrans" cxnId="{BDB86028-FC9F-467E-89DB-ACA632627725}">
      <dgm:prSet/>
      <dgm:spPr/>
      <dgm:t>
        <a:bodyPr/>
        <a:lstStyle/>
        <a:p>
          <a:pPr latinLnBrk="1"/>
          <a:endParaRPr lang="ko-KR" altLang="en-US"/>
        </a:p>
      </dgm:t>
    </dgm:pt>
    <dgm:pt modelId="{07520D3E-CAFE-42B4-8BA9-7DE7F1E12A82}" type="pres">
      <dgm:prSet presAssocID="{CD89228B-48F4-4FAF-9DF7-B67A692A6DD3}" presName="linearFlow" presStyleCnt="0">
        <dgm:presLayoutVars>
          <dgm:dir/>
          <dgm:resizeHandles val="exact"/>
        </dgm:presLayoutVars>
      </dgm:prSet>
      <dgm:spPr/>
    </dgm:pt>
    <dgm:pt modelId="{EEA01FB8-F945-42E1-AC89-54065A0DD924}" type="pres">
      <dgm:prSet presAssocID="{23FB2278-51C2-48D6-AA69-DB3D51B3740F}" presName="node" presStyleLbl="node1" presStyleIdx="0" presStyleCnt="3">
        <dgm:presLayoutVars>
          <dgm:bulletEnabled val="1"/>
        </dgm:presLayoutVars>
      </dgm:prSet>
      <dgm:spPr/>
    </dgm:pt>
    <dgm:pt modelId="{C257E69F-E847-47C6-913D-4F72EBFD3ABC}" type="pres">
      <dgm:prSet presAssocID="{8ED8225C-5DDA-436A-BCAF-184CF9B62626}" presName="spacerL" presStyleCnt="0"/>
      <dgm:spPr/>
    </dgm:pt>
    <dgm:pt modelId="{BFC4F79E-EF4C-4917-B786-79FFF8ED08D6}" type="pres">
      <dgm:prSet presAssocID="{8ED8225C-5DDA-436A-BCAF-184CF9B62626}" presName="sibTrans" presStyleLbl="sibTrans2D1" presStyleIdx="0" presStyleCnt="2"/>
      <dgm:spPr/>
    </dgm:pt>
    <dgm:pt modelId="{C722DC02-DFA0-48C2-9934-EBDD0F983C8C}" type="pres">
      <dgm:prSet presAssocID="{8ED8225C-5DDA-436A-BCAF-184CF9B62626}" presName="spacerR" presStyleCnt="0"/>
      <dgm:spPr/>
    </dgm:pt>
    <dgm:pt modelId="{E6EEA67A-16AB-495E-8D9B-6B81A0898CFE}" type="pres">
      <dgm:prSet presAssocID="{E543A666-9AE5-419D-88D0-3C7124AF2032}" presName="node" presStyleLbl="node1" presStyleIdx="1" presStyleCnt="3">
        <dgm:presLayoutVars>
          <dgm:bulletEnabled val="1"/>
        </dgm:presLayoutVars>
      </dgm:prSet>
      <dgm:spPr/>
    </dgm:pt>
    <dgm:pt modelId="{F3FD1B4C-D20B-4EC1-A668-FB2DDDF13C75}" type="pres">
      <dgm:prSet presAssocID="{85C62801-7B72-45C7-882C-6690B5CD41BB}" presName="spacerL" presStyleCnt="0"/>
      <dgm:spPr/>
    </dgm:pt>
    <dgm:pt modelId="{70F7B4ED-24EC-4A9B-9E22-082AC1E35FFE}" type="pres">
      <dgm:prSet presAssocID="{85C62801-7B72-45C7-882C-6690B5CD41BB}" presName="sibTrans" presStyleLbl="sibTrans2D1" presStyleIdx="1" presStyleCnt="2"/>
      <dgm:spPr/>
    </dgm:pt>
    <dgm:pt modelId="{5A2B85C4-9E3F-445D-AFDC-E047456AFF6D}" type="pres">
      <dgm:prSet presAssocID="{85C62801-7B72-45C7-882C-6690B5CD41BB}" presName="spacerR" presStyleCnt="0"/>
      <dgm:spPr/>
    </dgm:pt>
    <dgm:pt modelId="{2DA3C4EB-60C0-4DF6-9651-A3FB26FF811C}" type="pres">
      <dgm:prSet presAssocID="{37301C46-E7F7-46B7-8023-21B184E9A88B}" presName="node" presStyleLbl="node1" presStyleIdx="2" presStyleCnt="3" custScaleX="139319">
        <dgm:presLayoutVars>
          <dgm:bulletEnabled val="1"/>
        </dgm:presLayoutVars>
      </dgm:prSet>
      <dgm:spPr/>
    </dgm:pt>
  </dgm:ptLst>
  <dgm:cxnLst>
    <dgm:cxn modelId="{D6395C04-4DB1-48DB-998B-2E1040923902}" type="presOf" srcId="{23FB2278-51C2-48D6-AA69-DB3D51B3740F}" destId="{EEA01FB8-F945-42E1-AC89-54065A0DD924}" srcOrd="0" destOrd="0" presId="urn:microsoft.com/office/officeart/2005/8/layout/equation1"/>
    <dgm:cxn modelId="{BDB86028-FC9F-467E-89DB-ACA632627725}" srcId="{CD89228B-48F4-4FAF-9DF7-B67A692A6DD3}" destId="{37301C46-E7F7-46B7-8023-21B184E9A88B}" srcOrd="2" destOrd="0" parTransId="{472CD477-A11C-449B-A8ED-9A3BA7F494C7}" sibTransId="{D448EF3F-307D-4DF7-8BC7-68D8D880BCE0}"/>
    <dgm:cxn modelId="{D8B5277B-4C28-4D03-877D-7BEE4BCFBBB8}" type="presOf" srcId="{8ED8225C-5DDA-436A-BCAF-184CF9B62626}" destId="{BFC4F79E-EF4C-4917-B786-79FFF8ED08D6}" srcOrd="0" destOrd="0" presId="urn:microsoft.com/office/officeart/2005/8/layout/equation1"/>
    <dgm:cxn modelId="{E048728C-C958-4210-BC35-0A894522B125}" type="presOf" srcId="{E543A666-9AE5-419D-88D0-3C7124AF2032}" destId="{E6EEA67A-16AB-495E-8D9B-6B81A0898CFE}" srcOrd="0" destOrd="0" presId="urn:microsoft.com/office/officeart/2005/8/layout/equation1"/>
    <dgm:cxn modelId="{B54E1EAE-2466-44F6-AAD5-646A5094E388}" srcId="{CD89228B-48F4-4FAF-9DF7-B67A692A6DD3}" destId="{23FB2278-51C2-48D6-AA69-DB3D51B3740F}" srcOrd="0" destOrd="0" parTransId="{72640374-5CD1-4A7C-B9C8-FD270B48E8CC}" sibTransId="{8ED8225C-5DDA-436A-BCAF-184CF9B62626}"/>
    <dgm:cxn modelId="{13B712C1-76A9-463E-8AED-5B1F3318B958}" type="presOf" srcId="{85C62801-7B72-45C7-882C-6690B5CD41BB}" destId="{70F7B4ED-24EC-4A9B-9E22-082AC1E35FFE}" srcOrd="0" destOrd="0" presId="urn:microsoft.com/office/officeart/2005/8/layout/equation1"/>
    <dgm:cxn modelId="{553A66D0-63A1-4CAA-8515-FECE32CAA037}" type="presOf" srcId="{CD89228B-48F4-4FAF-9DF7-B67A692A6DD3}" destId="{07520D3E-CAFE-42B4-8BA9-7DE7F1E12A82}" srcOrd="0" destOrd="0" presId="urn:microsoft.com/office/officeart/2005/8/layout/equation1"/>
    <dgm:cxn modelId="{0AE822DE-779E-4CCA-A761-984135B52DCD}" srcId="{CD89228B-48F4-4FAF-9DF7-B67A692A6DD3}" destId="{E543A666-9AE5-419D-88D0-3C7124AF2032}" srcOrd="1" destOrd="0" parTransId="{7353492A-EE11-4662-9565-CF0C2B401C02}" sibTransId="{85C62801-7B72-45C7-882C-6690B5CD41BB}"/>
    <dgm:cxn modelId="{3FA83AE5-9D8F-4DD4-BF51-CCCBF1A0C36D}" type="presOf" srcId="{37301C46-E7F7-46B7-8023-21B184E9A88B}" destId="{2DA3C4EB-60C0-4DF6-9651-A3FB26FF811C}" srcOrd="0" destOrd="0" presId="urn:microsoft.com/office/officeart/2005/8/layout/equation1"/>
    <dgm:cxn modelId="{904390AC-6934-415E-897E-710035F1987D}" type="presParOf" srcId="{07520D3E-CAFE-42B4-8BA9-7DE7F1E12A82}" destId="{EEA01FB8-F945-42E1-AC89-54065A0DD924}" srcOrd="0" destOrd="0" presId="urn:microsoft.com/office/officeart/2005/8/layout/equation1"/>
    <dgm:cxn modelId="{1191F6A3-BD2A-4DD9-B65A-2065A069FE01}" type="presParOf" srcId="{07520D3E-CAFE-42B4-8BA9-7DE7F1E12A82}" destId="{C257E69F-E847-47C6-913D-4F72EBFD3ABC}" srcOrd="1" destOrd="0" presId="urn:microsoft.com/office/officeart/2005/8/layout/equation1"/>
    <dgm:cxn modelId="{AF5E2E90-4853-4010-882C-D1EC124E0BB9}" type="presParOf" srcId="{07520D3E-CAFE-42B4-8BA9-7DE7F1E12A82}" destId="{BFC4F79E-EF4C-4917-B786-79FFF8ED08D6}" srcOrd="2" destOrd="0" presId="urn:microsoft.com/office/officeart/2005/8/layout/equation1"/>
    <dgm:cxn modelId="{D594F00C-722F-4553-ADF6-92D039410687}" type="presParOf" srcId="{07520D3E-CAFE-42B4-8BA9-7DE7F1E12A82}" destId="{C722DC02-DFA0-48C2-9934-EBDD0F983C8C}" srcOrd="3" destOrd="0" presId="urn:microsoft.com/office/officeart/2005/8/layout/equation1"/>
    <dgm:cxn modelId="{18DFAFF8-8D4C-48EF-896C-6DE2C5E71216}" type="presParOf" srcId="{07520D3E-CAFE-42B4-8BA9-7DE7F1E12A82}" destId="{E6EEA67A-16AB-495E-8D9B-6B81A0898CFE}" srcOrd="4" destOrd="0" presId="urn:microsoft.com/office/officeart/2005/8/layout/equation1"/>
    <dgm:cxn modelId="{5F4370A9-F0B4-4016-A221-4AFA613147CB}" type="presParOf" srcId="{07520D3E-CAFE-42B4-8BA9-7DE7F1E12A82}" destId="{F3FD1B4C-D20B-4EC1-A668-FB2DDDF13C75}" srcOrd="5" destOrd="0" presId="urn:microsoft.com/office/officeart/2005/8/layout/equation1"/>
    <dgm:cxn modelId="{81B45256-7DBD-4148-A840-F9C650118436}" type="presParOf" srcId="{07520D3E-CAFE-42B4-8BA9-7DE7F1E12A82}" destId="{70F7B4ED-24EC-4A9B-9E22-082AC1E35FFE}" srcOrd="6" destOrd="0" presId="urn:microsoft.com/office/officeart/2005/8/layout/equation1"/>
    <dgm:cxn modelId="{6E1B4B20-53A7-4C32-9C50-3A08FBEBC5ED}" type="presParOf" srcId="{07520D3E-CAFE-42B4-8BA9-7DE7F1E12A82}" destId="{5A2B85C4-9E3F-445D-AFDC-E047456AFF6D}" srcOrd="7" destOrd="0" presId="urn:microsoft.com/office/officeart/2005/8/layout/equation1"/>
    <dgm:cxn modelId="{D1925488-5003-4E3F-BC7C-6CFD3C8B47EE}" type="presParOf" srcId="{07520D3E-CAFE-42B4-8BA9-7DE7F1E12A82}" destId="{2DA3C4EB-60C0-4DF6-9651-A3FB26FF811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F83FD-7B40-493D-BD48-99FB1F026C3A}">
      <dsp:nvSpPr>
        <dsp:cNvPr id="0" name=""/>
        <dsp:cNvSpPr/>
      </dsp:nvSpPr>
      <dsp:spPr>
        <a:xfrm>
          <a:off x="1574" y="313068"/>
          <a:ext cx="1376564" cy="137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5757" tIns="22860" rIns="7575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빈곤</a:t>
          </a:r>
        </a:p>
      </dsp:txBody>
      <dsp:txXfrm>
        <a:off x="203167" y="514661"/>
        <a:ext cx="973378" cy="973378"/>
      </dsp:txXfrm>
    </dsp:sp>
    <dsp:sp modelId="{B7DF7F98-D218-4585-8970-010A323B812A}">
      <dsp:nvSpPr>
        <dsp:cNvPr id="0" name=""/>
        <dsp:cNvSpPr/>
      </dsp:nvSpPr>
      <dsp:spPr>
        <a:xfrm>
          <a:off x="1102825" y="313068"/>
          <a:ext cx="1376564" cy="137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5757" tIns="22860" rIns="7575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질병</a:t>
          </a:r>
          <a:endParaRPr lang="en-US" altLang="ko-KR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304418" y="514661"/>
        <a:ext cx="973378" cy="973378"/>
      </dsp:txXfrm>
    </dsp:sp>
    <dsp:sp modelId="{219C3014-371A-4B28-8B66-115E45D35EED}">
      <dsp:nvSpPr>
        <dsp:cNvPr id="0" name=""/>
        <dsp:cNvSpPr/>
      </dsp:nvSpPr>
      <dsp:spPr>
        <a:xfrm>
          <a:off x="2204076" y="325966"/>
          <a:ext cx="1376564" cy="13765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5757" tIns="22860" rIns="7575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소외</a:t>
          </a:r>
          <a:b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</a:br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및 고독</a:t>
          </a:r>
          <a:endParaRPr lang="en-US" altLang="ko-KR" sz="1800" kern="1200" dirty="0"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2405669" y="527559"/>
        <a:ext cx="973378" cy="973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1FB8-F945-42E1-AC89-54065A0DD924}">
      <dsp:nvSpPr>
        <dsp:cNvPr id="0" name=""/>
        <dsp:cNvSpPr/>
      </dsp:nvSpPr>
      <dsp:spPr>
        <a:xfrm>
          <a:off x="1763" y="411627"/>
          <a:ext cx="879270" cy="87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/>
            <a:t>저출</a:t>
          </a:r>
          <a:br>
            <a:rPr lang="en-US" altLang="ko-KR" sz="1400" kern="1200" dirty="0"/>
          </a:br>
          <a:r>
            <a:rPr lang="ko-KR" altLang="en-US" sz="1400" kern="1200" dirty="0"/>
            <a:t>산</a:t>
          </a:r>
        </a:p>
      </dsp:txBody>
      <dsp:txXfrm>
        <a:off x="130529" y="540393"/>
        <a:ext cx="621738" cy="621738"/>
      </dsp:txXfrm>
    </dsp:sp>
    <dsp:sp modelId="{BFC4F79E-EF4C-4917-B786-79FFF8ED08D6}">
      <dsp:nvSpPr>
        <dsp:cNvPr id="0" name=""/>
        <dsp:cNvSpPr/>
      </dsp:nvSpPr>
      <dsp:spPr>
        <a:xfrm>
          <a:off x="952431" y="596274"/>
          <a:ext cx="509976" cy="50997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/>
        </a:p>
      </dsp:txBody>
      <dsp:txXfrm>
        <a:off x="1020028" y="791289"/>
        <a:ext cx="374782" cy="119946"/>
      </dsp:txXfrm>
    </dsp:sp>
    <dsp:sp modelId="{E6EEA67A-16AB-495E-8D9B-6B81A0898CFE}">
      <dsp:nvSpPr>
        <dsp:cNvPr id="0" name=""/>
        <dsp:cNvSpPr/>
      </dsp:nvSpPr>
      <dsp:spPr>
        <a:xfrm>
          <a:off x="1533804" y="411627"/>
          <a:ext cx="879270" cy="87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고령</a:t>
          </a:r>
          <a:br>
            <a:rPr lang="en-US" altLang="ko-KR" sz="1400" kern="1200" dirty="0"/>
          </a:br>
          <a:r>
            <a:rPr lang="ko-KR" altLang="en-US" sz="1400" kern="1200" dirty="0"/>
            <a:t>화</a:t>
          </a:r>
        </a:p>
      </dsp:txBody>
      <dsp:txXfrm>
        <a:off x="1662570" y="540393"/>
        <a:ext cx="621738" cy="621738"/>
      </dsp:txXfrm>
    </dsp:sp>
    <dsp:sp modelId="{70F7B4ED-24EC-4A9B-9E22-082AC1E35FFE}">
      <dsp:nvSpPr>
        <dsp:cNvPr id="0" name=""/>
        <dsp:cNvSpPr/>
      </dsp:nvSpPr>
      <dsp:spPr>
        <a:xfrm>
          <a:off x="2484471" y="596274"/>
          <a:ext cx="509976" cy="50997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200" kern="1200"/>
        </a:p>
      </dsp:txBody>
      <dsp:txXfrm>
        <a:off x="2552068" y="701329"/>
        <a:ext cx="374782" cy="299866"/>
      </dsp:txXfrm>
    </dsp:sp>
    <dsp:sp modelId="{2DA3C4EB-60C0-4DF6-9651-A3FB26FF811C}">
      <dsp:nvSpPr>
        <dsp:cNvPr id="0" name=""/>
        <dsp:cNvSpPr/>
      </dsp:nvSpPr>
      <dsp:spPr>
        <a:xfrm>
          <a:off x="3065845" y="411627"/>
          <a:ext cx="1224990" cy="879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경쟁력</a:t>
          </a:r>
          <a:br>
            <a:rPr lang="en-US" altLang="ko-KR" sz="1400" kern="1200" dirty="0"/>
          </a:br>
          <a:r>
            <a:rPr lang="ko-KR" altLang="en-US" sz="1400" kern="1200" dirty="0"/>
            <a:t>약화</a:t>
          </a:r>
        </a:p>
      </dsp:txBody>
      <dsp:txXfrm>
        <a:off x="3245241" y="540393"/>
        <a:ext cx="866198" cy="62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0.30249</cdr:x>
      <cdr:y>0.1659</cdr:y>
    </cdr:from>
    <cdr:to>
      <cdr:x>0.5158</cdr:x>
      <cdr:y>0.252</cdr:y>
    </cdr:to>
    <cdr:sp macro="" textlink="">
      <cdr:nvSpPr>
        <cdr:cNvPr id="2" name="사각형: 둥근 한쪽 모서리 1">
          <a:extLst xmlns:a="http://schemas.openxmlformats.org/drawingml/2006/main">
            <a:ext uri="{FF2B5EF4-FFF2-40B4-BE49-F238E27FC236}">
              <a16:creationId xmlns:a16="http://schemas.microsoft.com/office/drawing/2014/main" id="{64E9AF30-FFC1-4141-1617-F3D9012BC477}"/>
            </a:ext>
          </a:extLst>
        </cdr:cNvPr>
        <cdr:cNvSpPr/>
      </cdr:nvSpPr>
      <cdr:spPr>
        <a:xfrm xmlns:a="http://schemas.openxmlformats.org/drawingml/2006/main">
          <a:off x="2584492" y="816436"/>
          <a:ext cx="1822450" cy="423719"/>
        </a:xfrm>
        <a:prstGeom xmlns:a="http://schemas.openxmlformats.org/drawingml/2006/main" prst="round1Rect">
          <a:avLst>
            <a:gd name="adj" fmla="val 3216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o-KR" altLang="en-US" sz="1800" dirty="0">
              <a:latin typeface="궁서" panose="02030600000101010101" pitchFamily="18" charset="-127"/>
              <a:ea typeface="궁서" panose="02030600000101010101" pitchFamily="18" charset="-127"/>
            </a:rPr>
            <a:t>단위 </a:t>
          </a:r>
          <a:r>
            <a:rPr lang="en-US" altLang="ko-KR" sz="1800" dirty="0">
              <a:latin typeface="궁서" panose="02030600000101010101" pitchFamily="18" charset="-127"/>
              <a:ea typeface="궁서" panose="02030600000101010101" pitchFamily="18" charset="-127"/>
            </a:rPr>
            <a:t>: </a:t>
          </a:r>
          <a:r>
            <a:rPr lang="ko-KR" altLang="en-US" sz="1800" dirty="0">
              <a:latin typeface="궁서" panose="02030600000101010101" pitchFamily="18" charset="-127"/>
              <a:ea typeface="궁서" panose="02030600000101010101" pitchFamily="18" charset="-127"/>
            </a:rPr>
            <a:t>천 명</a:t>
          </a:r>
          <a:r>
            <a:rPr lang="en-US" altLang="ko-KR" sz="1800" dirty="0">
              <a:latin typeface="궁서" panose="02030600000101010101" pitchFamily="18" charset="-127"/>
              <a:ea typeface="궁서" panose="02030600000101010101" pitchFamily="18" charset="-127"/>
            </a:rPr>
            <a:t>, %</a:t>
          </a:r>
          <a:endParaRPr lang="ko-KR" sz="1800" dirty="0">
            <a:latin typeface="궁서" panose="02030600000101010101" pitchFamily="18" charset="-127"/>
            <a:ea typeface="궁서" panose="02030600000101010101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1553-ECBC-4F87-B29A-9770E4CFE11F}" type="datetimeFigureOut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2EDF-6947-42A7-9F95-00533B0686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23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4C68-AA85-4EC6-A768-7402E985F6D5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7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7AE-6869-40B3-9C4B-15947E2C73BC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43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1F8-0DD9-4763-BCC7-E6E246CD79A2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6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AEE9-F19E-41E2-AFFF-7F0A0358C6A9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1C2FAF5E-1126-0FAF-49BE-FEFDCC857DB7}"/>
              </a:ext>
            </a:extLst>
          </p:cNvPr>
          <p:cNvSpPr/>
          <p:nvPr userDrawn="1"/>
        </p:nvSpPr>
        <p:spPr>
          <a:xfrm>
            <a:off x="0" y="543259"/>
            <a:ext cx="9906000" cy="365125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D3E7CCCC-C49F-F0C6-AAF3-CC21C5D92196}"/>
              </a:ext>
            </a:extLst>
          </p:cNvPr>
          <p:cNvSpPr/>
          <p:nvPr userDrawn="1"/>
        </p:nvSpPr>
        <p:spPr>
          <a:xfrm>
            <a:off x="523374" y="0"/>
            <a:ext cx="8837194" cy="908384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579" y="0"/>
            <a:ext cx="8623384" cy="90838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목차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331FE6-9101-2C48-0890-3103E571F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33" y="6298851"/>
            <a:ext cx="1624263" cy="4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9A2C-7010-4971-B290-8C3E1AD09E7D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5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64BE-0F9C-4AE6-B9E5-B6D2CBAEDAB8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25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0374-6AEA-441A-B6CA-6DF877759FDE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9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DF32-8136-427E-AB09-DBFD562BE9CD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1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2E16-DFF5-43F5-B68F-18166D8CF025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A870-0256-4E8B-A9B4-17ACE6BC1B22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70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B5D4-5A70-4BDC-97B9-C5B529933F76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67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D2004-987F-4E19-A92C-7B3A6B428AF8}" type="datetime1">
              <a:rPr lang="ko-KR" altLang="en-US" smtClean="0"/>
              <a:t>2024-08-11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B787-6B51-4A88-A8BE-222B080BFE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29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08C2D01-5411-EBB9-30F2-3E0CF1A0F2BE}"/>
              </a:ext>
            </a:extLst>
          </p:cNvPr>
          <p:cNvSpPr/>
          <p:nvPr/>
        </p:nvSpPr>
        <p:spPr>
          <a:xfrm>
            <a:off x="0" y="0"/>
            <a:ext cx="528955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A738664-FD06-CC19-5191-D5ADBD51A2FF}"/>
              </a:ext>
            </a:extLst>
          </p:cNvPr>
          <p:cNvSpPr/>
          <p:nvPr/>
        </p:nvSpPr>
        <p:spPr>
          <a:xfrm>
            <a:off x="1193800" y="2965450"/>
            <a:ext cx="7473950" cy="129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Aging society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B586321-B1C8-5DC9-AB00-B6A84F7A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120650"/>
            <a:ext cx="1168400" cy="7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3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5E39E1-79E5-D92F-E760-6D6C8CDB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48E611-E8F3-2623-1291-FA11FE54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위로 굽음 4">
            <a:extLst>
              <a:ext uri="{FF2B5EF4-FFF2-40B4-BE49-F238E27FC236}">
                <a16:creationId xmlns:a16="http://schemas.microsoft.com/office/drawing/2014/main" id="{CD4B79A1-34DD-A85A-05FD-6E6BA6921A50}"/>
              </a:ext>
            </a:extLst>
          </p:cNvPr>
          <p:cNvSpPr/>
          <p:nvPr/>
        </p:nvSpPr>
        <p:spPr>
          <a:xfrm>
            <a:off x="1778000" y="1828800"/>
            <a:ext cx="5810250" cy="3651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>
            <a:extLst>
              <a:ext uri="{FF2B5EF4-FFF2-40B4-BE49-F238E27FC236}">
                <a16:creationId xmlns:a16="http://schemas.microsoft.com/office/drawing/2014/main" id="{17DCDC8B-7AD6-7381-9C91-A13CA1EB6718}"/>
              </a:ext>
            </a:extLst>
          </p:cNvPr>
          <p:cNvSpPr/>
          <p:nvPr/>
        </p:nvSpPr>
        <p:spPr>
          <a:xfrm>
            <a:off x="1587500" y="1447800"/>
            <a:ext cx="882650" cy="746125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CCEBB-FDBC-B14B-A086-32B0C9993CBB}"/>
              </a:ext>
            </a:extLst>
          </p:cNvPr>
          <p:cNvSpPr txBox="1"/>
          <p:nvPr/>
        </p:nvSpPr>
        <p:spPr>
          <a:xfrm>
            <a:off x="2533650" y="1587500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고령화 </a:t>
            </a:r>
            <a:r>
              <a:rPr lang="ko-KR" altLang="en-US" sz="2400" dirty="0" err="1">
                <a:latin typeface="돋움" panose="020B0600000101010101" pitchFamily="50" charset="-127"/>
                <a:ea typeface="돋움" panose="020B0600000101010101" pitchFamily="50" charset="-127"/>
              </a:rPr>
              <a:t>사회란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화살표: 위로 굽음 7">
            <a:extLst>
              <a:ext uri="{FF2B5EF4-FFF2-40B4-BE49-F238E27FC236}">
                <a16:creationId xmlns:a16="http://schemas.microsoft.com/office/drawing/2014/main" id="{0D19578A-EB82-43F4-8E1C-DBC606A65876}"/>
              </a:ext>
            </a:extLst>
          </p:cNvPr>
          <p:cNvSpPr/>
          <p:nvPr/>
        </p:nvSpPr>
        <p:spPr>
          <a:xfrm>
            <a:off x="1778000" y="2964741"/>
            <a:ext cx="5810250" cy="3651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각형 8">
            <a:extLst>
              <a:ext uri="{FF2B5EF4-FFF2-40B4-BE49-F238E27FC236}">
                <a16:creationId xmlns:a16="http://schemas.microsoft.com/office/drawing/2014/main" id="{8F6EAAA0-4CAC-F3D1-5AD1-4F62C22A02E1}"/>
              </a:ext>
            </a:extLst>
          </p:cNvPr>
          <p:cNvSpPr/>
          <p:nvPr/>
        </p:nvSpPr>
        <p:spPr>
          <a:xfrm>
            <a:off x="1587500" y="2583741"/>
            <a:ext cx="882650" cy="746125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AC27C-0E22-4FCF-5B36-C9FFFBDC6190}"/>
              </a:ext>
            </a:extLst>
          </p:cNvPr>
          <p:cNvSpPr txBox="1"/>
          <p:nvPr/>
        </p:nvSpPr>
        <p:spPr>
          <a:xfrm>
            <a:off x="2533650" y="2741614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고령화 사회의 원인</a:t>
            </a:r>
          </a:p>
        </p:txBody>
      </p:sp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890D4916-16E9-D061-6858-B89385C30ADC}"/>
              </a:ext>
            </a:extLst>
          </p:cNvPr>
          <p:cNvSpPr/>
          <p:nvPr/>
        </p:nvSpPr>
        <p:spPr>
          <a:xfrm>
            <a:off x="1778000" y="4118855"/>
            <a:ext cx="5810250" cy="3651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B7F02E6B-9BE6-0DC2-DAFA-5E850A0A97DB}"/>
              </a:ext>
            </a:extLst>
          </p:cNvPr>
          <p:cNvSpPr/>
          <p:nvPr/>
        </p:nvSpPr>
        <p:spPr>
          <a:xfrm>
            <a:off x="1587500" y="3737855"/>
            <a:ext cx="882650" cy="746125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3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A219D-9003-CBC8-AB4F-9FD9F88C51B6}"/>
              </a:ext>
            </a:extLst>
          </p:cNvPr>
          <p:cNvSpPr txBox="1"/>
          <p:nvPr/>
        </p:nvSpPr>
        <p:spPr>
          <a:xfrm>
            <a:off x="2533650" y="3877555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국내 고령화 인구 추이</a:t>
            </a:r>
          </a:p>
        </p:txBody>
      </p:sp>
      <p:sp>
        <p:nvSpPr>
          <p:cNvPr id="14" name="화살표: 위로 굽음 13">
            <a:extLst>
              <a:ext uri="{FF2B5EF4-FFF2-40B4-BE49-F238E27FC236}">
                <a16:creationId xmlns:a16="http://schemas.microsoft.com/office/drawing/2014/main" id="{C180BD41-4FF3-A732-0AFD-BE0B57D6ECB8}"/>
              </a:ext>
            </a:extLst>
          </p:cNvPr>
          <p:cNvSpPr/>
          <p:nvPr/>
        </p:nvSpPr>
        <p:spPr>
          <a:xfrm>
            <a:off x="1778000" y="5257092"/>
            <a:ext cx="5810250" cy="3651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각형 14">
            <a:extLst>
              <a:ext uri="{FF2B5EF4-FFF2-40B4-BE49-F238E27FC236}">
                <a16:creationId xmlns:a16="http://schemas.microsoft.com/office/drawing/2014/main" id="{168DED39-4537-FAED-B055-558154CAE8AC}"/>
              </a:ext>
            </a:extLst>
          </p:cNvPr>
          <p:cNvSpPr/>
          <p:nvPr/>
        </p:nvSpPr>
        <p:spPr>
          <a:xfrm>
            <a:off x="1587500" y="4876092"/>
            <a:ext cx="882650" cy="746125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4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AE3BF-CC87-42C5-4493-399B124C6C3E}"/>
              </a:ext>
            </a:extLst>
          </p:cNvPr>
          <p:cNvSpPr txBox="1"/>
          <p:nvPr/>
        </p:nvSpPr>
        <p:spPr>
          <a:xfrm>
            <a:off x="2533650" y="5015792"/>
            <a:ext cx="487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고령화 사회의 문제점과 해결방안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8E8C3DC-57EA-BBC2-6B84-E7E307F93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3" t="1935" r="7863" b="69931"/>
          <a:stretch/>
        </p:blipFill>
        <p:spPr>
          <a:xfrm>
            <a:off x="7905750" y="3104442"/>
            <a:ext cx="1562100" cy="15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1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F83E47-6CEB-C4CC-03FE-64CD1655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고령화 </a:t>
            </a:r>
            <a:r>
              <a:rPr lang="ko-KR" altLang="en-US" dirty="0" err="1"/>
              <a:t>사회란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C589FF-D702-80F1-4DD5-81160794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9" y="1387475"/>
            <a:ext cx="6556374" cy="24542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Aging society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proportion of the elderly population is significantly higher compared to other societies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As the average life expectancy increases, it progresses into an aging society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B627F-FBDA-261E-3DBD-2EF467F2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E5328F0-4E02-AC0C-1AB0-03D60EF9F719}"/>
              </a:ext>
            </a:extLst>
          </p:cNvPr>
          <p:cNvSpPr txBox="1">
            <a:spLocks/>
          </p:cNvSpPr>
          <p:nvPr/>
        </p:nvSpPr>
        <p:spPr>
          <a:xfrm>
            <a:off x="490538" y="4022725"/>
            <a:ext cx="9034462" cy="212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고령화 사회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다른 사회와 비교할 때 노령인구의 비율이 현저히 높아가는 사회로 대한민국을 포함한 일부 국가에서는 의학의 발달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생활수준과 환경의 개선으로 평균수명이 높아지면서 고령화 사회로 진행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FC082ED9-304F-8B33-5E10-DF962EFBAD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1060" y="1892300"/>
            <a:ext cx="2235201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D23747-216B-5EE8-ADF0-CA2ADB8F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고령화 사회의 원인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CE373D72-88E5-330E-5ED7-53A9739D2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25476"/>
              </p:ext>
            </p:extLst>
          </p:nvPr>
        </p:nvGraphicFramePr>
        <p:xfrm>
          <a:off x="1581150" y="2126303"/>
          <a:ext cx="7785100" cy="38703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25205">
                  <a:extLst>
                    <a:ext uri="{9D8B030D-6E8A-4147-A177-3AD203B41FA5}">
                      <a16:colId xmlns:a16="http://schemas.microsoft.com/office/drawing/2014/main" val="226219930"/>
                    </a:ext>
                  </a:extLst>
                </a:gridCol>
                <a:gridCol w="3959895">
                  <a:extLst>
                    <a:ext uri="{9D8B030D-6E8A-4147-A177-3AD203B41FA5}">
                      <a16:colId xmlns:a16="http://schemas.microsoft.com/office/drawing/2014/main" val="3404105088"/>
                    </a:ext>
                  </a:extLst>
                </a:gridCol>
              </a:tblGrid>
              <a:tr h="13046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외동을 낳거나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출산을 하지 않는 부부 늘어남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의료기술 발달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기대수명 연장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276533"/>
                  </a:ext>
                </a:extLst>
              </a:tr>
              <a:tr h="11753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만혼이 늘어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인구대수준 못 미침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건강관심 증대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영양상태 양호</a:t>
                      </a:r>
                      <a:endParaRPr lang="en-US" altLang="ko-KR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320796"/>
                  </a:ext>
                </a:extLst>
              </a:tr>
              <a:tr h="13903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전통적 가족제도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결혼제도 원인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베이비붐 세대가 고령층으로 진입하면서 급격한 출산율의 저하와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맞물려 고령화의 진전을 더 가속화</a:t>
                      </a:r>
                      <a:endParaRPr lang="ko-KR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301160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D68727-96BF-26F9-668E-2E0864EF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CF0A4DCB-6B16-0A02-3117-EA43877163F6}"/>
              </a:ext>
            </a:extLst>
          </p:cNvPr>
          <p:cNvSpPr/>
          <p:nvPr/>
        </p:nvSpPr>
        <p:spPr>
          <a:xfrm>
            <a:off x="1581151" y="1338155"/>
            <a:ext cx="3818546" cy="78814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DE64E6EA-13DA-AEBD-795E-DBA6F7FB4A47}"/>
              </a:ext>
            </a:extLst>
          </p:cNvPr>
          <p:cNvSpPr/>
          <p:nvPr/>
        </p:nvSpPr>
        <p:spPr>
          <a:xfrm>
            <a:off x="1581150" y="1336458"/>
            <a:ext cx="3689350" cy="776669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저출산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E6400D95-7C72-35A6-43FA-E49DB713931F}"/>
              </a:ext>
            </a:extLst>
          </p:cNvPr>
          <p:cNvSpPr/>
          <p:nvPr/>
        </p:nvSpPr>
        <p:spPr>
          <a:xfrm>
            <a:off x="5399697" y="1338155"/>
            <a:ext cx="3959222" cy="78814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4170EDF3-9D19-F4D4-4EFF-7772C41C7608}"/>
              </a:ext>
            </a:extLst>
          </p:cNvPr>
          <p:cNvSpPr/>
          <p:nvPr/>
        </p:nvSpPr>
        <p:spPr>
          <a:xfrm>
            <a:off x="5399697" y="1351942"/>
            <a:ext cx="3825267" cy="776669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고령화</a:t>
            </a:r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E1717CEC-3089-F9FF-208E-50FEB28F4B4B}"/>
              </a:ext>
            </a:extLst>
          </p:cNvPr>
          <p:cNvSpPr/>
          <p:nvPr/>
        </p:nvSpPr>
        <p:spPr>
          <a:xfrm>
            <a:off x="603252" y="2126303"/>
            <a:ext cx="977898" cy="246912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사회적</a:t>
            </a:r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07A9CA99-1E26-5F1D-0DE4-9BE4AF5BB062}"/>
              </a:ext>
            </a:extLst>
          </p:cNvPr>
          <p:cNvSpPr/>
          <p:nvPr/>
        </p:nvSpPr>
        <p:spPr>
          <a:xfrm>
            <a:off x="603252" y="4595424"/>
            <a:ext cx="977898" cy="140120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역사적</a:t>
            </a:r>
          </a:p>
        </p:txBody>
      </p:sp>
    </p:spTree>
    <p:extLst>
      <p:ext uri="{BB962C8B-B14F-4D97-AF65-F5344CB8AC3E}">
        <p14:creationId xmlns:p14="http://schemas.microsoft.com/office/powerpoint/2010/main" val="148750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B5C0BC-FFDB-B191-4649-B68F7A34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국내 고령화 인구 추이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7B6210E3-33BD-7DBC-3CD0-778C71A08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13303"/>
              </p:ext>
            </p:extLst>
          </p:nvPr>
        </p:nvGraphicFramePr>
        <p:xfrm>
          <a:off x="641308" y="1231900"/>
          <a:ext cx="8543925" cy="492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C9C197-822E-2702-C3F1-E5F56C71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F902C0-D2EE-5C8F-98DE-EABF4E7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고령화</a:t>
            </a:r>
            <a:r>
              <a:rPr lang="en-US" altLang="ko-KR" dirty="0"/>
              <a:t> </a:t>
            </a:r>
            <a:r>
              <a:rPr lang="ko-KR" altLang="en-US" dirty="0"/>
              <a:t>사회의 문제점과 해결방안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66DFA3-EB34-511D-4781-1AA1F7DC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787-6B51-4A88-A8BE-222B080BFEA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EB282C6-E9BD-B711-AF1F-60F90C4B2939}"/>
              </a:ext>
            </a:extLst>
          </p:cNvPr>
          <p:cNvGrpSpPr/>
          <p:nvPr/>
        </p:nvGrpSpPr>
        <p:grpSpPr>
          <a:xfrm>
            <a:off x="288517" y="1441450"/>
            <a:ext cx="4556533" cy="4755648"/>
            <a:chOff x="288517" y="1441450"/>
            <a:chExt cx="4556533" cy="4755648"/>
          </a:xfrm>
        </p:grpSpPr>
        <p:sp>
          <p:nvSpPr>
            <p:cNvPr id="13" name="물결 12">
              <a:extLst>
                <a:ext uri="{FF2B5EF4-FFF2-40B4-BE49-F238E27FC236}">
                  <a16:creationId xmlns:a16="http://schemas.microsoft.com/office/drawing/2014/main" id="{6ECFEAF3-E644-E416-C7E5-BC70040935DA}"/>
                </a:ext>
              </a:extLst>
            </p:cNvPr>
            <p:cNvSpPr/>
            <p:nvPr/>
          </p:nvSpPr>
          <p:spPr>
            <a:xfrm>
              <a:off x="288517" y="1441450"/>
              <a:ext cx="4556533" cy="4755648"/>
            </a:xfrm>
            <a:prstGeom prst="wave">
              <a:avLst>
                <a:gd name="adj1" fmla="val 411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5" name="순서도: 저장 데이터 4">
              <a:extLst>
                <a:ext uri="{FF2B5EF4-FFF2-40B4-BE49-F238E27FC236}">
                  <a16:creationId xmlns:a16="http://schemas.microsoft.com/office/drawing/2014/main" id="{6FA5C612-373A-146D-3CC5-6BF61ABDF074}"/>
                </a:ext>
              </a:extLst>
            </p:cNvPr>
            <p:cNvSpPr/>
            <p:nvPr/>
          </p:nvSpPr>
          <p:spPr>
            <a:xfrm flipH="1">
              <a:off x="647700" y="1689100"/>
              <a:ext cx="1822450" cy="508000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문제점</a:t>
              </a:r>
            </a:p>
          </p:txBody>
        </p:sp>
        <p:graphicFrame>
          <p:nvGraphicFramePr>
            <p:cNvPr id="6" name="다이어그램 5">
              <a:extLst>
                <a:ext uri="{FF2B5EF4-FFF2-40B4-BE49-F238E27FC236}">
                  <a16:creationId xmlns:a16="http://schemas.microsoft.com/office/drawing/2014/main" id="{40AAE1A1-F024-C2DF-3C56-E81251BEAE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9762739"/>
                </p:ext>
              </p:extLst>
            </p:nvPr>
          </p:nvGraphicFramePr>
          <p:xfrm>
            <a:off x="799285" y="1939062"/>
            <a:ext cx="3582215" cy="20027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DD3F8A76-35FC-4A29-0458-E2BA5FAA4D36}"/>
                </a:ext>
              </a:extLst>
            </p:cNvPr>
            <p:cNvSpPr/>
            <p:nvPr/>
          </p:nvSpPr>
          <p:spPr>
            <a:xfrm>
              <a:off x="381000" y="3791674"/>
              <a:ext cx="1066800" cy="697776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사회적</a:t>
              </a:r>
            </a:p>
          </p:txBody>
        </p:sp>
        <p:sp>
          <p:nvSpPr>
            <p:cNvPr id="10" name="화살표: 갈매기형 수장 9">
              <a:extLst>
                <a:ext uri="{FF2B5EF4-FFF2-40B4-BE49-F238E27FC236}">
                  <a16:creationId xmlns:a16="http://schemas.microsoft.com/office/drawing/2014/main" id="{74FC4DA1-B3BB-35BF-AE23-7086B2C6B479}"/>
                </a:ext>
              </a:extLst>
            </p:cNvPr>
            <p:cNvSpPr/>
            <p:nvPr/>
          </p:nvSpPr>
          <p:spPr>
            <a:xfrm flipH="1">
              <a:off x="1492250" y="3791674"/>
              <a:ext cx="1352550" cy="697776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여가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활동</a:t>
              </a:r>
            </a:p>
          </p:txBody>
        </p:sp>
        <p:sp>
          <p:nvSpPr>
            <p:cNvPr id="11" name="육각형 10">
              <a:extLst>
                <a:ext uri="{FF2B5EF4-FFF2-40B4-BE49-F238E27FC236}">
                  <a16:creationId xmlns:a16="http://schemas.microsoft.com/office/drawing/2014/main" id="{E2D988B5-3535-2E0A-279B-F66EF95A2355}"/>
                </a:ext>
              </a:extLst>
            </p:cNvPr>
            <p:cNvSpPr/>
            <p:nvPr/>
          </p:nvSpPr>
          <p:spPr>
            <a:xfrm>
              <a:off x="2686050" y="3791674"/>
              <a:ext cx="1143000" cy="697776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노인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분양</a:t>
              </a:r>
            </a:p>
          </p:txBody>
        </p:sp>
        <p:graphicFrame>
          <p:nvGraphicFramePr>
            <p:cNvPr id="12" name="다이어그램 11">
              <a:extLst>
                <a:ext uri="{FF2B5EF4-FFF2-40B4-BE49-F238E27FC236}">
                  <a16:creationId xmlns:a16="http://schemas.microsoft.com/office/drawing/2014/main" id="{8BEA0219-7B9B-F5DB-1F39-BCD96AC35F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5574386"/>
                </p:ext>
              </p:extLst>
            </p:nvPr>
          </p:nvGraphicFramePr>
          <p:xfrm>
            <a:off x="381000" y="4381500"/>
            <a:ext cx="4292600" cy="17025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81A4CA4-57CB-8B22-A958-5B1FF3DEF75D}"/>
              </a:ext>
            </a:extLst>
          </p:cNvPr>
          <p:cNvGrpSpPr/>
          <p:nvPr/>
        </p:nvGrpSpPr>
        <p:grpSpPr>
          <a:xfrm>
            <a:off x="4845050" y="1441450"/>
            <a:ext cx="4556533" cy="4755648"/>
            <a:chOff x="4845050" y="1441450"/>
            <a:chExt cx="4556533" cy="4755648"/>
          </a:xfrm>
        </p:grpSpPr>
        <p:sp>
          <p:nvSpPr>
            <p:cNvPr id="14" name="물결 13">
              <a:extLst>
                <a:ext uri="{FF2B5EF4-FFF2-40B4-BE49-F238E27FC236}">
                  <a16:creationId xmlns:a16="http://schemas.microsoft.com/office/drawing/2014/main" id="{F60BF74E-D502-FC23-2C2B-BFC7CF69E60E}"/>
                </a:ext>
              </a:extLst>
            </p:cNvPr>
            <p:cNvSpPr/>
            <p:nvPr/>
          </p:nvSpPr>
          <p:spPr>
            <a:xfrm flipH="1">
              <a:off x="4845050" y="1441450"/>
              <a:ext cx="4556533" cy="4755648"/>
            </a:xfrm>
            <a:prstGeom prst="wave">
              <a:avLst>
                <a:gd name="adj1" fmla="val 4118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7" name="사각형: 둥근 위쪽 모서리 16">
              <a:extLst>
                <a:ext uri="{FF2B5EF4-FFF2-40B4-BE49-F238E27FC236}">
                  <a16:creationId xmlns:a16="http://schemas.microsoft.com/office/drawing/2014/main" id="{A1BB6159-C09B-0B74-2E6D-6255E6D004F5}"/>
                </a:ext>
              </a:extLst>
            </p:cNvPr>
            <p:cNvSpPr/>
            <p:nvPr/>
          </p:nvSpPr>
          <p:spPr>
            <a:xfrm>
              <a:off x="7518400" y="1748562"/>
              <a:ext cx="1638300" cy="381000"/>
            </a:xfrm>
            <a:prstGeom prst="round2SameRect">
              <a:avLst>
                <a:gd name="adj1" fmla="val 36667"/>
                <a:gd name="adj2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해결방안</a:t>
              </a:r>
            </a:p>
          </p:txBody>
        </p:sp>
        <p:sp>
          <p:nvSpPr>
            <p:cNvPr id="19" name="화살표: 왼쪽/오른쪽/위쪽/아래쪽 18">
              <a:extLst>
                <a:ext uri="{FF2B5EF4-FFF2-40B4-BE49-F238E27FC236}">
                  <a16:creationId xmlns:a16="http://schemas.microsoft.com/office/drawing/2014/main" id="{9178B437-AF90-6649-BE72-49E9E3BC7436}"/>
                </a:ext>
              </a:extLst>
            </p:cNvPr>
            <p:cNvSpPr/>
            <p:nvPr/>
          </p:nvSpPr>
          <p:spPr>
            <a:xfrm>
              <a:off x="5016500" y="2387962"/>
              <a:ext cx="1384300" cy="1104900"/>
            </a:xfrm>
            <a:prstGeom prst="quadArrow">
              <a:avLst>
                <a:gd name="adj1" fmla="val 45000"/>
                <a:gd name="adj2" fmla="val 22500"/>
                <a:gd name="adj3" fmla="val 225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일자리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 창출</a:t>
              </a: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8E37CEF-BC3F-22E2-D3F0-35C947FEFF7E}"/>
                </a:ext>
              </a:extLst>
            </p:cNvPr>
            <p:cNvSpPr/>
            <p:nvPr/>
          </p:nvSpPr>
          <p:spPr>
            <a:xfrm>
              <a:off x="6507163" y="2857862"/>
              <a:ext cx="984250" cy="717188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대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책</a:t>
              </a:r>
            </a:p>
          </p:txBody>
        </p:sp>
        <p:sp>
          <p:nvSpPr>
            <p:cNvPr id="20" name="사각형: 잘린 위쪽 모서리 19">
              <a:extLst>
                <a:ext uri="{FF2B5EF4-FFF2-40B4-BE49-F238E27FC236}">
                  <a16:creationId xmlns:a16="http://schemas.microsoft.com/office/drawing/2014/main" id="{26EC201D-62F8-DDF4-0523-C28B11D0766A}"/>
                </a:ext>
              </a:extLst>
            </p:cNvPr>
            <p:cNvSpPr/>
            <p:nvPr/>
          </p:nvSpPr>
          <p:spPr>
            <a:xfrm>
              <a:off x="6500813" y="2381612"/>
              <a:ext cx="990600" cy="533400"/>
            </a:xfrm>
            <a:prstGeom prst="snip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제도적</a:t>
              </a:r>
            </a:p>
          </p:txBody>
        </p:sp>
        <p:sp>
          <p:nvSpPr>
            <p:cNvPr id="22" name="배지 21">
              <a:extLst>
                <a:ext uri="{FF2B5EF4-FFF2-40B4-BE49-F238E27FC236}">
                  <a16:creationId xmlns:a16="http://schemas.microsoft.com/office/drawing/2014/main" id="{3F644A5A-99E8-AE9F-FD34-07849D469527}"/>
                </a:ext>
              </a:extLst>
            </p:cNvPr>
            <p:cNvSpPr/>
            <p:nvPr/>
          </p:nvSpPr>
          <p:spPr>
            <a:xfrm rot="712725">
              <a:off x="7942646" y="2552062"/>
              <a:ext cx="1283704" cy="404340"/>
            </a:xfrm>
            <a:prstGeom prst="plaqu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사회참여</a:t>
              </a:r>
            </a:p>
          </p:txBody>
        </p:sp>
        <p:sp>
          <p:nvSpPr>
            <p:cNvPr id="23" name="사각형: 둥근 대각선 방향 모서리 22">
              <a:extLst>
                <a:ext uri="{FF2B5EF4-FFF2-40B4-BE49-F238E27FC236}">
                  <a16:creationId xmlns:a16="http://schemas.microsoft.com/office/drawing/2014/main" id="{17213A41-0769-1712-8752-8470C9EFFED8}"/>
                </a:ext>
              </a:extLst>
            </p:cNvPr>
            <p:cNvSpPr/>
            <p:nvPr/>
          </p:nvSpPr>
          <p:spPr>
            <a:xfrm>
              <a:off x="7870143" y="2957697"/>
              <a:ext cx="1325563" cy="571500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프로그램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개발</a:t>
              </a:r>
            </a:p>
          </p:txBody>
        </p:sp>
        <p:sp>
          <p:nvSpPr>
            <p:cNvPr id="24" name="십자형 23">
              <a:extLst>
                <a:ext uri="{FF2B5EF4-FFF2-40B4-BE49-F238E27FC236}">
                  <a16:creationId xmlns:a16="http://schemas.microsoft.com/office/drawing/2014/main" id="{7AEBA0FB-C379-626D-2AE6-61C9FFCC687C}"/>
                </a:ext>
              </a:extLst>
            </p:cNvPr>
            <p:cNvSpPr/>
            <p:nvPr/>
          </p:nvSpPr>
          <p:spPr>
            <a:xfrm>
              <a:off x="5308600" y="3791674"/>
              <a:ext cx="1384300" cy="839787"/>
            </a:xfrm>
            <a:prstGeom prst="plus">
              <a:avLst>
                <a:gd name="adj" fmla="val 2273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복지시설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확충</a:t>
              </a:r>
            </a:p>
          </p:txBody>
        </p:sp>
        <p:sp>
          <p:nvSpPr>
            <p:cNvPr id="25" name="사각형: 잘린 대각선 방향 모서리 24">
              <a:extLst>
                <a:ext uri="{FF2B5EF4-FFF2-40B4-BE49-F238E27FC236}">
                  <a16:creationId xmlns:a16="http://schemas.microsoft.com/office/drawing/2014/main" id="{1C0FCFC8-6784-D08E-4CD7-6AA323A0C224}"/>
                </a:ext>
              </a:extLst>
            </p:cNvPr>
            <p:cNvSpPr/>
            <p:nvPr/>
          </p:nvSpPr>
          <p:spPr>
            <a:xfrm>
              <a:off x="7299731" y="3794236"/>
              <a:ext cx="1638301" cy="381000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새로운 훈련</a:t>
              </a:r>
            </a:p>
          </p:txBody>
        </p:sp>
        <p:sp>
          <p:nvSpPr>
            <p:cNvPr id="26" name="사각형: 잘린 대각선 방향 모서리 25">
              <a:extLst>
                <a:ext uri="{FF2B5EF4-FFF2-40B4-BE49-F238E27FC236}">
                  <a16:creationId xmlns:a16="http://schemas.microsoft.com/office/drawing/2014/main" id="{01A62971-3BEA-0704-C509-220037EE5423}"/>
                </a:ext>
              </a:extLst>
            </p:cNvPr>
            <p:cNvSpPr/>
            <p:nvPr/>
          </p:nvSpPr>
          <p:spPr>
            <a:xfrm flipH="1">
              <a:off x="7299729" y="4175236"/>
              <a:ext cx="1638301" cy="406178"/>
            </a:xfrm>
            <a:prstGeom prst="snip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교육기회제공</a:t>
              </a:r>
            </a:p>
          </p:txBody>
        </p:sp>
        <p:cxnSp>
          <p:nvCxnSpPr>
            <p:cNvPr id="28" name="연결선: 구부러짐 27">
              <a:extLst>
                <a:ext uri="{FF2B5EF4-FFF2-40B4-BE49-F238E27FC236}">
                  <a16:creationId xmlns:a16="http://schemas.microsoft.com/office/drawing/2014/main" id="{35327088-A1A8-6E7A-BDC9-00C5003D1D72}"/>
                </a:ext>
              </a:extLst>
            </p:cNvPr>
            <p:cNvCxnSpPr>
              <a:stCxn id="25" idx="2"/>
              <a:endCxn id="26" idx="0"/>
            </p:cNvCxnSpPr>
            <p:nvPr/>
          </p:nvCxnSpPr>
          <p:spPr>
            <a:xfrm rot="10800000" flipV="1">
              <a:off x="7299729" y="3984735"/>
              <a:ext cx="2" cy="393589"/>
            </a:xfrm>
            <a:prstGeom prst="curvedConnector3">
              <a:avLst>
                <a:gd name="adj1" fmla="val 11430100000"/>
              </a:avLst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달 28">
              <a:extLst>
                <a:ext uri="{FF2B5EF4-FFF2-40B4-BE49-F238E27FC236}">
                  <a16:creationId xmlns:a16="http://schemas.microsoft.com/office/drawing/2014/main" id="{4D085274-3B95-0583-5A75-D839BCC85857}"/>
                </a:ext>
              </a:extLst>
            </p:cNvPr>
            <p:cNvSpPr/>
            <p:nvPr/>
          </p:nvSpPr>
          <p:spPr>
            <a:xfrm rot="16200000">
              <a:off x="6786165" y="3342084"/>
              <a:ext cx="772319" cy="3968749"/>
            </a:xfrm>
            <a:prstGeom prst="moon">
              <a:avLst>
                <a:gd name="adj" fmla="val 6068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57445B-7E9B-8D56-704F-BA9194B84F68}"/>
                </a:ext>
              </a:extLst>
            </p:cNvPr>
            <p:cNvSpPr txBox="1"/>
            <p:nvPr/>
          </p:nvSpPr>
          <p:spPr>
            <a:xfrm>
              <a:off x="6500813" y="5265236"/>
              <a:ext cx="1657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삶의 질 향상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0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192</TotalTime>
  <Words>193</Words>
  <Application>Microsoft Office PowerPoint</Application>
  <PresentationFormat>A4 용지(210x297mm)</PresentationFormat>
  <Paragraphs>69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고령화 사회란</vt:lpstr>
      <vt:lpstr>2. 고령화 사회의 원인</vt:lpstr>
      <vt:lpstr>3. 국내 고령화 인구 추이</vt:lpstr>
      <vt:lpstr>4.고령화 사회의 문제점과 해결방안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INTEL</dc:creator>
  <cp:lastModifiedBy>INTEL</cp:lastModifiedBy>
  <cp:revision>8</cp:revision>
  <dcterms:created xsi:type="dcterms:W3CDTF">2024-08-11T03:16:18Z</dcterms:created>
  <dcterms:modified xsi:type="dcterms:W3CDTF">2024-08-11T06:28:56Z</dcterms:modified>
</cp:coreProperties>
</file>