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47" autoAdjust="0"/>
  </p:normalViewPr>
  <p:slideViewPr>
    <p:cSldViewPr>
      <p:cViewPr varScale="1">
        <p:scale>
          <a:sx n="82" d="100"/>
          <a:sy n="82" d="100"/>
        </p:scale>
        <p:origin x="-1277" y="-8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dirty="0" smtClean="0"/>
              <a:t>국제 결혼의 증가 추세</a:t>
            </a:r>
            <a:endParaRPr lang="ko-KR" altLang="en-US" dirty="0"/>
          </a:p>
        </c:rich>
      </c:tx>
      <c:layout/>
      <c:overlay val="0"/>
      <c:spPr>
        <a:solidFill>
          <a:schemeClr val="bg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건수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2">
                  <a:lumMod val="10000"/>
                </a:schemeClr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Sheet1!$A$2:$A$9</c:f>
              <c:strCache>
                <c:ptCount val="8"/>
                <c:pt idx="0">
                  <c:v>2011년</c:v>
                </c:pt>
                <c:pt idx="1">
                  <c:v>2012년</c:v>
                </c:pt>
                <c:pt idx="2">
                  <c:v>2013년</c:v>
                </c:pt>
                <c:pt idx="3">
                  <c:v>2014년</c:v>
                </c:pt>
                <c:pt idx="4">
                  <c:v>2015년</c:v>
                </c:pt>
                <c:pt idx="5">
                  <c:v>2016년</c:v>
                </c:pt>
                <c:pt idx="6">
                  <c:v>2017년</c:v>
                </c:pt>
                <c:pt idx="7">
                  <c:v>2018년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5012</c:v>
                </c:pt>
                <c:pt idx="1">
                  <c:v>6545</c:v>
                </c:pt>
                <c:pt idx="2">
                  <c:v>13494</c:v>
                </c:pt>
                <c:pt idx="3">
                  <c:v>12448</c:v>
                </c:pt>
                <c:pt idx="4">
                  <c:v>10507</c:v>
                </c:pt>
                <c:pt idx="5">
                  <c:v>15234</c:v>
                </c:pt>
                <c:pt idx="6">
                  <c:v>25658</c:v>
                </c:pt>
                <c:pt idx="7">
                  <c:v>43121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503680"/>
        <c:axId val="184142656"/>
      </c:barChart>
      <c:catAx>
        <c:axId val="194503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ko-KR"/>
          </a:p>
        </c:txPr>
        <c:crossAx val="184142656"/>
        <c:crosses val="autoZero"/>
        <c:auto val="1"/>
        <c:lblAlgn val="ctr"/>
        <c:lblOffset val="100"/>
        <c:noMultiLvlLbl val="0"/>
      </c:catAx>
      <c:valAx>
        <c:axId val="1841426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9450368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FFFF00"/>
    </a:solidFill>
  </c:spPr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9DFB9-95BB-4DA0-B5B1-1866FA1FC47C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075273AF-B878-406A-BF5B-BB3C0F022ED0}">
      <dgm:prSet phldrT="[텍스트]" custT="1"/>
      <dgm:spPr/>
      <dgm:t>
        <a:bodyPr/>
        <a:lstStyle/>
        <a:p>
          <a:pPr latinLnBrk="1"/>
          <a:r>
            <a:rPr lang="ko-KR" altLang="en-US" sz="1700" dirty="0" smtClean="0"/>
            <a:t>시선변화</a:t>
          </a:r>
          <a:endParaRPr lang="ko-KR" altLang="en-US" sz="1700" dirty="0"/>
        </a:p>
      </dgm:t>
    </dgm:pt>
    <dgm:pt modelId="{51BA3C64-E6AA-4AE1-B63C-491124D33B83}" type="parTrans" cxnId="{127106A1-55A9-42B1-9769-2BFC62FBA83D}">
      <dgm:prSet/>
      <dgm:spPr/>
      <dgm:t>
        <a:bodyPr/>
        <a:lstStyle/>
        <a:p>
          <a:pPr latinLnBrk="1"/>
          <a:endParaRPr lang="ko-KR" altLang="en-US"/>
        </a:p>
      </dgm:t>
    </dgm:pt>
    <dgm:pt modelId="{5815C98C-8D28-41C1-8326-F8E6B895AED3}" type="sibTrans" cxnId="{127106A1-55A9-42B1-9769-2BFC62FBA83D}">
      <dgm:prSet/>
      <dgm:spPr/>
      <dgm:t>
        <a:bodyPr/>
        <a:lstStyle/>
        <a:p>
          <a:pPr latinLnBrk="1"/>
          <a:endParaRPr lang="ko-KR" altLang="en-US"/>
        </a:p>
      </dgm:t>
    </dgm:pt>
    <dgm:pt modelId="{5F3C5478-4EEB-42CB-BD59-94ED2BAECAB3}">
      <dgm:prSet phldrT="[텍스트]" custT="1"/>
      <dgm:spPr/>
      <dgm:t>
        <a:bodyPr/>
        <a:lstStyle/>
        <a:p>
          <a:pPr latinLnBrk="1"/>
          <a:r>
            <a:rPr lang="ko-KR" altLang="en-US" sz="1700" dirty="0" smtClean="0"/>
            <a:t>복지강화</a:t>
          </a:r>
          <a:endParaRPr lang="ko-KR" altLang="en-US" sz="1700" dirty="0"/>
        </a:p>
      </dgm:t>
    </dgm:pt>
    <dgm:pt modelId="{335A9B5E-D733-43CF-9693-D7592FC670CB}" type="parTrans" cxnId="{7939394E-F33B-4DE5-843D-2B5C11D9A186}">
      <dgm:prSet/>
      <dgm:spPr/>
      <dgm:t>
        <a:bodyPr/>
        <a:lstStyle/>
        <a:p>
          <a:pPr latinLnBrk="1"/>
          <a:endParaRPr lang="ko-KR" altLang="en-US"/>
        </a:p>
      </dgm:t>
    </dgm:pt>
    <dgm:pt modelId="{527E4E8E-CA89-4D23-90C8-7815B5875F0B}" type="sibTrans" cxnId="{7939394E-F33B-4DE5-843D-2B5C11D9A186}">
      <dgm:prSet/>
      <dgm:spPr/>
      <dgm:t>
        <a:bodyPr/>
        <a:lstStyle/>
        <a:p>
          <a:pPr latinLnBrk="1"/>
          <a:endParaRPr lang="ko-KR" altLang="en-US"/>
        </a:p>
      </dgm:t>
    </dgm:pt>
    <dgm:pt modelId="{02C95FE5-E859-4F85-A0D3-B63530443F1E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정책개선</a:t>
          </a:r>
          <a:endParaRPr lang="ko-KR" altLang="en-US" sz="1400" dirty="0"/>
        </a:p>
      </dgm:t>
    </dgm:pt>
    <dgm:pt modelId="{FAB0B306-B8B3-4FFB-BB3C-6E84F4348F31}" type="parTrans" cxnId="{EAC61EAE-3EA7-4CA7-84F6-E663433E87CB}">
      <dgm:prSet/>
      <dgm:spPr/>
      <dgm:t>
        <a:bodyPr/>
        <a:lstStyle/>
        <a:p>
          <a:pPr latinLnBrk="1"/>
          <a:endParaRPr lang="ko-KR" altLang="en-US"/>
        </a:p>
      </dgm:t>
    </dgm:pt>
    <dgm:pt modelId="{14609FDE-FD22-4AB9-B882-B9BEF39ECB7A}" type="sibTrans" cxnId="{EAC61EAE-3EA7-4CA7-84F6-E663433E87CB}">
      <dgm:prSet/>
      <dgm:spPr/>
      <dgm:t>
        <a:bodyPr/>
        <a:lstStyle/>
        <a:p>
          <a:pPr latinLnBrk="1"/>
          <a:endParaRPr lang="ko-KR" altLang="en-US"/>
        </a:p>
      </dgm:t>
    </dgm:pt>
    <dgm:pt modelId="{23F8A153-01CD-4621-8787-93FDE3A75164}" type="pres">
      <dgm:prSet presAssocID="{2F09DFB9-95BB-4DA0-B5B1-1866FA1FC47C}" presName="CompostProcess" presStyleCnt="0">
        <dgm:presLayoutVars>
          <dgm:dir/>
          <dgm:resizeHandles val="exact"/>
        </dgm:presLayoutVars>
      </dgm:prSet>
      <dgm:spPr/>
    </dgm:pt>
    <dgm:pt modelId="{5F46C824-03C4-4016-82E4-87A169A19321}" type="pres">
      <dgm:prSet presAssocID="{2F09DFB9-95BB-4DA0-B5B1-1866FA1FC47C}" presName="arrow" presStyleLbl="bgShp" presStyleIdx="0" presStyleCnt="1" custScaleX="104007"/>
      <dgm:spPr/>
    </dgm:pt>
    <dgm:pt modelId="{07DCDB5F-263E-4FC9-BF89-A42C6509BAB3}" type="pres">
      <dgm:prSet presAssocID="{2F09DFB9-95BB-4DA0-B5B1-1866FA1FC47C}" presName="linearProcess" presStyleCnt="0"/>
      <dgm:spPr/>
    </dgm:pt>
    <dgm:pt modelId="{FA3CACD2-2716-42F7-9D8E-60CA005CFC7A}" type="pres">
      <dgm:prSet presAssocID="{075273AF-B878-406A-BF5B-BB3C0F022ED0}" presName="textNode" presStyleLbl="node1" presStyleIdx="0" presStyleCnt="3" custScaleX="53875" custScaleY="12728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87D127-18D9-434A-8381-A975C74A0750}" type="pres">
      <dgm:prSet presAssocID="{5815C98C-8D28-41C1-8326-F8E6B895AED3}" presName="sibTrans" presStyleCnt="0"/>
      <dgm:spPr/>
    </dgm:pt>
    <dgm:pt modelId="{BD9F123B-876B-4E00-A066-8D0B609C2932}" type="pres">
      <dgm:prSet presAssocID="{5F3C5478-4EEB-42CB-BD59-94ED2BAECAB3}" presName="textNode" presStyleLbl="node1" presStyleIdx="1" presStyleCnt="3" custScaleX="53454" custScaleY="12728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E709B7-09F9-48A9-BD19-865814D3459F}" type="pres">
      <dgm:prSet presAssocID="{527E4E8E-CA89-4D23-90C8-7815B5875F0B}" presName="sibTrans" presStyleCnt="0"/>
      <dgm:spPr/>
    </dgm:pt>
    <dgm:pt modelId="{A0848316-1FB1-45CC-816F-4E1C74894DEC}" type="pres">
      <dgm:prSet presAssocID="{02C95FE5-E859-4F85-A0D3-B63530443F1E}" presName="textNode" presStyleLbl="node1" presStyleIdx="2" presStyleCnt="3" custScaleX="57406" custScaleY="12728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938B171-EE77-404B-BEB9-8B3C2B728C9F}" type="presOf" srcId="{5F3C5478-4EEB-42CB-BD59-94ED2BAECAB3}" destId="{BD9F123B-876B-4E00-A066-8D0B609C2932}" srcOrd="0" destOrd="0" presId="urn:microsoft.com/office/officeart/2005/8/layout/hProcess9"/>
    <dgm:cxn modelId="{127106A1-55A9-42B1-9769-2BFC62FBA83D}" srcId="{2F09DFB9-95BB-4DA0-B5B1-1866FA1FC47C}" destId="{075273AF-B878-406A-BF5B-BB3C0F022ED0}" srcOrd="0" destOrd="0" parTransId="{51BA3C64-E6AA-4AE1-B63C-491124D33B83}" sibTransId="{5815C98C-8D28-41C1-8326-F8E6B895AED3}"/>
    <dgm:cxn modelId="{2214CABE-701C-4438-82B9-960DB82B830D}" type="presOf" srcId="{2F09DFB9-95BB-4DA0-B5B1-1866FA1FC47C}" destId="{23F8A153-01CD-4621-8787-93FDE3A75164}" srcOrd="0" destOrd="0" presId="urn:microsoft.com/office/officeart/2005/8/layout/hProcess9"/>
    <dgm:cxn modelId="{7939394E-F33B-4DE5-843D-2B5C11D9A186}" srcId="{2F09DFB9-95BB-4DA0-B5B1-1866FA1FC47C}" destId="{5F3C5478-4EEB-42CB-BD59-94ED2BAECAB3}" srcOrd="1" destOrd="0" parTransId="{335A9B5E-D733-43CF-9693-D7592FC670CB}" sibTransId="{527E4E8E-CA89-4D23-90C8-7815B5875F0B}"/>
    <dgm:cxn modelId="{EAC61EAE-3EA7-4CA7-84F6-E663433E87CB}" srcId="{2F09DFB9-95BB-4DA0-B5B1-1866FA1FC47C}" destId="{02C95FE5-E859-4F85-A0D3-B63530443F1E}" srcOrd="2" destOrd="0" parTransId="{FAB0B306-B8B3-4FFB-BB3C-6E84F4348F31}" sibTransId="{14609FDE-FD22-4AB9-B882-B9BEF39ECB7A}"/>
    <dgm:cxn modelId="{B0B961A8-37A8-4862-8B74-BCB7BF2DD1B7}" type="presOf" srcId="{02C95FE5-E859-4F85-A0D3-B63530443F1E}" destId="{A0848316-1FB1-45CC-816F-4E1C74894DEC}" srcOrd="0" destOrd="0" presId="urn:microsoft.com/office/officeart/2005/8/layout/hProcess9"/>
    <dgm:cxn modelId="{2E6B1E5C-5617-4400-9B1D-CE1B944ACBF7}" type="presOf" srcId="{075273AF-B878-406A-BF5B-BB3C0F022ED0}" destId="{FA3CACD2-2716-42F7-9D8E-60CA005CFC7A}" srcOrd="0" destOrd="0" presId="urn:microsoft.com/office/officeart/2005/8/layout/hProcess9"/>
    <dgm:cxn modelId="{1D1A981A-577B-494A-9741-CEB8DFF26C9F}" type="presParOf" srcId="{23F8A153-01CD-4621-8787-93FDE3A75164}" destId="{5F46C824-03C4-4016-82E4-87A169A19321}" srcOrd="0" destOrd="0" presId="urn:microsoft.com/office/officeart/2005/8/layout/hProcess9"/>
    <dgm:cxn modelId="{4723C234-2DBB-43A3-AAE8-D316621F9E66}" type="presParOf" srcId="{23F8A153-01CD-4621-8787-93FDE3A75164}" destId="{07DCDB5F-263E-4FC9-BF89-A42C6509BAB3}" srcOrd="1" destOrd="0" presId="urn:microsoft.com/office/officeart/2005/8/layout/hProcess9"/>
    <dgm:cxn modelId="{BBDF43CC-E93F-4EB7-8947-65617D398403}" type="presParOf" srcId="{07DCDB5F-263E-4FC9-BF89-A42C6509BAB3}" destId="{FA3CACD2-2716-42F7-9D8E-60CA005CFC7A}" srcOrd="0" destOrd="0" presId="urn:microsoft.com/office/officeart/2005/8/layout/hProcess9"/>
    <dgm:cxn modelId="{94CC8CD8-371B-48A7-94F3-AA458C7469BF}" type="presParOf" srcId="{07DCDB5F-263E-4FC9-BF89-A42C6509BAB3}" destId="{B987D127-18D9-434A-8381-A975C74A0750}" srcOrd="1" destOrd="0" presId="urn:microsoft.com/office/officeart/2005/8/layout/hProcess9"/>
    <dgm:cxn modelId="{2F307956-4F6E-47EF-99AB-EAB5E355F0D9}" type="presParOf" srcId="{07DCDB5F-263E-4FC9-BF89-A42C6509BAB3}" destId="{BD9F123B-876B-4E00-A066-8D0B609C2932}" srcOrd="2" destOrd="0" presId="urn:microsoft.com/office/officeart/2005/8/layout/hProcess9"/>
    <dgm:cxn modelId="{DD0E40DE-1E2B-4980-964A-9673E11515F8}" type="presParOf" srcId="{07DCDB5F-263E-4FC9-BF89-A42C6509BAB3}" destId="{1DE709B7-09F9-48A9-BD19-865814D3459F}" srcOrd="3" destOrd="0" presId="urn:microsoft.com/office/officeart/2005/8/layout/hProcess9"/>
    <dgm:cxn modelId="{236D4EAE-2C22-47E0-9E9B-614981B4723D}" type="presParOf" srcId="{07DCDB5F-263E-4FC9-BF89-A42C6509BAB3}" destId="{A0848316-1FB1-45CC-816F-4E1C74894DE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6C824-03C4-4016-82E4-87A169A19321}">
      <dsp:nvSpPr>
        <dsp:cNvPr id="0" name=""/>
        <dsp:cNvSpPr/>
      </dsp:nvSpPr>
      <dsp:spPr>
        <a:xfrm>
          <a:off x="288028" y="0"/>
          <a:ext cx="4392495" cy="11999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3CACD2-2716-42F7-9D8E-60CA005CFC7A}">
      <dsp:nvSpPr>
        <dsp:cNvPr id="0" name=""/>
        <dsp:cNvSpPr/>
      </dsp:nvSpPr>
      <dsp:spPr>
        <a:xfrm>
          <a:off x="1008106" y="294500"/>
          <a:ext cx="803042" cy="6109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시선변화</a:t>
          </a:r>
          <a:endParaRPr lang="ko-KR" altLang="en-US" sz="1700" kern="1200" dirty="0"/>
        </a:p>
      </dsp:txBody>
      <dsp:txXfrm>
        <a:off x="1037930" y="324324"/>
        <a:ext cx="743394" cy="551307"/>
      </dsp:txXfrm>
    </dsp:sp>
    <dsp:sp modelId="{BD9F123B-876B-4E00-A066-8D0B609C2932}">
      <dsp:nvSpPr>
        <dsp:cNvPr id="0" name=""/>
        <dsp:cNvSpPr/>
      </dsp:nvSpPr>
      <dsp:spPr>
        <a:xfrm>
          <a:off x="2059576" y="294500"/>
          <a:ext cx="796766" cy="6109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복지강화</a:t>
          </a:r>
          <a:endParaRPr lang="ko-KR" altLang="en-US" sz="1700" kern="1200" dirty="0"/>
        </a:p>
      </dsp:txBody>
      <dsp:txXfrm>
        <a:off x="2089400" y="324324"/>
        <a:ext cx="737118" cy="551307"/>
      </dsp:txXfrm>
    </dsp:sp>
    <dsp:sp modelId="{A0848316-1FB1-45CC-816F-4E1C74894DEC}">
      <dsp:nvSpPr>
        <dsp:cNvPr id="0" name=""/>
        <dsp:cNvSpPr/>
      </dsp:nvSpPr>
      <dsp:spPr>
        <a:xfrm>
          <a:off x="3104771" y="294500"/>
          <a:ext cx="855674" cy="6109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정책개선</a:t>
          </a:r>
          <a:endParaRPr lang="ko-KR" altLang="en-US" sz="1400" kern="1200" dirty="0"/>
        </a:p>
      </dsp:txBody>
      <dsp:txXfrm>
        <a:off x="3134595" y="324324"/>
        <a:ext cx="796026" cy="551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0.60588</cdr:x>
      <cdr:y>0.36214</cdr:y>
    </cdr:from>
    <cdr:to>
      <cdr:x>0.85752</cdr:x>
      <cdr:y>0.42955</cdr:y>
    </cdr:to>
    <cdr:sp macro="" textlink="">
      <cdr:nvSpPr>
        <cdr:cNvPr id="2" name="오각형 1"/>
        <cdr:cNvSpPr/>
      </cdr:nvSpPr>
      <cdr:spPr>
        <a:xfrm xmlns:a="http://schemas.openxmlformats.org/drawingml/2006/main" rot="19679944">
          <a:off x="5191727" y="1642860"/>
          <a:ext cx="2156346" cy="305805"/>
        </a:xfrm>
        <a:prstGeom xmlns:a="http://schemas.openxmlformats.org/drawingml/2006/main" prst="homePlate">
          <a:avLst/>
        </a:prstGeom>
        <a:solidFill xmlns:a="http://schemas.openxmlformats.org/drawingml/2006/main">
          <a:srgbClr val="0070C0">
            <a:alpha val="5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ko-KR" altLang="en-US" sz="1800" dirty="0" smtClean="0">
              <a:latin typeface="돋움" panose="020B0600000101010101" pitchFamily="50" charset="-127"/>
              <a:ea typeface="돋움" panose="020B0600000101010101" pitchFamily="50" charset="-127"/>
            </a:rPr>
            <a:t>계속 증가</a:t>
          </a:r>
          <a:endParaRPr lang="ko-KR" sz="1800" dirty="0">
            <a:latin typeface="돋움" panose="020B0600000101010101" pitchFamily="50" charset="-127"/>
            <a:ea typeface="돋움" panose="020B0600000101010101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68CBD-2101-4E74-8A68-2125ED08DA98}" type="datetimeFigureOut">
              <a:rPr lang="ko-KR" altLang="en-US" smtClean="0"/>
              <a:t>2020-09-05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A4BAF-0519-4AB5-9FF8-4846785C19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27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F77B-EF91-4B8C-B590-B1E87C56D4F9}" type="datetime1">
              <a:rPr lang="ko-KR" altLang="en-US" smtClean="0"/>
              <a:t>2020-09-05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20FE-E0E2-41CA-8E7F-69CC96B40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36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68A-BE45-492F-9E3C-40A8D6C4BEAE}" type="datetime1">
              <a:rPr lang="ko-KR" altLang="en-US" smtClean="0"/>
              <a:t>2020-09-05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20FE-E0E2-41CA-8E7F-69CC96B40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56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21FD-BA21-46B3-97CC-095BCEFBCE4A}" type="datetime1">
              <a:rPr lang="ko-KR" altLang="en-US" smtClean="0"/>
              <a:t>2020-09-05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20FE-E0E2-41CA-8E7F-69CC96B40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825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6E3C-E842-47CB-83F1-14000C476129}" type="datetime1">
              <a:rPr lang="ko-KR" altLang="en-US" smtClean="0"/>
              <a:t>2020-09-05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20FE-E0E2-41CA-8E7F-69CC96B40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157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095A-DB48-44FD-979E-BF069D09073C}" type="datetime1">
              <a:rPr lang="ko-KR" altLang="en-US" smtClean="0"/>
              <a:t>2020-09-05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20FE-E0E2-41CA-8E7F-69CC96B40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32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EBE-D533-49B4-8D71-0C3E2A246C18}" type="datetime1">
              <a:rPr lang="ko-KR" altLang="en-US" smtClean="0"/>
              <a:t>2020-09-05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20FE-E0E2-41CA-8E7F-69CC96B40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122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F08-6469-4F6A-BA82-2835286EBB24}" type="datetime1">
              <a:rPr lang="ko-KR" altLang="en-US" smtClean="0"/>
              <a:t>2020-09-05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20FE-E0E2-41CA-8E7F-69CC96B40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84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0CBF-E22E-4386-87B4-DB419E45C16A}" type="datetime1">
              <a:rPr lang="ko-KR" altLang="en-US" smtClean="0"/>
              <a:t>2020-09-05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altLang="ko-KR" dirty="0" smtClean="0"/>
              <a:t>                                              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8504" y="-24024"/>
            <a:ext cx="8915400" cy="100475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484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67BB-4F49-46B7-B94B-E31C90AF3E13}" type="datetime1">
              <a:rPr lang="ko-KR" altLang="en-US" smtClean="0"/>
              <a:t>2020-09-05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20FE-E0E2-41CA-8E7F-69CC96B40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614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DD0F-5468-4C9E-83DF-31DC2F78D163}" type="datetime1">
              <a:rPr lang="ko-KR" altLang="en-US" smtClean="0"/>
              <a:t>2020-09-05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20FE-E0E2-41CA-8E7F-69CC96B40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648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AF2D-1794-4C84-BD05-22BE98CDB76A}" type="datetime1">
              <a:rPr lang="ko-KR" altLang="en-US" smtClean="0"/>
              <a:t>2020-09-05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20FE-E0E2-41CA-8E7F-69CC96B40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53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02096" y="0"/>
            <a:ext cx="89154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90BA3-68ED-4036-BF86-4A4A9A07FFBA}" type="datetime1">
              <a:rPr lang="ko-KR" altLang="en-US" smtClean="0"/>
              <a:t>2020-09-05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420FE-E0E2-41CA-8E7F-69CC96B4033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6093296"/>
            <a:ext cx="1934241" cy="635124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 userDrawn="1"/>
        </p:nvSpPr>
        <p:spPr>
          <a:xfrm>
            <a:off x="0" y="332656"/>
            <a:ext cx="9906000" cy="647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488504" y="0"/>
            <a:ext cx="8928992" cy="980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112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하트 3"/>
          <p:cNvSpPr/>
          <p:nvPr/>
        </p:nvSpPr>
        <p:spPr>
          <a:xfrm rot="20258995">
            <a:off x="2244366" y="3972504"/>
            <a:ext cx="2045191" cy="2757230"/>
          </a:xfrm>
          <a:custGeom>
            <a:avLst/>
            <a:gdLst>
              <a:gd name="connsiteX0" fmla="*/ 1116124 w 2232248"/>
              <a:gd name="connsiteY0" fmla="*/ 450050 h 1800200"/>
              <a:gd name="connsiteX1" fmla="*/ 1116124 w 2232248"/>
              <a:gd name="connsiteY1" fmla="*/ 1800200 h 1800200"/>
              <a:gd name="connsiteX2" fmla="*/ 1116124 w 2232248"/>
              <a:gd name="connsiteY2" fmla="*/ 450050 h 1800200"/>
              <a:gd name="connsiteX0" fmla="*/ 1124261 w 2136711"/>
              <a:gd name="connsiteY0" fmla="*/ 427749 h 1777899"/>
              <a:gd name="connsiteX1" fmla="*/ 1124261 w 2136711"/>
              <a:gd name="connsiteY1" fmla="*/ 1777899 h 1777899"/>
              <a:gd name="connsiteX2" fmla="*/ 1124261 w 2136711"/>
              <a:gd name="connsiteY2" fmla="*/ 427749 h 1777899"/>
              <a:gd name="connsiteX0" fmla="*/ 1117809 w 2137178"/>
              <a:gd name="connsiteY0" fmla="*/ 424098 h 1792909"/>
              <a:gd name="connsiteX1" fmla="*/ 1127140 w 2137178"/>
              <a:gd name="connsiteY1" fmla="*/ 1792909 h 1792909"/>
              <a:gd name="connsiteX2" fmla="*/ 1117809 w 2137178"/>
              <a:gd name="connsiteY2" fmla="*/ 424098 h 1792909"/>
              <a:gd name="connsiteX0" fmla="*/ 1117809 w 1127140"/>
              <a:gd name="connsiteY0" fmla="*/ 424098 h 1792909"/>
              <a:gd name="connsiteX1" fmla="*/ 1127140 w 1127140"/>
              <a:gd name="connsiteY1" fmla="*/ 1792909 h 1792909"/>
              <a:gd name="connsiteX2" fmla="*/ 1117809 w 1127140"/>
              <a:gd name="connsiteY2" fmla="*/ 424098 h 179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7140" h="1792909">
                <a:moveTo>
                  <a:pt x="1117809" y="424098"/>
                </a:moveTo>
                <a:cubicBezTo>
                  <a:pt x="1116330" y="2285132"/>
                  <a:pt x="1110562" y="-406327"/>
                  <a:pt x="1127140" y="1792909"/>
                </a:cubicBezTo>
                <a:cubicBezTo>
                  <a:pt x="-1151613" y="442759"/>
                  <a:pt x="652757" y="-626019"/>
                  <a:pt x="1117809" y="424098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하트 3"/>
          <p:cNvSpPr/>
          <p:nvPr/>
        </p:nvSpPr>
        <p:spPr>
          <a:xfrm rot="20221786" flipH="1">
            <a:off x="4317305" y="3750297"/>
            <a:ext cx="1303875" cy="1969077"/>
          </a:xfrm>
          <a:custGeom>
            <a:avLst/>
            <a:gdLst>
              <a:gd name="connsiteX0" fmla="*/ 1116124 w 2232248"/>
              <a:gd name="connsiteY0" fmla="*/ 450050 h 1800200"/>
              <a:gd name="connsiteX1" fmla="*/ 1116124 w 2232248"/>
              <a:gd name="connsiteY1" fmla="*/ 1800200 h 1800200"/>
              <a:gd name="connsiteX2" fmla="*/ 1116124 w 2232248"/>
              <a:gd name="connsiteY2" fmla="*/ 450050 h 1800200"/>
              <a:gd name="connsiteX0" fmla="*/ 1124261 w 2136711"/>
              <a:gd name="connsiteY0" fmla="*/ 427749 h 1777899"/>
              <a:gd name="connsiteX1" fmla="*/ 1124261 w 2136711"/>
              <a:gd name="connsiteY1" fmla="*/ 1777899 h 1777899"/>
              <a:gd name="connsiteX2" fmla="*/ 1124261 w 2136711"/>
              <a:gd name="connsiteY2" fmla="*/ 427749 h 1777899"/>
              <a:gd name="connsiteX0" fmla="*/ 1117809 w 2137178"/>
              <a:gd name="connsiteY0" fmla="*/ 424098 h 1792909"/>
              <a:gd name="connsiteX1" fmla="*/ 1127140 w 2137178"/>
              <a:gd name="connsiteY1" fmla="*/ 1792909 h 1792909"/>
              <a:gd name="connsiteX2" fmla="*/ 1117809 w 2137178"/>
              <a:gd name="connsiteY2" fmla="*/ 424098 h 1792909"/>
              <a:gd name="connsiteX0" fmla="*/ 1117809 w 1127140"/>
              <a:gd name="connsiteY0" fmla="*/ 424098 h 1792909"/>
              <a:gd name="connsiteX1" fmla="*/ 1127140 w 1127140"/>
              <a:gd name="connsiteY1" fmla="*/ 1792909 h 1792909"/>
              <a:gd name="connsiteX2" fmla="*/ 1117809 w 1127140"/>
              <a:gd name="connsiteY2" fmla="*/ 424098 h 179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7140" h="1792909">
                <a:moveTo>
                  <a:pt x="1117809" y="424098"/>
                </a:moveTo>
                <a:cubicBezTo>
                  <a:pt x="1116330" y="2285132"/>
                  <a:pt x="1110562" y="-406327"/>
                  <a:pt x="1127140" y="1792909"/>
                </a:cubicBezTo>
                <a:cubicBezTo>
                  <a:pt x="-1151613" y="442759"/>
                  <a:pt x="652757" y="-626019"/>
                  <a:pt x="1117809" y="424098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900790" y="1700808"/>
            <a:ext cx="8136904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altLang="ko-KR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International</a:t>
            </a:r>
            <a:r>
              <a:rPr lang="en-US" altLang="ko-KR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 marriage</a:t>
            </a:r>
            <a:endParaRPr lang="en-US" altLang="ko-KR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93941"/>
            <a:ext cx="1512168" cy="10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6496" y="-4591"/>
            <a:ext cx="9001000" cy="985319"/>
          </a:xfrm>
        </p:spPr>
        <p:txBody>
          <a:bodyPr>
            <a:normAutofit/>
          </a:bodyPr>
          <a:lstStyle/>
          <a:p>
            <a:r>
              <a:rPr lang="ko-KR" altLang="en-US" smtClean="0"/>
              <a:t>목</a:t>
            </a:r>
            <a:r>
              <a:rPr lang="ko-KR" altLang="en-US"/>
              <a:t>차</a:t>
            </a:r>
            <a:r>
              <a:rPr lang="en-US" altLang="ko-KR" smtClean="0"/>
              <a:t>                                                                   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20FE-E0E2-41CA-8E7F-69CC96B4033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순서도: 카드 5"/>
          <p:cNvSpPr/>
          <p:nvPr/>
        </p:nvSpPr>
        <p:spPr>
          <a:xfrm>
            <a:off x="1211144" y="1514846"/>
            <a:ext cx="5758080" cy="76802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국제 결혼의 정의</a:t>
            </a:r>
            <a:endParaRPr lang="ko-KR" altLang="en-US" sz="2400" b="1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다이아몬드 4"/>
          <p:cNvSpPr/>
          <p:nvPr/>
        </p:nvSpPr>
        <p:spPr>
          <a:xfrm rot="1165787">
            <a:off x="497888" y="1577321"/>
            <a:ext cx="1601752" cy="86526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7" name="순서도: 카드 6"/>
          <p:cNvSpPr/>
          <p:nvPr/>
        </p:nvSpPr>
        <p:spPr>
          <a:xfrm>
            <a:off x="1211144" y="2636912"/>
            <a:ext cx="5758080" cy="76802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국제 결혼의 이유</a:t>
            </a:r>
            <a:endParaRPr lang="ko-KR" altLang="en-US" sz="2400" b="1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다이아몬드 7"/>
          <p:cNvSpPr/>
          <p:nvPr/>
        </p:nvSpPr>
        <p:spPr>
          <a:xfrm rot="1165787">
            <a:off x="497888" y="2699387"/>
            <a:ext cx="1601752" cy="86526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9" name="순서도: 카드 8"/>
          <p:cNvSpPr/>
          <p:nvPr/>
        </p:nvSpPr>
        <p:spPr>
          <a:xfrm>
            <a:off x="1211144" y="3717032"/>
            <a:ext cx="5758080" cy="76802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국제 결혼의 증가 추세</a:t>
            </a:r>
            <a:endParaRPr lang="ko-KR" altLang="en-US" sz="2400" b="1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다이아몬드 9"/>
          <p:cNvSpPr/>
          <p:nvPr/>
        </p:nvSpPr>
        <p:spPr>
          <a:xfrm rot="1165787">
            <a:off x="497888" y="3779507"/>
            <a:ext cx="1601752" cy="86526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1" name="순서도: 카드 10"/>
          <p:cNvSpPr/>
          <p:nvPr/>
        </p:nvSpPr>
        <p:spPr>
          <a:xfrm>
            <a:off x="1211144" y="4797152"/>
            <a:ext cx="5758080" cy="76802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문제점과 해결책</a:t>
            </a:r>
            <a:endParaRPr lang="ko-KR" altLang="en-US" sz="2400" b="1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다이아몬드 11"/>
          <p:cNvSpPr/>
          <p:nvPr/>
        </p:nvSpPr>
        <p:spPr>
          <a:xfrm rot="1165787">
            <a:off x="497888" y="4859627"/>
            <a:ext cx="1601752" cy="86526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6" t="65397" r="2218" b="2641"/>
          <a:stretch/>
        </p:blipFill>
        <p:spPr>
          <a:xfrm>
            <a:off x="7545288" y="2907732"/>
            <a:ext cx="1827729" cy="17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 결혼의 정의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09058" y="1340768"/>
            <a:ext cx="5956110" cy="21602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국제 결혼의 정의</a:t>
            </a:r>
            <a:endParaRPr lang="en-US" altLang="ko-KR" sz="2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부부의 국적이나 주소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혼인 </a:t>
            </a:r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거행지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등 혼인 관계를 구성하는 여러 요소가 복수의 나라에 관계되는 결혼을 말함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7" name="동영상.wmv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25208" y="2132856"/>
            <a:ext cx="2246312" cy="1684338"/>
          </a:xfr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20FE-E0E2-41CA-8E7F-69CC96B4033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88504" y="3501008"/>
            <a:ext cx="770485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Intercultural couples need 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Learn about one another’s cultures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Communicate well in at least one language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Accept that cultural roots go deep and that people don’t change easily or quickly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718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 결혼의 이유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20FE-E0E2-41CA-8E7F-69CC96B4033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양쪽 모서리가 잘린 사각형 4"/>
          <p:cNvSpPr/>
          <p:nvPr/>
        </p:nvSpPr>
        <p:spPr>
          <a:xfrm>
            <a:off x="2504728" y="1329002"/>
            <a:ext cx="4104456" cy="1006895"/>
          </a:xfrm>
          <a:prstGeom prst="snip2SameRect">
            <a:avLst>
              <a:gd name="adj1" fmla="val 16667"/>
              <a:gd name="adj2" fmla="val 19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6" name="양쪽 모서리가 잘린 사각형 5"/>
          <p:cNvSpPr/>
          <p:nvPr/>
        </p:nvSpPr>
        <p:spPr>
          <a:xfrm>
            <a:off x="6601747" y="1329001"/>
            <a:ext cx="2462436" cy="1006895"/>
          </a:xfrm>
          <a:prstGeom prst="snip2SameRect">
            <a:avLst>
              <a:gd name="adj1" fmla="val 16667"/>
              <a:gd name="adj2" fmla="val 19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444" y="1329002"/>
            <a:ext cx="33123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국제 결혼 이유</a:t>
            </a:r>
            <a:endParaRPr lang="ko-KR" altLang="en-US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040877" y="1326528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사람들의 </a:t>
            </a:r>
            <a:endParaRPr lang="en-US" altLang="ko-KR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시선</a:t>
            </a:r>
            <a:endParaRPr lang="ko-KR" altLang="en-US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한쪽 모서리가 둥근 사각형 9"/>
          <p:cNvSpPr/>
          <p:nvPr/>
        </p:nvSpPr>
        <p:spPr>
          <a:xfrm flipH="1">
            <a:off x="820416" y="2348880"/>
            <a:ext cx="1656184" cy="1439147"/>
          </a:xfrm>
          <a:prstGeom prst="round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국제 결혼</a:t>
            </a:r>
            <a:endParaRPr lang="en-US" altLang="ko-KR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증가 추세</a:t>
            </a:r>
            <a:endParaRPr lang="ko-KR" altLang="en-US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한쪽 모서리가 둥근 사각형 10"/>
          <p:cNvSpPr/>
          <p:nvPr/>
        </p:nvSpPr>
        <p:spPr>
          <a:xfrm flipH="1">
            <a:off x="820416" y="3788027"/>
            <a:ext cx="1656184" cy="2232248"/>
          </a:xfrm>
          <a:prstGeom prst="round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국제 결혼</a:t>
            </a:r>
            <a:endParaRPr lang="en-US" altLang="ko-KR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증가 추세</a:t>
            </a:r>
            <a:endParaRPr lang="ko-KR" altLang="en-US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641771"/>
              </p:ext>
            </p:extLst>
          </p:nvPr>
        </p:nvGraphicFramePr>
        <p:xfrm>
          <a:off x="2504728" y="2348880"/>
          <a:ext cx="6552729" cy="370367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60240"/>
                <a:gridCol w="1944216"/>
                <a:gridCol w="2448273"/>
              </a:tblGrid>
              <a:tr h="7019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원인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결과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자녀의 정체성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혼란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239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남아</a:t>
                      </a:r>
                      <a:r>
                        <a:rPr lang="ko-KR" altLang="en-US" baseline="0" dirty="0" smtClean="0"/>
                        <a:t> 선호 사상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남녀</a:t>
                      </a:r>
                      <a:r>
                        <a:rPr lang="ko-KR" altLang="en-US" baseline="0" dirty="0" smtClean="0"/>
                        <a:t> 비율의</a:t>
                      </a:r>
                      <a:endParaRPr lang="en-US" altLang="ko-KR" baseline="0" dirty="0" smtClean="0"/>
                    </a:p>
                    <a:p>
                      <a:pPr algn="ctr" latinLnBrk="1"/>
                      <a:r>
                        <a:rPr lang="ko-KR" altLang="en-US" baseline="0" dirty="0" smtClean="0"/>
                        <a:t>불균형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사회의 외면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8607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여성의 활발한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사회참여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독신 여성 증가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상업적인 결혼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8607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남녀평균의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역차별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한국여성에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대한 반감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다양한 문화의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장점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239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해외와의 교류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현지인이나 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휴학생과의 만남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언어의 사용과 장점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3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 결혼의 증가 추세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20FE-E0E2-41CA-8E7F-69CC96B40338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1356478620"/>
              </p:ext>
            </p:extLst>
          </p:nvPr>
        </p:nvGraphicFramePr>
        <p:xfrm>
          <a:off x="632520" y="1340768"/>
          <a:ext cx="856895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95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문제점과 해결책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20FE-E0E2-41CA-8E7F-69CC96B40338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251264" y="1584073"/>
            <a:ext cx="3636404" cy="4121901"/>
            <a:chOff x="848544" y="1556792"/>
            <a:chExt cx="3636404" cy="4121901"/>
          </a:xfrm>
        </p:grpSpPr>
        <p:sp>
          <p:nvSpPr>
            <p:cNvPr id="4" name="대각선 방향의 모서리가 잘린 사각형 3"/>
            <p:cNvSpPr/>
            <p:nvPr/>
          </p:nvSpPr>
          <p:spPr>
            <a:xfrm>
              <a:off x="1208584" y="1988840"/>
              <a:ext cx="2952328" cy="3600400"/>
            </a:xfrm>
            <a:prstGeom prst="snip2DiagRect">
              <a:avLst>
                <a:gd name="adj1" fmla="val 26938"/>
                <a:gd name="adj2" fmla="val 238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육각형 10"/>
            <p:cNvSpPr/>
            <p:nvPr/>
          </p:nvSpPr>
          <p:spPr>
            <a:xfrm>
              <a:off x="848544" y="2996952"/>
              <a:ext cx="720080" cy="144016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언어문제</a:t>
              </a:r>
              <a:endParaRPr lang="ko-KR" altLang="en-US" dirty="0"/>
            </a:p>
          </p:txBody>
        </p:sp>
        <p:sp>
          <p:nvSpPr>
            <p:cNvPr id="13" name="순서도: 다중 문서 12"/>
            <p:cNvSpPr/>
            <p:nvPr/>
          </p:nvSpPr>
          <p:spPr>
            <a:xfrm>
              <a:off x="1928664" y="1556792"/>
              <a:ext cx="1800200" cy="648072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인권침해</a:t>
              </a:r>
              <a:endParaRPr lang="ko-KR" altLang="en-US" dirty="0"/>
            </a:p>
          </p:txBody>
        </p:sp>
        <p:sp>
          <p:nvSpPr>
            <p:cNvPr id="14" name="물결 13"/>
            <p:cNvSpPr/>
            <p:nvPr/>
          </p:nvSpPr>
          <p:spPr>
            <a:xfrm rot="5400000">
              <a:off x="3440832" y="3465004"/>
              <a:ext cx="1440160" cy="648072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ko-KR" altLang="en-US" dirty="0" smtClean="0"/>
                <a:t>가정폭력</a:t>
              </a:r>
              <a:endParaRPr lang="ko-KR" altLang="en-US" dirty="0"/>
            </a:p>
          </p:txBody>
        </p:sp>
        <p:sp>
          <p:nvSpPr>
            <p:cNvPr id="16" name="팔각형 15"/>
            <p:cNvSpPr/>
            <p:nvPr/>
          </p:nvSpPr>
          <p:spPr>
            <a:xfrm>
              <a:off x="2000672" y="3068960"/>
              <a:ext cx="1368152" cy="1368152"/>
            </a:xfrm>
            <a:prstGeom prst="oc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포인트가 8개인 별 16"/>
            <p:cNvSpPr/>
            <p:nvPr/>
          </p:nvSpPr>
          <p:spPr>
            <a:xfrm>
              <a:off x="2000672" y="3068960"/>
              <a:ext cx="1368152" cy="1368152"/>
            </a:xfrm>
            <a:prstGeom prst="star8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문제점</a:t>
              </a:r>
              <a:endParaRPr lang="ko-KR" altLang="en-US" dirty="0"/>
            </a:p>
          </p:txBody>
        </p:sp>
        <p:cxnSp>
          <p:nvCxnSpPr>
            <p:cNvPr id="27" name="직선 화살표 연결선 26"/>
            <p:cNvCxnSpPr>
              <a:endCxn id="13" idx="2"/>
            </p:cNvCxnSpPr>
            <p:nvPr/>
          </p:nvCxnSpPr>
          <p:spPr>
            <a:xfrm flipV="1">
              <a:off x="2684749" y="2180321"/>
              <a:ext cx="18834" cy="913183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/>
            <p:nvPr/>
          </p:nvCxnSpPr>
          <p:spPr>
            <a:xfrm flipH="1">
              <a:off x="1568624" y="3753037"/>
              <a:ext cx="410833" cy="8925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>
              <a:endCxn id="14" idx="2"/>
            </p:cNvCxnSpPr>
            <p:nvPr/>
          </p:nvCxnSpPr>
          <p:spPr>
            <a:xfrm>
              <a:off x="3368824" y="3761962"/>
              <a:ext cx="549061" cy="27078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>
              <a:off x="2663532" y="4421494"/>
              <a:ext cx="0" cy="591682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모서리가 둥근 직사각형 6"/>
            <p:cNvSpPr/>
            <p:nvPr/>
          </p:nvSpPr>
          <p:spPr>
            <a:xfrm flipH="1">
              <a:off x="1568624" y="4814597"/>
              <a:ext cx="2016224" cy="864096"/>
            </a:xfrm>
            <a:prstGeom prst="roundRect">
              <a:avLst/>
            </a:prstGeom>
            <a:scene3d>
              <a:camera prst="isometricOffAxis1Left">
                <a:rot lat="610191" lon="1075842" rev="90049"/>
              </a:camera>
              <a:lightRig rig="threePt" dir="t"/>
            </a:scene3d>
            <a:sp3d extrusionH="596900" prstMaterial="legacyWire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/>
                <a:t>문화</a:t>
              </a:r>
              <a:endParaRPr lang="ko-KR" altLang="en-US" dirty="0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4232920" y="1817542"/>
            <a:ext cx="5400600" cy="3894922"/>
            <a:chOff x="4232920" y="1817542"/>
            <a:chExt cx="5400600" cy="3894922"/>
          </a:xfrm>
        </p:grpSpPr>
        <p:sp>
          <p:nvSpPr>
            <p:cNvPr id="8" name="직사각형 7"/>
            <p:cNvSpPr/>
            <p:nvPr/>
          </p:nvSpPr>
          <p:spPr>
            <a:xfrm>
              <a:off x="4232920" y="1817542"/>
              <a:ext cx="5400600" cy="3888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934998" y="1831182"/>
              <a:ext cx="3996444" cy="3861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빗면 11"/>
            <p:cNvSpPr/>
            <p:nvPr/>
          </p:nvSpPr>
          <p:spPr>
            <a:xfrm>
              <a:off x="4232920" y="1817542"/>
              <a:ext cx="5400600" cy="390060"/>
            </a:xfrm>
            <a:prstGeom prst="bevel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빗면 20"/>
            <p:cNvSpPr/>
            <p:nvPr/>
          </p:nvSpPr>
          <p:spPr>
            <a:xfrm>
              <a:off x="4232920" y="5322404"/>
              <a:ext cx="5400600" cy="390060"/>
            </a:xfrm>
            <a:prstGeom prst="bevel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aphicFrame>
          <p:nvGraphicFramePr>
            <p:cNvPr id="15" name="다이어그램 14"/>
            <p:cNvGraphicFramePr/>
            <p:nvPr>
              <p:extLst>
                <p:ext uri="{D42A27DB-BD31-4B8C-83A1-F6EECF244321}">
                  <p14:modId xmlns:p14="http://schemas.microsoft.com/office/powerpoint/2010/main" val="393783909"/>
                </p:ext>
              </p:extLst>
            </p:nvPr>
          </p:nvGraphicFramePr>
          <p:xfrm>
            <a:off x="4448944" y="3936423"/>
            <a:ext cx="4968552" cy="11999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9" name="모서리가 둥근 직사각형 18"/>
            <p:cNvSpPr/>
            <p:nvPr/>
          </p:nvSpPr>
          <p:spPr>
            <a:xfrm>
              <a:off x="4492959" y="2664193"/>
              <a:ext cx="792088" cy="692799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/>
                <a:t>결혼</a:t>
              </a:r>
              <a:endParaRPr lang="en-US" altLang="ko-KR" dirty="0" smtClean="0"/>
            </a:p>
            <a:p>
              <a:pPr algn="ctr"/>
              <a:r>
                <a:rPr lang="ko-KR" altLang="en-US" dirty="0" smtClean="0"/>
                <a:t>이</a:t>
              </a:r>
              <a:r>
                <a:rPr lang="ko-KR" altLang="en-US" dirty="0"/>
                <a:t>유</a:t>
              </a:r>
            </a:p>
          </p:txBody>
        </p:sp>
        <p:sp>
          <p:nvSpPr>
            <p:cNvPr id="20" name="오른쪽 화살표 19"/>
            <p:cNvSpPr/>
            <p:nvPr/>
          </p:nvSpPr>
          <p:spPr>
            <a:xfrm>
              <a:off x="5357055" y="2866576"/>
              <a:ext cx="288032" cy="288032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5717095" y="2664193"/>
              <a:ext cx="792088" cy="692799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/>
                <a:t>농촌</a:t>
              </a:r>
              <a:endParaRPr lang="en-US" altLang="ko-KR" dirty="0" smtClean="0"/>
            </a:p>
            <a:p>
              <a:pPr algn="ctr"/>
              <a:r>
                <a:rPr lang="ko-KR" altLang="en-US" dirty="0" smtClean="0"/>
                <a:t>총</a:t>
              </a:r>
              <a:r>
                <a:rPr lang="ko-KR" altLang="en-US" dirty="0"/>
                <a:t>각</a:t>
              </a:r>
            </a:p>
          </p:txBody>
        </p:sp>
        <p:sp>
          <p:nvSpPr>
            <p:cNvPr id="28" name="오른쪽 화살표 27"/>
            <p:cNvSpPr/>
            <p:nvPr/>
          </p:nvSpPr>
          <p:spPr>
            <a:xfrm>
              <a:off x="6653199" y="2866576"/>
              <a:ext cx="288032" cy="288032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7013239" y="2664193"/>
              <a:ext cx="792088" cy="692799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/>
                <a:t>결혼</a:t>
              </a:r>
              <a:endParaRPr lang="en-US" altLang="ko-KR" dirty="0" smtClean="0"/>
            </a:p>
            <a:p>
              <a:pPr algn="ctr"/>
              <a:r>
                <a:rPr lang="ko-KR" altLang="en-US" dirty="0" smtClean="0"/>
                <a:t>조</a:t>
              </a:r>
              <a:r>
                <a:rPr lang="ko-KR" altLang="en-US" dirty="0"/>
                <a:t>건</a:t>
              </a:r>
            </a:p>
          </p:txBody>
        </p:sp>
        <p:sp>
          <p:nvSpPr>
            <p:cNvPr id="33" name="오른쪽 화살표 32"/>
            <p:cNvSpPr/>
            <p:nvPr/>
          </p:nvSpPr>
          <p:spPr>
            <a:xfrm>
              <a:off x="7949343" y="2866576"/>
              <a:ext cx="288032" cy="288032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8309383" y="2664193"/>
              <a:ext cx="986810" cy="692799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/>
                <a:t>남녀</a:t>
              </a:r>
              <a:endParaRPr lang="en-US" altLang="ko-KR" dirty="0" smtClean="0"/>
            </a:p>
            <a:p>
              <a:pPr algn="ctr"/>
              <a:r>
                <a:rPr lang="ko-KR" altLang="en-US" dirty="0" smtClean="0"/>
                <a:t>불균</a:t>
              </a:r>
              <a:r>
                <a:rPr lang="ko-KR" altLang="en-US" dirty="0"/>
                <a:t>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77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159</Words>
  <Application>Microsoft Office PowerPoint</Application>
  <PresentationFormat>A4 용지(210x297mm)</PresentationFormat>
  <Paragraphs>73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                                                                   </vt:lpstr>
      <vt:lpstr>국제 결혼의 정의</vt:lpstr>
      <vt:lpstr>국제 결혼의 이유</vt:lpstr>
      <vt:lpstr>국제 결혼의 증가 추세</vt:lpstr>
      <vt:lpstr>문제점과 해결책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25</cp:revision>
  <dcterms:created xsi:type="dcterms:W3CDTF">2020-09-02T07:20:25Z</dcterms:created>
  <dcterms:modified xsi:type="dcterms:W3CDTF">2020-09-04T21:59:11Z</dcterms:modified>
</cp:coreProperties>
</file>