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4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온라인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모바일 시장의 확대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2199089302824179"/>
          <c:y val="0.12217201679994225"/>
          <c:w val="0.83261789316443413"/>
          <c:h val="0.67943981790153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256002976055367E-17"/>
                  <c:y val="6.0576918490542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CC-467F-8922-3FD8C9339449}"/>
                </c:ext>
              </c:extLst>
            </c:dLbl>
            <c:dLbl>
              <c:idx val="1"/>
              <c:layout>
                <c:manualLayout>
                  <c:x val="-7.0512005952110734E-17"/>
                  <c:y val="5.7692303324325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CC-467F-8922-3FD8C9339449}"/>
                </c:ext>
              </c:extLst>
            </c:dLbl>
            <c:dLbl>
              <c:idx val="2"/>
              <c:layout>
                <c:manualLayout>
                  <c:x val="0"/>
                  <c:y val="7.2115379155407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CC-467F-8922-3FD8C9339449}"/>
                </c:ext>
              </c:extLst>
            </c:dLbl>
            <c:dLbl>
              <c:idx val="3"/>
              <c:layout>
                <c:manualLayout>
                  <c:x val="0"/>
                  <c:y val="6.6346148822974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CC-467F-8922-3FD8C9339449}"/>
                </c:ext>
              </c:extLst>
            </c:dLbl>
            <c:dLbl>
              <c:idx val="4"/>
              <c:layout>
                <c:manualLayout>
                  <c:x val="-1.4102401190422147E-16"/>
                  <c:y val="6.346153365675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CC-467F-8922-3FD8C9339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33.770000000000003</c:v>
                </c:pt>
                <c:pt idx="1">
                  <c:v>31.72</c:v>
                </c:pt>
                <c:pt idx="2">
                  <c:v>29.51</c:v>
                </c:pt>
                <c:pt idx="3">
                  <c:v>30.07</c:v>
                </c:pt>
                <c:pt idx="4">
                  <c:v>32.119999999999997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C-467F-8922-3FD8C9339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045967"/>
        <c:axId val="848046927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모바일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5.91</c:v>
                </c:pt>
                <c:pt idx="1">
                  <c:v>13.52</c:v>
                </c:pt>
                <c:pt idx="2">
                  <c:v>24.43</c:v>
                </c:pt>
                <c:pt idx="3">
                  <c:v>35.590000000000003</c:v>
                </c:pt>
                <c:pt idx="4">
                  <c:v>42.53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CC-467F-8922-3FD8C9339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9058943"/>
        <c:axId val="849061343"/>
      </c:lineChart>
      <c:catAx>
        <c:axId val="84804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48046927"/>
        <c:crosses val="autoZero"/>
        <c:auto val="1"/>
        <c:lblAlgn val="ctr"/>
        <c:lblOffset val="100"/>
        <c:noMultiLvlLbl val="0"/>
      </c:catAx>
      <c:valAx>
        <c:axId val="848046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48045967"/>
        <c:crosses val="autoZero"/>
        <c:crossBetween val="between"/>
      </c:valAx>
      <c:valAx>
        <c:axId val="84906134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49058943"/>
        <c:crosses val="max"/>
        <c:crossBetween val="between"/>
        <c:majorUnit val="10"/>
      </c:valAx>
      <c:catAx>
        <c:axId val="849058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9061343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C7A3B-55F5-4E4B-8A65-AB556F6B2595}" type="doc">
      <dgm:prSet loTypeId="urn:microsoft.com/office/officeart/2005/8/layout/chevron1" loCatId="process" qsTypeId="urn:microsoft.com/office/officeart/2005/8/quickstyle/3d2" qsCatId="3D" csTypeId="urn:microsoft.com/office/officeart/2005/8/colors/accent0_3" csCatId="mainScheme" phldr="1"/>
      <dgm:spPr/>
    </dgm:pt>
    <dgm:pt modelId="{4F8B3083-90F7-478C-8754-0A56DD9EE150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드론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23D955C-5098-4966-B706-C309E0773A45}" type="parTrans" cxnId="{EE2F450C-1477-41E8-AA56-7E9A5BCD9DB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3B057C7-51A6-4549-A90C-9EBDEA1C1526}" type="sibTrans" cxnId="{EE2F450C-1477-41E8-AA56-7E9A5BCD9DB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2602357-8143-46CF-AFBD-8C4AE6D53122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자율주행차량</a:t>
          </a:r>
        </a:p>
      </dgm:t>
    </dgm:pt>
    <dgm:pt modelId="{C7B2C41F-9C5C-4A8E-9BCF-BCEC3B955B3F}" type="parTrans" cxnId="{008711B4-C499-4BAF-AE07-6519DFAC1DF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CB757F8-05D3-4795-BE79-2EE4AEDA4D9C}" type="sibTrans" cxnId="{008711B4-C499-4BAF-AE07-6519DFAC1DF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C6643E5-0396-4082-B2BB-E198CA02203E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배달 로봇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AD84280-1C61-4DE3-8925-D5221EDEFD06}" type="parTrans" cxnId="{08961DFD-1052-46EF-ACCD-38D65411C4AA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88CCD8B-0183-4FA8-9F38-B5DCDC16EDB4}" type="sibTrans" cxnId="{08961DFD-1052-46EF-ACCD-38D65411C4AA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07BE781-73C2-4F21-9852-22D7BBDF24BE}" type="pres">
      <dgm:prSet presAssocID="{FF8C7A3B-55F5-4E4B-8A65-AB556F6B2595}" presName="Name0" presStyleCnt="0">
        <dgm:presLayoutVars>
          <dgm:dir/>
          <dgm:animLvl val="lvl"/>
          <dgm:resizeHandles val="exact"/>
        </dgm:presLayoutVars>
      </dgm:prSet>
      <dgm:spPr/>
    </dgm:pt>
    <dgm:pt modelId="{1834D06A-7092-45B7-8E3A-6C80853ED861}" type="pres">
      <dgm:prSet presAssocID="{4F8B3083-90F7-478C-8754-0A56DD9EE15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3227AC8-3DA3-4679-85C9-A896F6939B1C}" type="pres">
      <dgm:prSet presAssocID="{73B057C7-51A6-4549-A90C-9EBDEA1C1526}" presName="parTxOnlySpace" presStyleCnt="0"/>
      <dgm:spPr/>
    </dgm:pt>
    <dgm:pt modelId="{5702D479-E9EE-4AB4-8B6B-170996536030}" type="pres">
      <dgm:prSet presAssocID="{12602357-8143-46CF-AFBD-8C4AE6D5312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C88E2BA-B18B-4237-819F-7E01556E4A3D}" type="pres">
      <dgm:prSet presAssocID="{ACB757F8-05D3-4795-BE79-2EE4AEDA4D9C}" presName="parTxOnlySpace" presStyleCnt="0"/>
      <dgm:spPr/>
    </dgm:pt>
    <dgm:pt modelId="{45F3BF94-778D-4C75-B576-E3D3770673D1}" type="pres">
      <dgm:prSet presAssocID="{9C6643E5-0396-4082-B2BB-E198CA02203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2F450C-1477-41E8-AA56-7E9A5BCD9DB7}" srcId="{FF8C7A3B-55F5-4E4B-8A65-AB556F6B2595}" destId="{4F8B3083-90F7-478C-8754-0A56DD9EE150}" srcOrd="0" destOrd="0" parTransId="{A23D955C-5098-4966-B706-C309E0773A45}" sibTransId="{73B057C7-51A6-4549-A90C-9EBDEA1C1526}"/>
    <dgm:cxn modelId="{5895398A-13EC-48E2-82FE-F19C15D71624}" type="presOf" srcId="{4F8B3083-90F7-478C-8754-0A56DD9EE150}" destId="{1834D06A-7092-45B7-8E3A-6C80853ED861}" srcOrd="0" destOrd="0" presId="urn:microsoft.com/office/officeart/2005/8/layout/chevron1"/>
    <dgm:cxn modelId="{18287BA4-8866-4EBD-B264-8FF4DA4A0063}" type="presOf" srcId="{9C6643E5-0396-4082-B2BB-E198CA02203E}" destId="{45F3BF94-778D-4C75-B576-E3D3770673D1}" srcOrd="0" destOrd="0" presId="urn:microsoft.com/office/officeart/2005/8/layout/chevron1"/>
    <dgm:cxn modelId="{C9665AAB-2EEE-413B-8A7C-045A7C8922FD}" type="presOf" srcId="{12602357-8143-46CF-AFBD-8C4AE6D53122}" destId="{5702D479-E9EE-4AB4-8B6B-170996536030}" srcOrd="0" destOrd="0" presId="urn:microsoft.com/office/officeart/2005/8/layout/chevron1"/>
    <dgm:cxn modelId="{008711B4-C499-4BAF-AE07-6519DFAC1DFE}" srcId="{FF8C7A3B-55F5-4E4B-8A65-AB556F6B2595}" destId="{12602357-8143-46CF-AFBD-8C4AE6D53122}" srcOrd="1" destOrd="0" parTransId="{C7B2C41F-9C5C-4A8E-9BCF-BCEC3B955B3F}" sibTransId="{ACB757F8-05D3-4795-BE79-2EE4AEDA4D9C}"/>
    <dgm:cxn modelId="{34FC01DF-4699-4220-8CD5-9F174E33BDE8}" type="presOf" srcId="{FF8C7A3B-55F5-4E4B-8A65-AB556F6B2595}" destId="{907BE781-73C2-4F21-9852-22D7BBDF24BE}" srcOrd="0" destOrd="0" presId="urn:microsoft.com/office/officeart/2005/8/layout/chevron1"/>
    <dgm:cxn modelId="{08961DFD-1052-46EF-ACCD-38D65411C4AA}" srcId="{FF8C7A3B-55F5-4E4B-8A65-AB556F6B2595}" destId="{9C6643E5-0396-4082-B2BB-E198CA02203E}" srcOrd="2" destOrd="0" parTransId="{BAD84280-1C61-4DE3-8925-D5221EDEFD06}" sibTransId="{888CCD8B-0183-4FA8-9F38-B5DCDC16EDB4}"/>
    <dgm:cxn modelId="{17315BC6-4F45-47D8-B6E3-931CEDF611B3}" type="presParOf" srcId="{907BE781-73C2-4F21-9852-22D7BBDF24BE}" destId="{1834D06A-7092-45B7-8E3A-6C80853ED861}" srcOrd="0" destOrd="0" presId="urn:microsoft.com/office/officeart/2005/8/layout/chevron1"/>
    <dgm:cxn modelId="{2EAD524D-C884-4CCD-9280-665528A734B7}" type="presParOf" srcId="{907BE781-73C2-4F21-9852-22D7BBDF24BE}" destId="{73227AC8-3DA3-4679-85C9-A896F6939B1C}" srcOrd="1" destOrd="0" presId="urn:microsoft.com/office/officeart/2005/8/layout/chevron1"/>
    <dgm:cxn modelId="{2BE44396-735B-45F5-868F-324C2993D024}" type="presParOf" srcId="{907BE781-73C2-4F21-9852-22D7BBDF24BE}" destId="{5702D479-E9EE-4AB4-8B6B-170996536030}" srcOrd="2" destOrd="0" presId="urn:microsoft.com/office/officeart/2005/8/layout/chevron1"/>
    <dgm:cxn modelId="{B0EBB841-3C70-425F-8CF6-975AD57C089B}" type="presParOf" srcId="{907BE781-73C2-4F21-9852-22D7BBDF24BE}" destId="{3C88E2BA-B18B-4237-819F-7E01556E4A3D}" srcOrd="3" destOrd="0" presId="urn:microsoft.com/office/officeart/2005/8/layout/chevron1"/>
    <dgm:cxn modelId="{82FA94A5-E4D4-4DB1-B8AA-4F4F3A8F92D2}" type="presParOf" srcId="{907BE781-73C2-4F21-9852-22D7BBDF24BE}" destId="{45F3BF94-778D-4C75-B576-E3D3770673D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F2087-9354-44A1-8364-17EE63440584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896E0D3-E130-4FD4-ADAC-D1AA24411F85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신선 식품배송</a:t>
          </a:r>
        </a:p>
      </dgm:t>
    </dgm:pt>
    <dgm:pt modelId="{00890513-3EFF-466B-9443-83F32CC51F8A}" type="parTrans" cxnId="{FD6A5112-81B3-478A-A2B4-9E2822B23C8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2D34D8A-CCA9-460D-BF10-BFB2D8431FE3}" type="sibTrans" cxnId="{FD6A5112-81B3-478A-A2B4-9E2822B23C8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1CB5FA2-4C14-41A6-AB41-599C4059DBFE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latin typeface="굴림" panose="020B0600000101010101" pitchFamily="50" charset="-127"/>
              <a:ea typeface="굴림" panose="020B0600000101010101" pitchFamily="50" charset="-127"/>
            </a:rPr>
            <a:t>퀵배송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163EB1B-CE66-4358-9D0F-4229E00D389B}" type="parTrans" cxnId="{C229F5D9-6E0B-46ED-BFEA-D18BE1399FA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74E70B1-6B29-4F6F-B4BD-2FDB2FAB1195}" type="sibTrans" cxnId="{C229F5D9-6E0B-46ED-BFEA-D18BE1399FA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0C841AC-7596-4C93-89B3-13500DCC9CFD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새벽배송</a:t>
          </a:r>
        </a:p>
      </dgm:t>
    </dgm:pt>
    <dgm:pt modelId="{09BC7C4E-9DC5-413E-BD2C-00A6CBEDC323}" type="parTrans" cxnId="{431732A4-5912-46B2-8B7B-C48C769671C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CCA29EE-D68A-41EE-87E1-A1122B0E2609}" type="sibTrans" cxnId="{431732A4-5912-46B2-8B7B-C48C769671C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2DE4813-902D-46EF-8EFF-EC462629B84E}" type="pres">
      <dgm:prSet presAssocID="{BE0F2087-9354-44A1-8364-17EE63440584}" presName="Name0" presStyleCnt="0">
        <dgm:presLayoutVars>
          <dgm:dir/>
          <dgm:resizeHandles val="exact"/>
        </dgm:presLayoutVars>
      </dgm:prSet>
      <dgm:spPr/>
    </dgm:pt>
    <dgm:pt modelId="{7D15EF7D-63B9-4BCD-BC39-DA0988482678}" type="pres">
      <dgm:prSet presAssocID="{E896E0D3-E130-4FD4-ADAC-D1AA24411F85}" presName="Name5" presStyleLbl="vennNode1" presStyleIdx="0" presStyleCnt="3">
        <dgm:presLayoutVars>
          <dgm:bulletEnabled val="1"/>
        </dgm:presLayoutVars>
      </dgm:prSet>
      <dgm:spPr/>
    </dgm:pt>
    <dgm:pt modelId="{537C1D6E-DC57-492E-B289-58FBEB33BF72}" type="pres">
      <dgm:prSet presAssocID="{D2D34D8A-CCA9-460D-BF10-BFB2D8431FE3}" presName="space" presStyleCnt="0"/>
      <dgm:spPr/>
    </dgm:pt>
    <dgm:pt modelId="{4467EBB1-E0C1-40BF-973C-D271707C2252}" type="pres">
      <dgm:prSet presAssocID="{C1CB5FA2-4C14-41A6-AB41-599C4059DBFE}" presName="Name5" presStyleLbl="vennNode1" presStyleIdx="1" presStyleCnt="3">
        <dgm:presLayoutVars>
          <dgm:bulletEnabled val="1"/>
        </dgm:presLayoutVars>
      </dgm:prSet>
      <dgm:spPr/>
    </dgm:pt>
    <dgm:pt modelId="{FF83BBAA-15DD-492F-9C8F-7235669E3B04}" type="pres">
      <dgm:prSet presAssocID="{974E70B1-6B29-4F6F-B4BD-2FDB2FAB1195}" presName="space" presStyleCnt="0"/>
      <dgm:spPr/>
    </dgm:pt>
    <dgm:pt modelId="{0D238BD2-88DD-4BD8-B84A-C934A79CAA32}" type="pres">
      <dgm:prSet presAssocID="{00C841AC-7596-4C93-89B3-13500DCC9CF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E5EAD04-BFF0-47E0-986D-12905D0BA7BA}" type="presOf" srcId="{BE0F2087-9354-44A1-8364-17EE63440584}" destId="{52DE4813-902D-46EF-8EFF-EC462629B84E}" srcOrd="0" destOrd="0" presId="urn:microsoft.com/office/officeart/2005/8/layout/venn3"/>
    <dgm:cxn modelId="{FD6A5112-81B3-478A-A2B4-9E2822B23C87}" srcId="{BE0F2087-9354-44A1-8364-17EE63440584}" destId="{E896E0D3-E130-4FD4-ADAC-D1AA24411F85}" srcOrd="0" destOrd="0" parTransId="{00890513-3EFF-466B-9443-83F32CC51F8A}" sibTransId="{D2D34D8A-CCA9-460D-BF10-BFB2D8431FE3}"/>
    <dgm:cxn modelId="{5E0F2517-2377-490F-9CEB-C22D5019A349}" type="presOf" srcId="{C1CB5FA2-4C14-41A6-AB41-599C4059DBFE}" destId="{4467EBB1-E0C1-40BF-973C-D271707C2252}" srcOrd="0" destOrd="0" presId="urn:microsoft.com/office/officeart/2005/8/layout/venn3"/>
    <dgm:cxn modelId="{F16E9581-C495-4856-BF9E-8594070985B3}" type="presOf" srcId="{00C841AC-7596-4C93-89B3-13500DCC9CFD}" destId="{0D238BD2-88DD-4BD8-B84A-C934A79CAA32}" srcOrd="0" destOrd="0" presId="urn:microsoft.com/office/officeart/2005/8/layout/venn3"/>
    <dgm:cxn modelId="{C32BB39B-B920-49A4-8F6E-EA9FCB4676CE}" type="presOf" srcId="{E896E0D3-E130-4FD4-ADAC-D1AA24411F85}" destId="{7D15EF7D-63B9-4BCD-BC39-DA0988482678}" srcOrd="0" destOrd="0" presId="urn:microsoft.com/office/officeart/2005/8/layout/venn3"/>
    <dgm:cxn modelId="{431732A4-5912-46B2-8B7B-C48C769671CF}" srcId="{BE0F2087-9354-44A1-8364-17EE63440584}" destId="{00C841AC-7596-4C93-89B3-13500DCC9CFD}" srcOrd="2" destOrd="0" parTransId="{09BC7C4E-9DC5-413E-BD2C-00A6CBEDC323}" sibTransId="{FCCA29EE-D68A-41EE-87E1-A1122B0E2609}"/>
    <dgm:cxn modelId="{C229F5D9-6E0B-46ED-BFEA-D18BE1399FAB}" srcId="{BE0F2087-9354-44A1-8364-17EE63440584}" destId="{C1CB5FA2-4C14-41A6-AB41-599C4059DBFE}" srcOrd="1" destOrd="0" parTransId="{9163EB1B-CE66-4358-9D0F-4229E00D389B}" sibTransId="{974E70B1-6B29-4F6F-B4BD-2FDB2FAB1195}"/>
    <dgm:cxn modelId="{97B82DD6-CF30-4BCB-BCFE-E5B46167F4DA}" type="presParOf" srcId="{52DE4813-902D-46EF-8EFF-EC462629B84E}" destId="{7D15EF7D-63B9-4BCD-BC39-DA0988482678}" srcOrd="0" destOrd="0" presId="urn:microsoft.com/office/officeart/2005/8/layout/venn3"/>
    <dgm:cxn modelId="{D5AC3274-7C6C-494F-847C-0015D809CC94}" type="presParOf" srcId="{52DE4813-902D-46EF-8EFF-EC462629B84E}" destId="{537C1D6E-DC57-492E-B289-58FBEB33BF72}" srcOrd="1" destOrd="0" presId="urn:microsoft.com/office/officeart/2005/8/layout/venn3"/>
    <dgm:cxn modelId="{9759A612-A18A-495A-8609-43BE58219195}" type="presParOf" srcId="{52DE4813-902D-46EF-8EFF-EC462629B84E}" destId="{4467EBB1-E0C1-40BF-973C-D271707C2252}" srcOrd="2" destOrd="0" presId="urn:microsoft.com/office/officeart/2005/8/layout/venn3"/>
    <dgm:cxn modelId="{B00C1ECE-E9EC-43DC-806A-8C15BDAA8D57}" type="presParOf" srcId="{52DE4813-902D-46EF-8EFF-EC462629B84E}" destId="{FF83BBAA-15DD-492F-9C8F-7235669E3B04}" srcOrd="3" destOrd="0" presId="urn:microsoft.com/office/officeart/2005/8/layout/venn3"/>
    <dgm:cxn modelId="{6C6A45D1-495D-4583-BDC7-ED4CE299BE20}" type="presParOf" srcId="{52DE4813-902D-46EF-8EFF-EC462629B84E}" destId="{0D238BD2-88DD-4BD8-B84A-C934A79CAA3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4D06A-7092-45B7-8E3A-6C80853ED861}">
      <dsp:nvSpPr>
        <dsp:cNvPr id="0" name=""/>
        <dsp:cNvSpPr/>
      </dsp:nvSpPr>
      <dsp:spPr>
        <a:xfrm>
          <a:off x="1167" y="546871"/>
          <a:ext cx="1422013" cy="56880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드론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85570" y="546871"/>
        <a:ext cx="853208" cy="568805"/>
      </dsp:txXfrm>
    </dsp:sp>
    <dsp:sp modelId="{5702D479-E9EE-4AB4-8B6B-170996536030}">
      <dsp:nvSpPr>
        <dsp:cNvPr id="0" name=""/>
        <dsp:cNvSpPr/>
      </dsp:nvSpPr>
      <dsp:spPr>
        <a:xfrm>
          <a:off x="1280979" y="546871"/>
          <a:ext cx="1422013" cy="56880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자율주행차량</a:t>
          </a:r>
        </a:p>
      </dsp:txBody>
      <dsp:txXfrm>
        <a:off x="1565382" y="546871"/>
        <a:ext cx="853208" cy="568805"/>
      </dsp:txXfrm>
    </dsp:sp>
    <dsp:sp modelId="{45F3BF94-778D-4C75-B576-E3D3770673D1}">
      <dsp:nvSpPr>
        <dsp:cNvPr id="0" name=""/>
        <dsp:cNvSpPr/>
      </dsp:nvSpPr>
      <dsp:spPr>
        <a:xfrm>
          <a:off x="2560792" y="546871"/>
          <a:ext cx="1422013" cy="56880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배달 로봇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845195" y="546871"/>
        <a:ext cx="853208" cy="568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5EF7D-63B9-4BCD-BC39-DA0988482678}">
      <dsp:nvSpPr>
        <dsp:cNvPr id="0" name=""/>
        <dsp:cNvSpPr/>
      </dsp:nvSpPr>
      <dsp:spPr>
        <a:xfrm>
          <a:off x="400545" y="613"/>
          <a:ext cx="1005951" cy="10059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5361" tIns="22860" rIns="55361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신선 식품배송</a:t>
          </a:r>
        </a:p>
      </dsp:txBody>
      <dsp:txXfrm>
        <a:off x="547863" y="147931"/>
        <a:ext cx="711315" cy="711315"/>
      </dsp:txXfrm>
    </dsp:sp>
    <dsp:sp modelId="{4467EBB1-E0C1-40BF-973C-D271707C2252}">
      <dsp:nvSpPr>
        <dsp:cNvPr id="0" name=""/>
        <dsp:cNvSpPr/>
      </dsp:nvSpPr>
      <dsp:spPr>
        <a:xfrm>
          <a:off x="1205306" y="613"/>
          <a:ext cx="1005951" cy="10059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5361" tIns="22860" rIns="55361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latin typeface="굴림" panose="020B0600000101010101" pitchFamily="50" charset="-127"/>
              <a:ea typeface="굴림" panose="020B0600000101010101" pitchFamily="50" charset="-127"/>
            </a:rPr>
            <a:t>퀵배송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352624" y="147931"/>
        <a:ext cx="711315" cy="711315"/>
      </dsp:txXfrm>
    </dsp:sp>
    <dsp:sp modelId="{0D238BD2-88DD-4BD8-B84A-C934A79CAA32}">
      <dsp:nvSpPr>
        <dsp:cNvPr id="0" name=""/>
        <dsp:cNvSpPr/>
      </dsp:nvSpPr>
      <dsp:spPr>
        <a:xfrm>
          <a:off x="2010067" y="613"/>
          <a:ext cx="1005951" cy="10059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5361" tIns="22860" rIns="55361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새벽배송</a:t>
          </a:r>
        </a:p>
      </dsp:txBody>
      <dsp:txXfrm>
        <a:off x="2157385" y="147931"/>
        <a:ext cx="711315" cy="71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F0CA-8EB3-410F-9DEC-B704658DDD35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C609-F0FD-4FAC-A5D5-7AED6DF1B4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3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B058-40BA-4B1B-A664-AAD667D16BCF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84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BC40-FEE4-467E-AF47-6BE413F9B692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37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059B-0266-4ED5-B963-47025687A86E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43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8EC8-ADEC-4772-AA45-8A4A841F3334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8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AD44-2E79-4B3B-BBB3-7CF0AF8AFB3E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42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39E5-E079-4BB4-9716-E126AF948CFA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6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1BF4-F337-4B30-88A3-FCF4840BB4CC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91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8B5F-8317-4914-B139-32EF59D639CD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09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3E85-01D9-49A7-AB54-066C0CA51EFB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93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CF2F-3E42-4295-83F9-5CEF8E46BCAC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57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3622-CB28-4DDE-A646-EAA8FCA4BF3B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06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3BCE-7BF4-45FA-8EB1-F994FFE32AD6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2D6D-C89E-4872-85DE-927807D7D94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7A265F1-425B-E345-62FB-6A2CF069F0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99" y="6222710"/>
            <a:ext cx="1609725" cy="595313"/>
          </a:xfrm>
          <a:prstGeom prst="rect">
            <a:avLst/>
          </a:prstGeom>
        </p:spPr>
      </p:pic>
      <p:sp>
        <p:nvSpPr>
          <p:cNvPr id="9" name="사다리꼴 8">
            <a:extLst>
              <a:ext uri="{FF2B5EF4-FFF2-40B4-BE49-F238E27FC236}">
                <a16:creationId xmlns:a16="http://schemas.microsoft.com/office/drawing/2014/main" id="{105726D5-FD39-0658-816C-6D95F62523C9}"/>
              </a:ext>
            </a:extLst>
          </p:cNvPr>
          <p:cNvSpPr/>
          <p:nvPr userDrawn="1"/>
        </p:nvSpPr>
        <p:spPr>
          <a:xfrm>
            <a:off x="1" y="623455"/>
            <a:ext cx="9906000" cy="409698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위쪽 모서리의 한쪽은 둥글고 다른 한쪽은 잘림 9">
            <a:extLst>
              <a:ext uri="{FF2B5EF4-FFF2-40B4-BE49-F238E27FC236}">
                <a16:creationId xmlns:a16="http://schemas.microsoft.com/office/drawing/2014/main" id="{9BD01E91-8366-D018-5E7C-A790D334881B}"/>
              </a:ext>
            </a:extLst>
          </p:cNvPr>
          <p:cNvSpPr/>
          <p:nvPr userDrawn="1"/>
        </p:nvSpPr>
        <p:spPr>
          <a:xfrm flipH="1">
            <a:off x="681037" y="4474"/>
            <a:ext cx="8543925" cy="1013753"/>
          </a:xfrm>
          <a:prstGeom prst="snip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6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CEFEC28-EED1-CD5D-B34B-E17503D1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9" y="114010"/>
            <a:ext cx="1941038" cy="717840"/>
          </a:xfrm>
          <a:prstGeom prst="rect">
            <a:avLst/>
          </a:prstGeom>
        </p:spPr>
      </p:pic>
      <p:sp>
        <p:nvSpPr>
          <p:cNvPr id="6" name="사각형: 둥근 한쪽 모서리 5">
            <a:extLst>
              <a:ext uri="{FF2B5EF4-FFF2-40B4-BE49-F238E27FC236}">
                <a16:creationId xmlns:a16="http://schemas.microsoft.com/office/drawing/2014/main" id="{F08F8E78-919A-572D-FEEB-D1B89C4BF292}"/>
              </a:ext>
            </a:extLst>
          </p:cNvPr>
          <p:cNvSpPr/>
          <p:nvPr/>
        </p:nvSpPr>
        <p:spPr>
          <a:xfrm flipH="1">
            <a:off x="5048250" y="0"/>
            <a:ext cx="4857750" cy="6858000"/>
          </a:xfrm>
          <a:prstGeom prst="round1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4424A62-4E9C-83BC-E575-51DEC02A25DC}"/>
              </a:ext>
            </a:extLst>
          </p:cNvPr>
          <p:cNvSpPr/>
          <p:nvPr/>
        </p:nvSpPr>
        <p:spPr>
          <a:xfrm>
            <a:off x="1885884" y="3282950"/>
            <a:ext cx="6311966" cy="1100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Last Mile Delivery</a:t>
            </a:r>
          </a:p>
        </p:txBody>
      </p:sp>
    </p:spTree>
    <p:extLst>
      <p:ext uri="{BB962C8B-B14F-4D97-AF65-F5344CB8AC3E}">
        <p14:creationId xmlns:p14="http://schemas.microsoft.com/office/powerpoint/2010/main" val="153603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FC9848B-6CB9-FE24-6D08-9D3F84640FB4}"/>
              </a:ext>
            </a:extLst>
          </p:cNvPr>
          <p:cNvSpPr/>
          <p:nvPr/>
        </p:nvSpPr>
        <p:spPr>
          <a:xfrm>
            <a:off x="1930400" y="2113091"/>
            <a:ext cx="5194300" cy="1450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E2D3ACB-B8AF-3F6B-2280-7D0F7C95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83B0EF0-8478-1354-46B9-FD4763CD4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4" t="32083" r="7728" b="33828"/>
          <a:stretch/>
        </p:blipFill>
        <p:spPr>
          <a:xfrm>
            <a:off x="7696200" y="3822700"/>
            <a:ext cx="1400684" cy="1784350"/>
          </a:xfrm>
          <a:prstGeom prst="rect">
            <a:avLst/>
          </a:prstGeom>
        </p:spPr>
      </p:pic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E865632C-6A9D-7378-7D46-B31A8108AF67}"/>
              </a:ext>
            </a:extLst>
          </p:cNvPr>
          <p:cNvSpPr/>
          <p:nvPr/>
        </p:nvSpPr>
        <p:spPr>
          <a:xfrm>
            <a:off x="1388407" y="1651426"/>
            <a:ext cx="1200150" cy="60668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A7D67-8B57-042A-A06D-88B9C825EEA9}"/>
              </a:ext>
            </a:extLst>
          </p:cNvPr>
          <p:cNvSpPr txBox="1"/>
          <p:nvPr/>
        </p:nvSpPr>
        <p:spPr>
          <a:xfrm>
            <a:off x="2588557" y="165142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딜리버리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개념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867322-F2D5-0C7C-DBE2-B7CCC6AD87BB}"/>
              </a:ext>
            </a:extLst>
          </p:cNvPr>
          <p:cNvSpPr/>
          <p:nvPr/>
        </p:nvSpPr>
        <p:spPr>
          <a:xfrm>
            <a:off x="1930400" y="3140590"/>
            <a:ext cx="5194300" cy="1450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0B1608B2-3D3A-EC67-E115-016DF366172D}"/>
              </a:ext>
            </a:extLst>
          </p:cNvPr>
          <p:cNvSpPr/>
          <p:nvPr/>
        </p:nvSpPr>
        <p:spPr>
          <a:xfrm>
            <a:off x="1388407" y="2678925"/>
            <a:ext cx="1200150" cy="60668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EF1C3-C328-019A-0A95-573C9AAC8D85}"/>
              </a:ext>
            </a:extLst>
          </p:cNvPr>
          <p:cNvSpPr txBox="1"/>
          <p:nvPr/>
        </p:nvSpPr>
        <p:spPr>
          <a:xfrm>
            <a:off x="2588557" y="267892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시대로 변화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609F8F-E76F-7565-E178-B6B31FAD6595}"/>
              </a:ext>
            </a:extLst>
          </p:cNvPr>
          <p:cNvSpPr/>
          <p:nvPr/>
        </p:nvSpPr>
        <p:spPr>
          <a:xfrm>
            <a:off x="1930400" y="4162212"/>
            <a:ext cx="5194300" cy="1450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화살표: 오각형 11">
            <a:extLst>
              <a:ext uri="{FF2B5EF4-FFF2-40B4-BE49-F238E27FC236}">
                <a16:creationId xmlns:a16="http://schemas.microsoft.com/office/drawing/2014/main" id="{51B13B3D-BFB3-DD81-F655-71B6D496144C}"/>
              </a:ext>
            </a:extLst>
          </p:cNvPr>
          <p:cNvSpPr/>
          <p:nvPr/>
        </p:nvSpPr>
        <p:spPr>
          <a:xfrm>
            <a:off x="1388407" y="3700547"/>
            <a:ext cx="1200150" cy="60668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A25C0-74B6-0A53-F15A-EF4BFED1033E}"/>
              </a:ext>
            </a:extLst>
          </p:cNvPr>
          <p:cNvSpPr txBox="1"/>
          <p:nvPr/>
        </p:nvSpPr>
        <p:spPr>
          <a:xfrm>
            <a:off x="2588557" y="370054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딜리버리의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부상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D25E270-02AC-2999-5943-3AC9F45710FD}"/>
              </a:ext>
            </a:extLst>
          </p:cNvPr>
          <p:cNvSpPr/>
          <p:nvPr/>
        </p:nvSpPr>
        <p:spPr>
          <a:xfrm>
            <a:off x="1930400" y="5183835"/>
            <a:ext cx="5194300" cy="1450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오각형 14">
            <a:extLst>
              <a:ext uri="{FF2B5EF4-FFF2-40B4-BE49-F238E27FC236}">
                <a16:creationId xmlns:a16="http://schemas.microsoft.com/office/drawing/2014/main" id="{13C08361-A3F3-EA78-8470-C80422DD1D7D}"/>
              </a:ext>
            </a:extLst>
          </p:cNvPr>
          <p:cNvSpPr/>
          <p:nvPr/>
        </p:nvSpPr>
        <p:spPr>
          <a:xfrm>
            <a:off x="1388407" y="4722170"/>
            <a:ext cx="1200150" cy="60668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B380E-0B45-F294-4601-DDBBE502FCBF}"/>
              </a:ext>
            </a:extLst>
          </p:cNvPr>
          <p:cNvSpPr txBox="1"/>
          <p:nvPr/>
        </p:nvSpPr>
        <p:spPr>
          <a:xfrm>
            <a:off x="2588557" y="472217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3" action="ppaction://hlinksldjump"/>
              </a:rPr>
              <a:t>라스트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  <a:hlinkClick r:id="rId3" action="ppaction://hlinksldjump"/>
              </a:rPr>
              <a:t>딜리버리의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3" action="ppaction://hlinksldjump"/>
              </a:rPr>
              <a:t> 변화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FFD344-7E57-93CB-1BC6-DECD7277F11C}"/>
              </a:ext>
            </a:extLst>
          </p:cNvPr>
          <p:cNvSpPr txBox="1"/>
          <p:nvPr/>
        </p:nvSpPr>
        <p:spPr>
          <a:xfrm>
            <a:off x="4347706" y="15405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29131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01A1322-7D0E-66D4-8162-AE7A8658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CD602-4D6C-69B3-77BF-08D67C26BD2E}"/>
              </a:ext>
            </a:extLst>
          </p:cNvPr>
          <p:cNvSpPr txBox="1"/>
          <p:nvPr/>
        </p:nvSpPr>
        <p:spPr>
          <a:xfrm>
            <a:off x="1470223" y="136523"/>
            <a:ext cx="7218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가</a:t>
            </a:r>
            <a:r>
              <a:rPr lang="en-US" altLang="ko-KR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라스트 마일 </a:t>
            </a:r>
            <a:r>
              <a:rPr lang="ko-KR" altLang="en-US" sz="4000" dirty="0" err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딜리버리</a:t>
            </a:r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개념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5E0AF-F7D2-00AA-F475-1277B49B1501}"/>
              </a:ext>
            </a:extLst>
          </p:cNvPr>
          <p:cNvSpPr txBox="1"/>
          <p:nvPr/>
        </p:nvSpPr>
        <p:spPr>
          <a:xfrm>
            <a:off x="365581" y="1175372"/>
            <a:ext cx="7757256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Last Mile Delivery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All elements used to convey goods to their destination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In order to save logistics freight costs from courier companies, distributors have to order products and ship them to consumers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243FB-3BE5-49E7-EEAC-EA61969F3BC9}"/>
              </a:ext>
            </a:extLst>
          </p:cNvPr>
          <p:cNvSpPr txBox="1"/>
          <p:nvPr/>
        </p:nvSpPr>
        <p:spPr>
          <a:xfrm>
            <a:off x="274959" y="3964279"/>
            <a:ext cx="920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</a:t>
            </a:r>
            <a:r>
              <a:rPr lang="ko-KR" altLang="en-US" sz="24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딜리버리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상품이 목적지까지 전달되기 위해 사용되는 모든 요소들로 택배업체에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/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서 물류 운송비용을 절약하기 위한 기술적 방안으로 최근에는 유통업체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/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가 제품을 주문 받아 소비자들에게 배송하는 것까지 포함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29E6E52D-4C27-1B99-63B5-698DAA316D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7635" y="1905531"/>
            <a:ext cx="1629481" cy="12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F1AB4B-3B76-DF52-109C-63BCEED2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B68C9-6559-4245-79B7-F99F3E437958}"/>
              </a:ext>
            </a:extLst>
          </p:cNvPr>
          <p:cNvSpPr txBox="1"/>
          <p:nvPr/>
        </p:nvSpPr>
        <p:spPr>
          <a:xfrm>
            <a:off x="1809127" y="171934"/>
            <a:ext cx="6705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나</a:t>
            </a:r>
            <a:r>
              <a:rPr lang="en-US" altLang="ko-KR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라스트 마일 시대로 변화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2B85815-B4FA-56CC-C9DB-5D1A10EEC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56574"/>
              </p:ext>
            </p:extLst>
          </p:nvPr>
        </p:nvGraphicFramePr>
        <p:xfrm>
          <a:off x="1298064" y="2295592"/>
          <a:ext cx="8319122" cy="393255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147603">
                  <a:extLst>
                    <a:ext uri="{9D8B030D-6E8A-4147-A177-3AD203B41FA5}">
                      <a16:colId xmlns:a16="http://schemas.microsoft.com/office/drawing/2014/main" val="3403279764"/>
                    </a:ext>
                  </a:extLst>
                </a:gridCol>
                <a:gridCol w="4171519">
                  <a:extLst>
                    <a:ext uri="{9D8B030D-6E8A-4147-A177-3AD203B41FA5}">
                      <a16:colId xmlns:a16="http://schemas.microsoft.com/office/drawing/2014/main" val="50154752"/>
                    </a:ext>
                  </a:extLst>
                </a:gridCol>
              </a:tblGrid>
              <a:tr h="13108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변화되는 교통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물류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유통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자본시장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소비자가 원하는 방식으로 제품을 공급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566630"/>
                  </a:ext>
                </a:extLst>
              </a:tr>
              <a:tr h="13108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전자상거래의 발달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서비스 요구 수준 높아짐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895537"/>
                  </a:ext>
                </a:extLst>
              </a:tr>
              <a:tr h="13108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고객 주문 물품이 최종 목적지까지 안전하고 정확하게 도착할 수 있는 완성도 높은 시스템이 매우 중요시 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소비자가 원하는 방식으로 제품을 공급하기 위하여 배송 리드타임을 단축하고 서비스 품질을 높이는 것이 중요시 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050231"/>
                  </a:ext>
                </a:extLst>
              </a:tr>
            </a:tbl>
          </a:graphicData>
        </a:graphic>
      </p:graphicFrame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D4F41854-97AB-5E4E-F799-2F8863BA52D6}"/>
              </a:ext>
            </a:extLst>
          </p:cNvPr>
          <p:cNvSpPr/>
          <p:nvPr/>
        </p:nvSpPr>
        <p:spPr>
          <a:xfrm>
            <a:off x="294143" y="2309980"/>
            <a:ext cx="1003921" cy="1961483"/>
          </a:xfrm>
          <a:prstGeom prst="snip2Same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</a:t>
            </a:r>
          </a:p>
        </p:txBody>
      </p:sp>
      <p:sp>
        <p:nvSpPr>
          <p:cNvPr id="7" name="사각형: 잘린 위쪽 모서리 6">
            <a:extLst>
              <a:ext uri="{FF2B5EF4-FFF2-40B4-BE49-F238E27FC236}">
                <a16:creationId xmlns:a16="http://schemas.microsoft.com/office/drawing/2014/main" id="{59806CC2-5CBE-D27C-1945-FC108BAA699C}"/>
              </a:ext>
            </a:extLst>
          </p:cNvPr>
          <p:cNvSpPr/>
          <p:nvPr/>
        </p:nvSpPr>
        <p:spPr>
          <a:xfrm>
            <a:off x="294143" y="4271463"/>
            <a:ext cx="1003921" cy="1956688"/>
          </a:xfrm>
          <a:prstGeom prst="snip2Same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</a:t>
            </a:r>
          </a:p>
        </p:txBody>
      </p:sp>
      <p:sp>
        <p:nvSpPr>
          <p:cNvPr id="8" name="순서도: 문서 7">
            <a:extLst>
              <a:ext uri="{FF2B5EF4-FFF2-40B4-BE49-F238E27FC236}">
                <a16:creationId xmlns:a16="http://schemas.microsoft.com/office/drawing/2014/main" id="{59DF9684-1ED4-75F3-5424-5A9804D3A591}"/>
              </a:ext>
            </a:extLst>
          </p:cNvPr>
          <p:cNvSpPr/>
          <p:nvPr/>
        </p:nvSpPr>
        <p:spPr>
          <a:xfrm flipV="1">
            <a:off x="1298064" y="1587706"/>
            <a:ext cx="4137181" cy="707886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순서도: 문서 8">
            <a:extLst>
              <a:ext uri="{FF2B5EF4-FFF2-40B4-BE49-F238E27FC236}">
                <a16:creationId xmlns:a16="http://schemas.microsoft.com/office/drawing/2014/main" id="{C9F2EA43-B308-B6E5-4A57-89CAB226DAB4}"/>
              </a:ext>
            </a:extLst>
          </p:cNvPr>
          <p:cNvSpPr/>
          <p:nvPr/>
        </p:nvSpPr>
        <p:spPr>
          <a:xfrm flipV="1">
            <a:off x="5435245" y="1587706"/>
            <a:ext cx="4181941" cy="707886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BDE7CC20-5388-E66B-9626-8DBE147C8982}"/>
              </a:ext>
            </a:extLst>
          </p:cNvPr>
          <p:cNvSpPr/>
          <p:nvPr/>
        </p:nvSpPr>
        <p:spPr>
          <a:xfrm flipH="1">
            <a:off x="1298061" y="1726490"/>
            <a:ext cx="4137181" cy="576296"/>
          </a:xfrm>
          <a:prstGeom prst="snip1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물류환경 변화 가속도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AF31B600-0F90-45C9-E0C1-0E88AEA04A42}"/>
              </a:ext>
            </a:extLst>
          </p:cNvPr>
          <p:cNvSpPr/>
          <p:nvPr/>
        </p:nvSpPr>
        <p:spPr>
          <a:xfrm flipH="1">
            <a:off x="5435243" y="1726490"/>
            <a:ext cx="4181939" cy="576296"/>
          </a:xfrm>
          <a:prstGeom prst="snip1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네트워크 구조 변화</a:t>
            </a:r>
          </a:p>
        </p:txBody>
      </p:sp>
    </p:spTree>
    <p:extLst>
      <p:ext uri="{BB962C8B-B14F-4D97-AF65-F5344CB8AC3E}">
        <p14:creationId xmlns:p14="http://schemas.microsoft.com/office/powerpoint/2010/main" val="407001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D90F19-F50D-44BE-B5CE-6A89B7ED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8E817-011A-A85D-1004-408ED246A167}"/>
              </a:ext>
            </a:extLst>
          </p:cNvPr>
          <p:cNvSpPr txBox="1"/>
          <p:nvPr/>
        </p:nvSpPr>
        <p:spPr>
          <a:xfrm>
            <a:off x="1087198" y="147704"/>
            <a:ext cx="773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다</a:t>
            </a:r>
            <a:r>
              <a:rPr lang="en-US" altLang="ko-KR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라스트 마일 </a:t>
            </a:r>
            <a:r>
              <a:rPr lang="ko-KR" altLang="en-US" sz="4000" dirty="0" err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딜리버리의</a:t>
            </a:r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부상</a:t>
            </a: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EF357EBB-0C3A-7096-3952-291E27498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519809"/>
              </p:ext>
            </p:extLst>
          </p:nvPr>
        </p:nvGraphicFramePr>
        <p:xfrm>
          <a:off x="735357" y="1432347"/>
          <a:ext cx="8319121" cy="470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70E0E0CE-8787-8752-7E8C-24681D7C9F84}"/>
              </a:ext>
            </a:extLst>
          </p:cNvPr>
          <p:cNvSpPr/>
          <p:nvPr/>
        </p:nvSpPr>
        <p:spPr>
          <a:xfrm>
            <a:off x="5358512" y="2161309"/>
            <a:ext cx="1585812" cy="37407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단위 </a:t>
            </a:r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조원</a:t>
            </a:r>
          </a:p>
        </p:txBody>
      </p:sp>
    </p:spTree>
    <p:extLst>
      <p:ext uri="{BB962C8B-B14F-4D97-AF65-F5344CB8AC3E}">
        <p14:creationId xmlns:p14="http://schemas.microsoft.com/office/powerpoint/2010/main" val="215930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D96E37-9DD7-B263-01D4-499338B6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2D6D-C89E-4872-85DE-927807D7D941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A2178-4ECC-5DE9-4D9E-215116DC3E7A}"/>
              </a:ext>
            </a:extLst>
          </p:cNvPr>
          <p:cNvSpPr txBox="1"/>
          <p:nvPr/>
        </p:nvSpPr>
        <p:spPr>
          <a:xfrm>
            <a:off x="1837723" y="152168"/>
            <a:ext cx="6534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라</a:t>
            </a:r>
            <a:r>
              <a:rPr lang="en-US" altLang="ko-KR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 </a:t>
            </a:r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라스트 </a:t>
            </a:r>
            <a:r>
              <a:rPr lang="ko-KR" altLang="en-US" sz="4000" dirty="0" err="1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딜리버리의</a:t>
            </a:r>
            <a:r>
              <a:rPr lang="ko-KR" altLang="en-US" sz="4000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변화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46D0EA7-E845-2649-0A39-FA923DF621A8}"/>
              </a:ext>
            </a:extLst>
          </p:cNvPr>
          <p:cNvGrpSpPr/>
          <p:nvPr/>
        </p:nvGrpSpPr>
        <p:grpSpPr>
          <a:xfrm>
            <a:off x="5005224" y="1326836"/>
            <a:ext cx="4175547" cy="4840565"/>
            <a:chOff x="5000425" y="1298064"/>
            <a:chExt cx="4175547" cy="4840565"/>
          </a:xfrm>
        </p:grpSpPr>
        <p:sp>
          <p:nvSpPr>
            <p:cNvPr id="5" name="사각형: 잘린 한쪽 모서리 4">
              <a:extLst>
                <a:ext uri="{FF2B5EF4-FFF2-40B4-BE49-F238E27FC236}">
                  <a16:creationId xmlns:a16="http://schemas.microsoft.com/office/drawing/2014/main" id="{74E2C747-6DB3-749E-262C-A27A63C5CB7C}"/>
                </a:ext>
              </a:extLst>
            </p:cNvPr>
            <p:cNvSpPr/>
            <p:nvPr/>
          </p:nvSpPr>
          <p:spPr>
            <a:xfrm flipH="1">
              <a:off x="5000425" y="1298064"/>
              <a:ext cx="4175547" cy="4840565"/>
            </a:xfrm>
            <a:prstGeom prst="snip1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팔각형 10">
              <a:extLst>
                <a:ext uri="{FF2B5EF4-FFF2-40B4-BE49-F238E27FC236}">
                  <a16:creationId xmlns:a16="http://schemas.microsoft.com/office/drawing/2014/main" id="{90C0302D-E9E3-2404-D1BD-54977529DDA5}"/>
                </a:ext>
              </a:extLst>
            </p:cNvPr>
            <p:cNvSpPr/>
            <p:nvPr/>
          </p:nvSpPr>
          <p:spPr>
            <a:xfrm>
              <a:off x="6084278" y="1356912"/>
              <a:ext cx="2225253" cy="415637"/>
            </a:xfrm>
            <a:prstGeom prst="octag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감성적 측면</a:t>
              </a:r>
            </a:p>
          </p:txBody>
        </p:sp>
        <p:sp>
          <p:nvSpPr>
            <p:cNvPr id="12" name="두루마리 모양: 가로로 말림 11">
              <a:extLst>
                <a:ext uri="{FF2B5EF4-FFF2-40B4-BE49-F238E27FC236}">
                  <a16:creationId xmlns:a16="http://schemas.microsoft.com/office/drawing/2014/main" id="{53EF1C64-B904-15D2-5713-8E882A5C203B}"/>
                </a:ext>
              </a:extLst>
            </p:cNvPr>
            <p:cNvSpPr/>
            <p:nvPr/>
          </p:nvSpPr>
          <p:spPr>
            <a:xfrm>
              <a:off x="5332934" y="2058998"/>
              <a:ext cx="1381192" cy="716174"/>
            </a:xfrm>
            <a:prstGeom prst="horizontalScroll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단순배송이상</a:t>
              </a:r>
            </a:p>
          </p:txBody>
        </p:sp>
        <p:sp>
          <p:nvSpPr>
            <p:cNvPr id="13" name="두루마리 모양: 가로로 말림 12">
              <a:extLst>
                <a:ext uri="{FF2B5EF4-FFF2-40B4-BE49-F238E27FC236}">
                  <a16:creationId xmlns:a16="http://schemas.microsoft.com/office/drawing/2014/main" id="{DCE247F8-BB41-8D0B-9C05-E86A42413C46}"/>
                </a:ext>
              </a:extLst>
            </p:cNvPr>
            <p:cNvSpPr/>
            <p:nvPr/>
          </p:nvSpPr>
          <p:spPr>
            <a:xfrm flipH="1">
              <a:off x="7570977" y="2065392"/>
              <a:ext cx="1521868" cy="716174"/>
            </a:xfrm>
            <a:prstGeom prst="horizont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긍정이미지전달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설명선: 아래쪽 화살표 13">
              <a:extLst>
                <a:ext uri="{FF2B5EF4-FFF2-40B4-BE49-F238E27FC236}">
                  <a16:creationId xmlns:a16="http://schemas.microsoft.com/office/drawing/2014/main" id="{0F601273-992D-C5AA-E74B-52FF65FF2FB1}"/>
                </a:ext>
              </a:extLst>
            </p:cNvPr>
            <p:cNvSpPr/>
            <p:nvPr/>
          </p:nvSpPr>
          <p:spPr>
            <a:xfrm>
              <a:off x="6122643" y="2813697"/>
              <a:ext cx="2055802" cy="661819"/>
            </a:xfrm>
            <a:prstGeom prst="downArrowCallout">
              <a:avLst>
                <a:gd name="adj1" fmla="val 54398"/>
                <a:gd name="adj2" fmla="val 27199"/>
                <a:gd name="adj3" fmla="val 19870"/>
                <a:gd name="adj4" fmla="val 8013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고객선호도 조사</a:t>
              </a:r>
            </a:p>
          </p:txBody>
        </p:sp>
        <p:sp>
          <p:nvSpPr>
            <p:cNvPr id="17" name="정육면체 16">
              <a:extLst>
                <a:ext uri="{FF2B5EF4-FFF2-40B4-BE49-F238E27FC236}">
                  <a16:creationId xmlns:a16="http://schemas.microsoft.com/office/drawing/2014/main" id="{5897A8FA-241B-A0CA-BAAC-A274CB935288}"/>
                </a:ext>
              </a:extLst>
            </p:cNvPr>
            <p:cNvSpPr/>
            <p:nvPr/>
          </p:nvSpPr>
          <p:spPr>
            <a:xfrm>
              <a:off x="5075561" y="3988505"/>
              <a:ext cx="1971073" cy="661819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서비스요구수준</a:t>
              </a:r>
            </a:p>
          </p:txBody>
        </p:sp>
        <p:sp>
          <p:nvSpPr>
            <p:cNvPr id="18" name="정육면체 17">
              <a:extLst>
                <a:ext uri="{FF2B5EF4-FFF2-40B4-BE49-F238E27FC236}">
                  <a16:creationId xmlns:a16="http://schemas.microsoft.com/office/drawing/2014/main" id="{850135E0-DAC4-941B-ED7A-44C022F9A2B3}"/>
                </a:ext>
              </a:extLst>
            </p:cNvPr>
            <p:cNvSpPr/>
            <p:nvPr/>
          </p:nvSpPr>
          <p:spPr>
            <a:xfrm flipH="1">
              <a:off x="7196905" y="3986609"/>
              <a:ext cx="1895940" cy="661819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배송시간</a:t>
              </a:r>
            </a:p>
          </p:txBody>
        </p:sp>
        <p:sp>
          <p:nvSpPr>
            <p:cNvPr id="15" name="화살표: 위쪽 14">
              <a:extLst>
                <a:ext uri="{FF2B5EF4-FFF2-40B4-BE49-F238E27FC236}">
                  <a16:creationId xmlns:a16="http://schemas.microsoft.com/office/drawing/2014/main" id="{6CFA87DB-A8FA-BA5F-38B1-3E82E88D7AAE}"/>
                </a:ext>
              </a:extLst>
            </p:cNvPr>
            <p:cNvSpPr/>
            <p:nvPr/>
          </p:nvSpPr>
          <p:spPr>
            <a:xfrm>
              <a:off x="5667041" y="3357534"/>
              <a:ext cx="1301261" cy="734567"/>
            </a:xfrm>
            <a:prstGeom prst="upArrow">
              <a:avLst>
                <a:gd name="adj1" fmla="val 70645"/>
                <a:gd name="adj2" fmla="val 5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높아짐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화살표: 아래쪽 15">
              <a:extLst>
                <a:ext uri="{FF2B5EF4-FFF2-40B4-BE49-F238E27FC236}">
                  <a16:creationId xmlns:a16="http://schemas.microsoft.com/office/drawing/2014/main" id="{10BD38DB-F003-7274-361D-773AB31420BB}"/>
                </a:ext>
              </a:extLst>
            </p:cNvPr>
            <p:cNvSpPr/>
            <p:nvPr/>
          </p:nvSpPr>
          <p:spPr>
            <a:xfrm>
              <a:off x="7756415" y="3335152"/>
              <a:ext cx="981541" cy="716174"/>
            </a:xfrm>
            <a:prstGeom prst="downArrow">
              <a:avLst>
                <a:gd name="adj1" fmla="val 74756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단축</a:t>
              </a:r>
            </a:p>
          </p:txBody>
        </p:sp>
        <p:sp>
          <p:nvSpPr>
            <p:cNvPr id="19" name="화살표: 오각형 18">
              <a:extLst>
                <a:ext uri="{FF2B5EF4-FFF2-40B4-BE49-F238E27FC236}">
                  <a16:creationId xmlns:a16="http://schemas.microsoft.com/office/drawing/2014/main" id="{88A2C29E-6C08-E345-07CA-61198D95A263}"/>
                </a:ext>
              </a:extLst>
            </p:cNvPr>
            <p:cNvSpPr/>
            <p:nvPr/>
          </p:nvSpPr>
          <p:spPr>
            <a:xfrm>
              <a:off x="5163579" y="5201838"/>
              <a:ext cx="1422659" cy="661819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언제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어디서나</a:t>
              </a:r>
            </a:p>
          </p:txBody>
        </p:sp>
        <p:sp>
          <p:nvSpPr>
            <p:cNvPr id="20" name="화살표: 갈매기형 수장 19">
              <a:extLst>
                <a:ext uri="{FF2B5EF4-FFF2-40B4-BE49-F238E27FC236}">
                  <a16:creationId xmlns:a16="http://schemas.microsoft.com/office/drawing/2014/main" id="{B0688733-DDD7-2F8E-19E2-671988907D3C}"/>
                </a:ext>
              </a:extLst>
            </p:cNvPr>
            <p:cNvSpPr/>
            <p:nvPr/>
          </p:nvSpPr>
          <p:spPr>
            <a:xfrm>
              <a:off x="6464744" y="5234112"/>
              <a:ext cx="1291671" cy="629545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고객요구</a:t>
              </a:r>
            </a:p>
          </p:txBody>
        </p:sp>
        <p:sp>
          <p:nvSpPr>
            <p:cNvPr id="21" name="폭발: 8pt 20">
              <a:extLst>
                <a:ext uri="{FF2B5EF4-FFF2-40B4-BE49-F238E27FC236}">
                  <a16:creationId xmlns:a16="http://schemas.microsoft.com/office/drawing/2014/main" id="{680E8322-2EEA-B673-04E0-B447DE6F8533}"/>
                </a:ext>
              </a:extLst>
            </p:cNvPr>
            <p:cNvSpPr/>
            <p:nvPr/>
          </p:nvSpPr>
          <p:spPr>
            <a:xfrm rot="20449307">
              <a:off x="7850730" y="5010506"/>
              <a:ext cx="1179767" cy="938687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즉시대응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F1F2B88-F5E4-8740-3048-BC0C08E42AAA}"/>
              </a:ext>
            </a:extLst>
          </p:cNvPr>
          <p:cNvGrpSpPr/>
          <p:nvPr/>
        </p:nvGrpSpPr>
        <p:grpSpPr>
          <a:xfrm>
            <a:off x="468390" y="1326837"/>
            <a:ext cx="4381764" cy="4840565"/>
            <a:chOff x="468390" y="1326837"/>
            <a:chExt cx="4381764" cy="4840565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DF44007C-8295-8692-8F84-E55AB97C983F}"/>
                </a:ext>
              </a:extLst>
            </p:cNvPr>
            <p:cNvGrpSpPr/>
            <p:nvPr/>
          </p:nvGrpSpPr>
          <p:grpSpPr>
            <a:xfrm>
              <a:off x="468390" y="1326837"/>
              <a:ext cx="4175547" cy="4840565"/>
              <a:chOff x="468390" y="1326837"/>
              <a:chExt cx="4175547" cy="4840565"/>
            </a:xfrm>
          </p:grpSpPr>
          <p:sp>
            <p:nvSpPr>
              <p:cNvPr id="4" name="사각형: 잘린 한쪽 모서리 3">
                <a:extLst>
                  <a:ext uri="{FF2B5EF4-FFF2-40B4-BE49-F238E27FC236}">
                    <a16:creationId xmlns:a16="http://schemas.microsoft.com/office/drawing/2014/main" id="{7C2AEA7B-45AD-355F-B2C2-75EA880E9008}"/>
                  </a:ext>
                </a:extLst>
              </p:cNvPr>
              <p:cNvSpPr/>
              <p:nvPr/>
            </p:nvSpPr>
            <p:spPr>
              <a:xfrm>
                <a:off x="468390" y="1326837"/>
                <a:ext cx="4175547" cy="4840565"/>
              </a:xfrm>
              <a:prstGeom prst="snip1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" name="순서도: 문서 5">
                <a:extLst>
                  <a:ext uri="{FF2B5EF4-FFF2-40B4-BE49-F238E27FC236}">
                    <a16:creationId xmlns:a16="http://schemas.microsoft.com/office/drawing/2014/main" id="{7DA63753-FC5C-DE40-F2A2-204FA126C0F4}"/>
                  </a:ext>
                </a:extLst>
              </p:cNvPr>
              <p:cNvSpPr/>
              <p:nvPr/>
            </p:nvSpPr>
            <p:spPr>
              <a:xfrm>
                <a:off x="584828" y="1569426"/>
                <a:ext cx="1117956" cy="908005"/>
              </a:xfrm>
              <a:prstGeom prst="flowChartDocumen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서비스의 </a:t>
                </a:r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변화</a:t>
                </a:r>
              </a:p>
            </p:txBody>
          </p:sp>
          <p:sp>
            <p:nvSpPr>
              <p:cNvPr id="7" name="이등변 삼각형 6">
                <a:extLst>
                  <a:ext uri="{FF2B5EF4-FFF2-40B4-BE49-F238E27FC236}">
                    <a16:creationId xmlns:a16="http://schemas.microsoft.com/office/drawing/2014/main" id="{C656D127-7FCF-42FB-BDCD-8A763F9C9FE0}"/>
                  </a:ext>
                </a:extLst>
              </p:cNvPr>
              <p:cNvSpPr/>
              <p:nvPr/>
            </p:nvSpPr>
            <p:spPr>
              <a:xfrm>
                <a:off x="1580292" y="5066137"/>
                <a:ext cx="2007843" cy="9080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8" name="화살표: 톱니 모양의 오른쪽 7">
                <a:extLst>
                  <a:ext uri="{FF2B5EF4-FFF2-40B4-BE49-F238E27FC236}">
                    <a16:creationId xmlns:a16="http://schemas.microsoft.com/office/drawing/2014/main" id="{531A9382-4DF6-BBC3-09F8-0DB6CCA49834}"/>
                  </a:ext>
                </a:extLst>
              </p:cNvPr>
              <p:cNvSpPr/>
              <p:nvPr/>
            </p:nvSpPr>
            <p:spPr>
              <a:xfrm>
                <a:off x="829677" y="3078604"/>
                <a:ext cx="1246909" cy="908005"/>
              </a:xfrm>
              <a:prstGeom prst="notchedRight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물류</a:t>
                </a:r>
              </a:p>
            </p:txBody>
          </p:sp>
          <p:sp>
            <p:nvSpPr>
              <p:cNvPr id="9" name="십자형 8">
                <a:extLst>
                  <a:ext uri="{FF2B5EF4-FFF2-40B4-BE49-F238E27FC236}">
                    <a16:creationId xmlns:a16="http://schemas.microsoft.com/office/drawing/2014/main" id="{4F1B690E-AB58-254C-A9C7-843DAD0A1870}"/>
                  </a:ext>
                </a:extLst>
              </p:cNvPr>
              <p:cNvSpPr/>
              <p:nvPr/>
            </p:nvSpPr>
            <p:spPr>
              <a:xfrm>
                <a:off x="2282803" y="3248355"/>
                <a:ext cx="613862" cy="617061"/>
              </a:xfrm>
              <a:prstGeom prst="plus">
                <a:avLst>
                  <a:gd name="adj" fmla="val 32539"/>
                </a:avLst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0" name="화살표: 톱니 모양의 오른쪽 9">
                <a:extLst>
                  <a:ext uri="{FF2B5EF4-FFF2-40B4-BE49-F238E27FC236}">
                    <a16:creationId xmlns:a16="http://schemas.microsoft.com/office/drawing/2014/main" id="{13C483CA-00B6-0AE1-D72B-43238061997B}"/>
                  </a:ext>
                </a:extLst>
              </p:cNvPr>
              <p:cNvSpPr/>
              <p:nvPr/>
            </p:nvSpPr>
            <p:spPr>
              <a:xfrm flipH="1">
                <a:off x="3222779" y="3059723"/>
                <a:ext cx="1307657" cy="908005"/>
              </a:xfrm>
              <a:prstGeom prst="notchedRight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IT</a:t>
                </a:r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기술</a:t>
                </a:r>
              </a:p>
            </p:txBody>
          </p:sp>
          <p:graphicFrame>
            <p:nvGraphicFramePr>
              <p:cNvPr id="22" name="다이어그램 21">
                <a:extLst>
                  <a:ext uri="{FF2B5EF4-FFF2-40B4-BE49-F238E27FC236}">
                    <a16:creationId xmlns:a16="http://schemas.microsoft.com/office/drawing/2014/main" id="{6A7030DB-AC6D-2EB3-2437-3E9EA941611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28161432"/>
                  </p:ext>
                </p:extLst>
              </p:nvPr>
            </p:nvGraphicFramePr>
            <p:xfrm>
              <a:off x="584828" y="3539290"/>
              <a:ext cx="3983973" cy="16625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graphicFrame>
          <p:nvGraphicFramePr>
            <p:cNvPr id="23" name="다이어그램 22">
              <a:extLst>
                <a:ext uri="{FF2B5EF4-FFF2-40B4-BE49-F238E27FC236}">
                  <a16:creationId xmlns:a16="http://schemas.microsoft.com/office/drawing/2014/main" id="{A7995125-4689-E632-09EF-C3763C97CA0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0810518"/>
                </p:ext>
              </p:extLst>
            </p:nvPr>
          </p:nvGraphicFramePr>
          <p:xfrm>
            <a:off x="1433589" y="1719693"/>
            <a:ext cx="3416565" cy="10071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E2AFE72-38D7-DCBA-3D3B-EEDCC7F1096A}"/>
              </a:ext>
            </a:extLst>
          </p:cNvPr>
          <p:cNvSpPr txBox="1"/>
          <p:nvPr/>
        </p:nvSpPr>
        <p:spPr>
          <a:xfrm>
            <a:off x="2149585" y="530555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상용화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준비</a:t>
            </a:r>
          </a:p>
        </p:txBody>
      </p:sp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47D6A1E5-F070-E026-A010-9C442670659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179322" y="1026298"/>
            <a:ext cx="6394" cy="2308381"/>
          </a:xfrm>
          <a:prstGeom prst="bentConnector3">
            <a:avLst>
              <a:gd name="adj1" fmla="val 3175164"/>
            </a:avLst>
          </a:prstGeom>
          <a:ln w="28575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</TotalTime>
  <Words>212</Words>
  <Application>Microsoft Office PowerPoint</Application>
  <PresentationFormat>A4 용지(210x297mm)</PresentationFormat>
  <Paragraphs>66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2024-10-11T09:26:43Z</dcterms:created>
  <dcterms:modified xsi:type="dcterms:W3CDTF">2024-10-11T10:23:22Z</dcterms:modified>
</cp:coreProperties>
</file>