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22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65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세 이상 인구 추이</a:t>
            </a:r>
            <a:endParaRPr 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65세 이상 인구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5268</c:v>
                </c:pt>
                <c:pt idx="1">
                  <c:v>5701</c:v>
                </c:pt>
                <c:pt idx="2">
                  <c:v>6251</c:v>
                </c:pt>
                <c:pt idx="3">
                  <c:v>6775</c:v>
                </c:pt>
                <c:pt idx="4">
                  <c:v>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E-4A0D-8331-81F395E3C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708120"/>
        <c:axId val="4787084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전체 인구 중 비율(%)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5E-4A0D-8331-81F395E3C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##.#0</c:formatCode>
                <c:ptCount val="5"/>
                <c:pt idx="0">
                  <c:v>10.6</c:v>
                </c:pt>
                <c:pt idx="1">
                  <c:v>11.2</c:v>
                </c:pt>
                <c:pt idx="2">
                  <c:v>12.2</c:v>
                </c:pt>
                <c:pt idx="3">
                  <c:v>13.1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5E-4A0D-8331-81F395E3C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860688"/>
        <c:axId val="589866088"/>
      </c:lineChart>
      <c:catAx>
        <c:axId val="4787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478708480"/>
        <c:crosses val="autoZero"/>
        <c:auto val="1"/>
        <c:lblAlgn val="ctr"/>
        <c:lblOffset val="100"/>
        <c:noMultiLvlLbl val="0"/>
      </c:catAx>
      <c:valAx>
        <c:axId val="478708480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478708120"/>
        <c:crosses val="autoZero"/>
        <c:crossBetween val="between"/>
      </c:valAx>
      <c:valAx>
        <c:axId val="589866088"/>
        <c:scaling>
          <c:orientation val="minMax"/>
          <c:max val="16"/>
          <c:min val="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589860688"/>
        <c:crosses val="max"/>
        <c:crossBetween val="between"/>
        <c:majorUnit val="4"/>
      </c:valAx>
      <c:catAx>
        <c:axId val="589860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9866088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C0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DA47D-1571-4ECA-9258-706A92DC0D90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A64CE34A-BBA0-4AED-9E25-801FC9DE23B3}">
      <dgm:prSet phldrT="[텍스트]" custT="1"/>
      <dgm:spPr/>
      <dgm:t>
        <a:bodyPr/>
        <a:lstStyle/>
        <a:p>
          <a:pPr latinLnBrk="1"/>
          <a:r>
            <a:rPr lang="ko-KR" altLang="en-US" sz="1800">
              <a:latin typeface="돋움" panose="020B0600000101010101" pitchFamily="50" charset="-127"/>
              <a:ea typeface="돋움" panose="020B0600000101010101" pitchFamily="50" charset="-127"/>
            </a:rPr>
            <a:t>질병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67C9B92B-321C-4EA9-8607-53B496C570C7}" type="parTrans" cxnId="{D49BAD4F-6E16-480E-AB37-208819CDDAC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DD6AD7FC-9786-417C-B7B9-F2EA627AEB92}" type="sibTrans" cxnId="{D49BAD4F-6E16-480E-AB37-208819CDDAC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AF1E7656-7B4F-4AD3-BE79-5069FD6D16E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소외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및 고독</a:t>
          </a:r>
        </a:p>
      </dgm:t>
    </dgm:pt>
    <dgm:pt modelId="{3A3D5C79-E4C5-4969-B230-AC708EC94FB4}" type="parTrans" cxnId="{C41B7F56-ACAD-420C-9D5A-BB4773418CB4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BF051783-6C93-4782-ACC2-524238DBC517}" type="sibTrans" cxnId="{C41B7F56-ACAD-420C-9D5A-BB4773418CB4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548ADB90-9A88-444D-87AA-A4C9C87FB4FF}">
      <dgm:prSet phldrT="[텍스트]" custT="1"/>
      <dgm:spPr/>
      <dgm:t>
        <a:bodyPr/>
        <a:lstStyle/>
        <a:p>
          <a:pPr latinLnBrk="1"/>
          <a:r>
            <a:rPr lang="ko-KR" altLang="en-US" sz="1800">
              <a:latin typeface="돋움" panose="020B0600000101010101" pitchFamily="50" charset="-127"/>
              <a:ea typeface="돋움" panose="020B0600000101010101" pitchFamily="50" charset="-127"/>
            </a:rPr>
            <a:t>빈곤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7C63772E-D3EF-4968-A0D4-D20FE8DA63A3}" type="sibTrans" cxnId="{5A52CD6D-ED2A-4E66-A78D-B4F1833771F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808CBFE2-2FC9-4EFA-BEDD-DB508D40910A}" type="parTrans" cxnId="{5A52CD6D-ED2A-4E66-A78D-B4F1833771F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0EC4C5A1-04D0-4F73-BC30-EE3F14145A8F}" type="pres">
      <dgm:prSet presAssocID="{D94DA47D-1571-4ECA-9258-706A92DC0D90}" presName="Name0" presStyleCnt="0">
        <dgm:presLayoutVars>
          <dgm:dir/>
          <dgm:resizeHandles val="exact"/>
        </dgm:presLayoutVars>
      </dgm:prSet>
      <dgm:spPr/>
    </dgm:pt>
    <dgm:pt modelId="{99B68CBE-E943-4B4C-8B38-81A60A24F769}" type="pres">
      <dgm:prSet presAssocID="{548ADB90-9A88-444D-87AA-A4C9C87FB4FF}" presName="Name5" presStyleLbl="vennNode1" presStyleIdx="0" presStyleCnt="3">
        <dgm:presLayoutVars>
          <dgm:bulletEnabled val="1"/>
        </dgm:presLayoutVars>
      </dgm:prSet>
      <dgm:spPr/>
    </dgm:pt>
    <dgm:pt modelId="{CDC0D14D-750F-43C6-876A-5660D254912C}" type="pres">
      <dgm:prSet presAssocID="{7C63772E-D3EF-4968-A0D4-D20FE8DA63A3}" presName="space" presStyleCnt="0"/>
      <dgm:spPr/>
    </dgm:pt>
    <dgm:pt modelId="{C04F9459-F7BD-481E-B6E8-35CC2EA5A06D}" type="pres">
      <dgm:prSet presAssocID="{A64CE34A-BBA0-4AED-9E25-801FC9DE23B3}" presName="Name5" presStyleLbl="vennNode1" presStyleIdx="1" presStyleCnt="3">
        <dgm:presLayoutVars>
          <dgm:bulletEnabled val="1"/>
        </dgm:presLayoutVars>
      </dgm:prSet>
      <dgm:spPr/>
    </dgm:pt>
    <dgm:pt modelId="{ECC450EC-765B-4780-9765-4B69B91FA9A5}" type="pres">
      <dgm:prSet presAssocID="{DD6AD7FC-9786-417C-B7B9-F2EA627AEB92}" presName="space" presStyleCnt="0"/>
      <dgm:spPr/>
    </dgm:pt>
    <dgm:pt modelId="{51B9A661-93D0-4179-9F0A-2A6338133348}" type="pres">
      <dgm:prSet presAssocID="{AF1E7656-7B4F-4AD3-BE79-5069FD6D16E0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6D768E5E-A14F-4538-8B64-D68868B0EEE4}" type="presOf" srcId="{A64CE34A-BBA0-4AED-9E25-801FC9DE23B3}" destId="{C04F9459-F7BD-481E-B6E8-35CC2EA5A06D}" srcOrd="0" destOrd="0" presId="urn:microsoft.com/office/officeart/2005/8/layout/venn3"/>
    <dgm:cxn modelId="{5A52CD6D-ED2A-4E66-A78D-B4F1833771FB}" srcId="{D94DA47D-1571-4ECA-9258-706A92DC0D90}" destId="{548ADB90-9A88-444D-87AA-A4C9C87FB4FF}" srcOrd="0" destOrd="0" parTransId="{808CBFE2-2FC9-4EFA-BEDD-DB508D40910A}" sibTransId="{7C63772E-D3EF-4968-A0D4-D20FE8DA63A3}"/>
    <dgm:cxn modelId="{D49BAD4F-6E16-480E-AB37-208819CDDAC1}" srcId="{D94DA47D-1571-4ECA-9258-706A92DC0D90}" destId="{A64CE34A-BBA0-4AED-9E25-801FC9DE23B3}" srcOrd="1" destOrd="0" parTransId="{67C9B92B-321C-4EA9-8607-53B496C570C7}" sibTransId="{DD6AD7FC-9786-417C-B7B9-F2EA627AEB92}"/>
    <dgm:cxn modelId="{C41B7F56-ACAD-420C-9D5A-BB4773418CB4}" srcId="{D94DA47D-1571-4ECA-9258-706A92DC0D90}" destId="{AF1E7656-7B4F-4AD3-BE79-5069FD6D16E0}" srcOrd="2" destOrd="0" parTransId="{3A3D5C79-E4C5-4969-B230-AC708EC94FB4}" sibTransId="{BF051783-6C93-4782-ACC2-524238DBC517}"/>
    <dgm:cxn modelId="{81FD0F59-EA68-4713-8418-B26DE5298755}" type="presOf" srcId="{548ADB90-9A88-444D-87AA-A4C9C87FB4FF}" destId="{99B68CBE-E943-4B4C-8B38-81A60A24F769}" srcOrd="0" destOrd="0" presId="urn:microsoft.com/office/officeart/2005/8/layout/venn3"/>
    <dgm:cxn modelId="{131BA38F-CB45-4143-AF15-8194E96C2C90}" type="presOf" srcId="{D94DA47D-1571-4ECA-9258-706A92DC0D90}" destId="{0EC4C5A1-04D0-4F73-BC30-EE3F14145A8F}" srcOrd="0" destOrd="0" presId="urn:microsoft.com/office/officeart/2005/8/layout/venn3"/>
    <dgm:cxn modelId="{46C919D1-1352-468C-9AB9-9684C768D9C5}" type="presOf" srcId="{AF1E7656-7B4F-4AD3-BE79-5069FD6D16E0}" destId="{51B9A661-93D0-4179-9F0A-2A6338133348}" srcOrd="0" destOrd="0" presId="urn:microsoft.com/office/officeart/2005/8/layout/venn3"/>
    <dgm:cxn modelId="{49928268-3DBD-49A4-95F7-17D7B093B686}" type="presParOf" srcId="{0EC4C5A1-04D0-4F73-BC30-EE3F14145A8F}" destId="{99B68CBE-E943-4B4C-8B38-81A60A24F769}" srcOrd="0" destOrd="0" presId="urn:microsoft.com/office/officeart/2005/8/layout/venn3"/>
    <dgm:cxn modelId="{5E6CAE7D-8AD0-4802-9C45-769869FA2143}" type="presParOf" srcId="{0EC4C5A1-04D0-4F73-BC30-EE3F14145A8F}" destId="{CDC0D14D-750F-43C6-876A-5660D254912C}" srcOrd="1" destOrd="0" presId="urn:microsoft.com/office/officeart/2005/8/layout/venn3"/>
    <dgm:cxn modelId="{E56E531C-2463-4113-8395-AC9CD4513FBB}" type="presParOf" srcId="{0EC4C5A1-04D0-4F73-BC30-EE3F14145A8F}" destId="{C04F9459-F7BD-481E-B6E8-35CC2EA5A06D}" srcOrd="2" destOrd="0" presId="urn:microsoft.com/office/officeart/2005/8/layout/venn3"/>
    <dgm:cxn modelId="{127CFE32-7864-40DB-B0C9-2F2011F63682}" type="presParOf" srcId="{0EC4C5A1-04D0-4F73-BC30-EE3F14145A8F}" destId="{ECC450EC-765B-4780-9765-4B69B91FA9A5}" srcOrd="3" destOrd="0" presId="urn:microsoft.com/office/officeart/2005/8/layout/venn3"/>
    <dgm:cxn modelId="{5815CC7A-1E75-440E-A9D1-BAF12226B82B}" type="presParOf" srcId="{0EC4C5A1-04D0-4F73-BC30-EE3F14145A8F}" destId="{51B9A661-93D0-4179-9F0A-2A63381333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9AFB3-72B5-4E00-9330-68E0F1C76E50}" type="doc">
      <dgm:prSet loTypeId="urn:microsoft.com/office/officeart/2005/8/layout/equation1" loCatId="process" qsTypeId="urn:microsoft.com/office/officeart/2005/8/quickstyle/3d3" qsCatId="3D" csTypeId="urn:microsoft.com/office/officeart/2005/8/colors/colorful1" csCatId="colorful" phldr="1"/>
      <dgm:spPr/>
    </dgm:pt>
    <dgm:pt modelId="{6E484402-71E2-4E41-A402-CB83BA76C699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저출산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796671F-996E-4903-9FD6-E21133663555}" type="parTrans" cxnId="{CC560E13-9A49-49E6-B687-9E265F1DBB2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3BA0DEB-7AE4-4996-BB19-4DA7A52F477E}" type="sibTrans" cxnId="{CC560E13-9A49-49E6-B687-9E265F1DBB2F}">
      <dgm:prSet custT="1"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AA66D27-E495-4D56-8841-2903D7B6AA03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고령화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66DD3BAC-496C-424E-8FFE-7051B344C760}" type="parTrans" cxnId="{4C907D56-8071-4D7F-B7BD-C3666946404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A67A141C-C14E-4335-AAE8-C8BE8D12F2F5}" type="sibTrans" cxnId="{4C907D56-8071-4D7F-B7BD-C3666946404E}">
      <dgm:prSet custT="1"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D15C26B-E7E0-4038-8525-944F47757DF3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경쟁력</a:t>
          </a:r>
          <a:br>
            <a:rPr lang="en-US" altLang="ko-KR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약화</a:t>
          </a:r>
        </a:p>
      </dgm:t>
    </dgm:pt>
    <dgm:pt modelId="{43BA69C3-3947-4C26-BE07-283BEF0C59A8}" type="parTrans" cxnId="{A85F2BC1-51B0-408C-8BC2-A137DE129BED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BC122E77-1C90-4E03-828C-4B2B1B4F4E56}" type="sibTrans" cxnId="{A85F2BC1-51B0-408C-8BC2-A137DE129BED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ADD09976-1BAC-415D-9745-D604FF68B16F}" type="pres">
      <dgm:prSet presAssocID="{94D9AFB3-72B5-4E00-9330-68E0F1C76E50}" presName="linearFlow" presStyleCnt="0">
        <dgm:presLayoutVars>
          <dgm:dir/>
          <dgm:resizeHandles val="exact"/>
        </dgm:presLayoutVars>
      </dgm:prSet>
      <dgm:spPr/>
    </dgm:pt>
    <dgm:pt modelId="{4983EA63-858F-4CAB-B321-8866EEE404C8}" type="pres">
      <dgm:prSet presAssocID="{6E484402-71E2-4E41-A402-CB83BA76C699}" presName="node" presStyleLbl="node1" presStyleIdx="0" presStyleCnt="3">
        <dgm:presLayoutVars>
          <dgm:bulletEnabled val="1"/>
        </dgm:presLayoutVars>
      </dgm:prSet>
      <dgm:spPr/>
    </dgm:pt>
    <dgm:pt modelId="{FBC7EE32-0DF9-4123-BBBD-BE2C75F7A7ED}" type="pres">
      <dgm:prSet presAssocID="{13BA0DEB-7AE4-4996-BB19-4DA7A52F477E}" presName="spacerL" presStyleCnt="0"/>
      <dgm:spPr/>
    </dgm:pt>
    <dgm:pt modelId="{AC69E010-1E39-4AB8-A914-1B0FA6D1B397}" type="pres">
      <dgm:prSet presAssocID="{13BA0DEB-7AE4-4996-BB19-4DA7A52F477E}" presName="sibTrans" presStyleLbl="sibTrans2D1" presStyleIdx="0" presStyleCnt="2"/>
      <dgm:spPr/>
    </dgm:pt>
    <dgm:pt modelId="{BC49C244-D17F-441A-916B-A95196FB845C}" type="pres">
      <dgm:prSet presAssocID="{13BA0DEB-7AE4-4996-BB19-4DA7A52F477E}" presName="spacerR" presStyleCnt="0"/>
      <dgm:spPr/>
    </dgm:pt>
    <dgm:pt modelId="{3CC14024-E25A-4A7F-B456-286D4DDC23D7}" type="pres">
      <dgm:prSet presAssocID="{EAA66D27-E495-4D56-8841-2903D7B6AA03}" presName="node" presStyleLbl="node1" presStyleIdx="1" presStyleCnt="3">
        <dgm:presLayoutVars>
          <dgm:bulletEnabled val="1"/>
        </dgm:presLayoutVars>
      </dgm:prSet>
      <dgm:spPr/>
    </dgm:pt>
    <dgm:pt modelId="{5FC70D8D-BFD7-46D4-8D0F-52EF925779D8}" type="pres">
      <dgm:prSet presAssocID="{A67A141C-C14E-4335-AAE8-C8BE8D12F2F5}" presName="spacerL" presStyleCnt="0"/>
      <dgm:spPr/>
    </dgm:pt>
    <dgm:pt modelId="{79BC8CC5-2E16-4A6B-A3D9-9F48F5AC82DF}" type="pres">
      <dgm:prSet presAssocID="{A67A141C-C14E-4335-AAE8-C8BE8D12F2F5}" presName="sibTrans" presStyleLbl="sibTrans2D1" presStyleIdx="1" presStyleCnt="2"/>
      <dgm:spPr/>
    </dgm:pt>
    <dgm:pt modelId="{4182A857-FE4A-4368-981F-D96540307150}" type="pres">
      <dgm:prSet presAssocID="{A67A141C-C14E-4335-AAE8-C8BE8D12F2F5}" presName="spacerR" presStyleCnt="0"/>
      <dgm:spPr/>
    </dgm:pt>
    <dgm:pt modelId="{EE904246-02A8-48DF-A76B-F98AD59FD7F4}" type="pres">
      <dgm:prSet presAssocID="{CD15C26B-E7E0-4038-8525-944F47757DF3}" presName="node" presStyleLbl="node1" presStyleIdx="2" presStyleCnt="3" custScaleX="124801">
        <dgm:presLayoutVars>
          <dgm:bulletEnabled val="1"/>
        </dgm:presLayoutVars>
      </dgm:prSet>
      <dgm:spPr/>
    </dgm:pt>
  </dgm:ptLst>
  <dgm:cxnLst>
    <dgm:cxn modelId="{CC560E13-9A49-49E6-B687-9E265F1DBB2F}" srcId="{94D9AFB3-72B5-4E00-9330-68E0F1C76E50}" destId="{6E484402-71E2-4E41-A402-CB83BA76C699}" srcOrd="0" destOrd="0" parTransId="{E796671F-996E-4903-9FD6-E21133663555}" sibTransId="{13BA0DEB-7AE4-4996-BB19-4DA7A52F477E}"/>
    <dgm:cxn modelId="{774FB828-3811-4828-B5D9-D536885F4E52}" type="presOf" srcId="{6E484402-71E2-4E41-A402-CB83BA76C699}" destId="{4983EA63-858F-4CAB-B321-8866EEE404C8}" srcOrd="0" destOrd="0" presId="urn:microsoft.com/office/officeart/2005/8/layout/equation1"/>
    <dgm:cxn modelId="{8CA6AD65-2FBA-48D1-82FA-0FCEB7FAD46B}" type="presOf" srcId="{CD15C26B-E7E0-4038-8525-944F47757DF3}" destId="{EE904246-02A8-48DF-A76B-F98AD59FD7F4}" srcOrd="0" destOrd="0" presId="urn:microsoft.com/office/officeart/2005/8/layout/equation1"/>
    <dgm:cxn modelId="{5E7C4E4F-0015-42EA-ACE4-0A3329EB67CE}" type="presOf" srcId="{A67A141C-C14E-4335-AAE8-C8BE8D12F2F5}" destId="{79BC8CC5-2E16-4A6B-A3D9-9F48F5AC82DF}" srcOrd="0" destOrd="0" presId="urn:microsoft.com/office/officeart/2005/8/layout/equation1"/>
    <dgm:cxn modelId="{C8024652-2BE5-4B51-A2E5-000D6336B01A}" type="presOf" srcId="{EAA66D27-E495-4D56-8841-2903D7B6AA03}" destId="{3CC14024-E25A-4A7F-B456-286D4DDC23D7}" srcOrd="0" destOrd="0" presId="urn:microsoft.com/office/officeart/2005/8/layout/equation1"/>
    <dgm:cxn modelId="{4C907D56-8071-4D7F-B7BD-C3666946404E}" srcId="{94D9AFB3-72B5-4E00-9330-68E0F1C76E50}" destId="{EAA66D27-E495-4D56-8841-2903D7B6AA03}" srcOrd="1" destOrd="0" parTransId="{66DD3BAC-496C-424E-8FFE-7051B344C760}" sibTransId="{A67A141C-C14E-4335-AAE8-C8BE8D12F2F5}"/>
    <dgm:cxn modelId="{99BDB2A6-E2AF-49BB-BBDA-DCE75BD99FDD}" type="presOf" srcId="{94D9AFB3-72B5-4E00-9330-68E0F1C76E50}" destId="{ADD09976-1BAC-415D-9745-D604FF68B16F}" srcOrd="0" destOrd="0" presId="urn:microsoft.com/office/officeart/2005/8/layout/equation1"/>
    <dgm:cxn modelId="{A85F2BC1-51B0-408C-8BC2-A137DE129BED}" srcId="{94D9AFB3-72B5-4E00-9330-68E0F1C76E50}" destId="{CD15C26B-E7E0-4038-8525-944F47757DF3}" srcOrd="2" destOrd="0" parTransId="{43BA69C3-3947-4C26-BE07-283BEF0C59A8}" sibTransId="{BC122E77-1C90-4E03-828C-4B2B1B4F4E56}"/>
    <dgm:cxn modelId="{59C53CD6-A2B6-49DC-A1FC-D4D65E0CE4A9}" type="presOf" srcId="{13BA0DEB-7AE4-4996-BB19-4DA7A52F477E}" destId="{AC69E010-1E39-4AB8-A914-1B0FA6D1B397}" srcOrd="0" destOrd="0" presId="urn:microsoft.com/office/officeart/2005/8/layout/equation1"/>
    <dgm:cxn modelId="{81D6BE2E-833B-4BA8-8A32-388F5EAF6149}" type="presParOf" srcId="{ADD09976-1BAC-415D-9745-D604FF68B16F}" destId="{4983EA63-858F-4CAB-B321-8866EEE404C8}" srcOrd="0" destOrd="0" presId="urn:microsoft.com/office/officeart/2005/8/layout/equation1"/>
    <dgm:cxn modelId="{6F0F0CA5-390C-4994-B11C-3588BB005726}" type="presParOf" srcId="{ADD09976-1BAC-415D-9745-D604FF68B16F}" destId="{FBC7EE32-0DF9-4123-BBBD-BE2C75F7A7ED}" srcOrd="1" destOrd="0" presId="urn:microsoft.com/office/officeart/2005/8/layout/equation1"/>
    <dgm:cxn modelId="{B7CCCFCC-5019-4D30-8FFA-09E31143EE7C}" type="presParOf" srcId="{ADD09976-1BAC-415D-9745-D604FF68B16F}" destId="{AC69E010-1E39-4AB8-A914-1B0FA6D1B397}" srcOrd="2" destOrd="0" presId="urn:microsoft.com/office/officeart/2005/8/layout/equation1"/>
    <dgm:cxn modelId="{912ADC48-00E6-4BAF-AA00-57D6FDF84E10}" type="presParOf" srcId="{ADD09976-1BAC-415D-9745-D604FF68B16F}" destId="{BC49C244-D17F-441A-916B-A95196FB845C}" srcOrd="3" destOrd="0" presId="urn:microsoft.com/office/officeart/2005/8/layout/equation1"/>
    <dgm:cxn modelId="{04D17778-EF76-43C3-A0DB-ECC9817CA9B4}" type="presParOf" srcId="{ADD09976-1BAC-415D-9745-D604FF68B16F}" destId="{3CC14024-E25A-4A7F-B456-286D4DDC23D7}" srcOrd="4" destOrd="0" presId="urn:microsoft.com/office/officeart/2005/8/layout/equation1"/>
    <dgm:cxn modelId="{BB84D5DC-E51B-443D-9E1B-850EBD2EF72A}" type="presParOf" srcId="{ADD09976-1BAC-415D-9745-D604FF68B16F}" destId="{5FC70D8D-BFD7-46D4-8D0F-52EF925779D8}" srcOrd="5" destOrd="0" presId="urn:microsoft.com/office/officeart/2005/8/layout/equation1"/>
    <dgm:cxn modelId="{92018C1B-1822-48D0-A59A-090385301EDB}" type="presParOf" srcId="{ADD09976-1BAC-415D-9745-D604FF68B16F}" destId="{79BC8CC5-2E16-4A6B-A3D9-9F48F5AC82DF}" srcOrd="6" destOrd="0" presId="urn:microsoft.com/office/officeart/2005/8/layout/equation1"/>
    <dgm:cxn modelId="{9C0014BA-99DC-4473-BECE-D5D63E69C931}" type="presParOf" srcId="{ADD09976-1BAC-415D-9745-D604FF68B16F}" destId="{4182A857-FE4A-4368-981F-D96540307150}" srcOrd="7" destOrd="0" presId="urn:microsoft.com/office/officeart/2005/8/layout/equation1"/>
    <dgm:cxn modelId="{BE9E6521-B1D1-41E9-A29A-36D2878A7C4E}" type="presParOf" srcId="{ADD09976-1BAC-415D-9745-D604FF68B16F}" destId="{EE904246-02A8-48DF-A76B-F98AD59FD7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68CBE-E943-4B4C-8B38-81A60A24F769}">
      <dsp:nvSpPr>
        <dsp:cNvPr id="0" name=""/>
        <dsp:cNvSpPr/>
      </dsp:nvSpPr>
      <dsp:spPr>
        <a:xfrm>
          <a:off x="1475" y="474045"/>
          <a:ext cx="1290168" cy="12901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002" tIns="22860" rIns="71002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돋움" panose="020B0600000101010101" pitchFamily="50" charset="-127"/>
              <a:ea typeface="돋움" panose="020B0600000101010101" pitchFamily="50" charset="-127"/>
            </a:rPr>
            <a:t>빈곤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90416" y="662986"/>
        <a:ext cx="912286" cy="912286"/>
      </dsp:txXfrm>
    </dsp:sp>
    <dsp:sp modelId="{C04F9459-F7BD-481E-B6E8-35CC2EA5A06D}">
      <dsp:nvSpPr>
        <dsp:cNvPr id="0" name=""/>
        <dsp:cNvSpPr/>
      </dsp:nvSpPr>
      <dsp:spPr>
        <a:xfrm>
          <a:off x="1033610" y="474045"/>
          <a:ext cx="1290168" cy="12901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002" tIns="22860" rIns="71002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돋움" panose="020B0600000101010101" pitchFamily="50" charset="-127"/>
              <a:ea typeface="돋움" panose="020B0600000101010101" pitchFamily="50" charset="-127"/>
            </a:rPr>
            <a:t>질병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222551" y="662986"/>
        <a:ext cx="912286" cy="912286"/>
      </dsp:txXfrm>
    </dsp:sp>
    <dsp:sp modelId="{51B9A661-93D0-4179-9F0A-2A6338133348}">
      <dsp:nvSpPr>
        <dsp:cNvPr id="0" name=""/>
        <dsp:cNvSpPr/>
      </dsp:nvSpPr>
      <dsp:spPr>
        <a:xfrm>
          <a:off x="2065745" y="474045"/>
          <a:ext cx="1290168" cy="12901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002" tIns="22860" rIns="71002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소외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및 고독</a:t>
          </a:r>
        </a:p>
      </dsp:txBody>
      <dsp:txXfrm>
        <a:off x="2254686" y="662986"/>
        <a:ext cx="912286" cy="912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3EA63-858F-4CAB-B321-8866EEE404C8}">
      <dsp:nvSpPr>
        <dsp:cNvPr id="0" name=""/>
        <dsp:cNvSpPr/>
      </dsp:nvSpPr>
      <dsp:spPr>
        <a:xfrm>
          <a:off x="1101" y="846452"/>
          <a:ext cx="899346" cy="8993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저출산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32807" y="978158"/>
        <a:ext cx="635934" cy="635934"/>
      </dsp:txXfrm>
    </dsp:sp>
    <dsp:sp modelId="{AC69E010-1E39-4AB8-A914-1B0FA6D1B397}">
      <dsp:nvSpPr>
        <dsp:cNvPr id="0" name=""/>
        <dsp:cNvSpPr/>
      </dsp:nvSpPr>
      <dsp:spPr>
        <a:xfrm>
          <a:off x="973475" y="1035314"/>
          <a:ext cx="521621" cy="52162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042616" y="1234782"/>
        <a:ext cx="383339" cy="122685"/>
      </dsp:txXfrm>
    </dsp:sp>
    <dsp:sp modelId="{3CC14024-E25A-4A7F-B456-286D4DDC23D7}">
      <dsp:nvSpPr>
        <dsp:cNvPr id="0" name=""/>
        <dsp:cNvSpPr/>
      </dsp:nvSpPr>
      <dsp:spPr>
        <a:xfrm>
          <a:off x="1568123" y="846452"/>
          <a:ext cx="899346" cy="8993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고령화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699829" y="978158"/>
        <a:ext cx="635934" cy="635934"/>
      </dsp:txXfrm>
    </dsp:sp>
    <dsp:sp modelId="{79BC8CC5-2E16-4A6B-A3D9-9F48F5AC82DF}">
      <dsp:nvSpPr>
        <dsp:cNvPr id="0" name=""/>
        <dsp:cNvSpPr/>
      </dsp:nvSpPr>
      <dsp:spPr>
        <a:xfrm>
          <a:off x="2540496" y="1035314"/>
          <a:ext cx="521621" cy="521621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609637" y="1142768"/>
        <a:ext cx="383339" cy="306713"/>
      </dsp:txXfrm>
    </dsp:sp>
    <dsp:sp modelId="{EE904246-02A8-48DF-A76B-F98AD59FD7F4}">
      <dsp:nvSpPr>
        <dsp:cNvPr id="0" name=""/>
        <dsp:cNvSpPr/>
      </dsp:nvSpPr>
      <dsp:spPr>
        <a:xfrm>
          <a:off x="3135144" y="846452"/>
          <a:ext cx="1122393" cy="899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경쟁력</a:t>
          </a:r>
          <a:br>
            <a:rPr lang="en-US" altLang="ko-KR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약화</a:t>
          </a:r>
        </a:p>
      </dsp:txBody>
      <dsp:txXfrm>
        <a:off x="3299515" y="978158"/>
        <a:ext cx="793651" cy="63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16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32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28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CE2C8EE0-E3D2-FB04-C595-9C46ABEB401A}"/>
              </a:ext>
            </a:extLst>
          </p:cNvPr>
          <p:cNvSpPr/>
          <p:nvPr userDrawn="1"/>
        </p:nvSpPr>
        <p:spPr>
          <a:xfrm>
            <a:off x="-1" y="865467"/>
            <a:ext cx="9906000" cy="460096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82440B94-15F7-1AC5-E9DE-DDD3BAB66FE7}"/>
              </a:ext>
            </a:extLst>
          </p:cNvPr>
          <p:cNvSpPr/>
          <p:nvPr userDrawn="1"/>
        </p:nvSpPr>
        <p:spPr>
          <a:xfrm>
            <a:off x="681037" y="0"/>
            <a:ext cx="8543925" cy="1325563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0" name="그림 9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C725672D-1D8E-3B16-F53D-0B6D83EE8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37" y="6378458"/>
            <a:ext cx="977323" cy="3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3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18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12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45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53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57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67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01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6A1E7-A295-4250-9A48-34BE962AFD6F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24B3F0-9743-4717-97B3-ED34400D8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32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B456844-84EF-06A3-D156-9C53994D328F}"/>
              </a:ext>
            </a:extLst>
          </p:cNvPr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DF0A8D-1CA7-ED8B-DF4C-FCDBE03412F5}"/>
              </a:ext>
            </a:extLst>
          </p:cNvPr>
          <p:cNvSpPr/>
          <p:nvPr/>
        </p:nvSpPr>
        <p:spPr>
          <a:xfrm>
            <a:off x="908709" y="3039765"/>
            <a:ext cx="8088582" cy="1378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Aging society</a:t>
            </a:r>
          </a:p>
        </p:txBody>
      </p:sp>
      <p:pic>
        <p:nvPicPr>
          <p:cNvPr id="7" name="그림 6" descr="그래픽, 로고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D0F2854E-A75E-E7B3-9DD8-EF077B64D7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31" y="131718"/>
            <a:ext cx="1128868" cy="7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BE0774-FF80-E1FF-D433-8652328F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9DC2304-3F6C-47D4-52BC-A83A7542DD21}"/>
              </a:ext>
            </a:extLst>
          </p:cNvPr>
          <p:cNvGrpSpPr/>
          <p:nvPr/>
        </p:nvGrpSpPr>
        <p:grpSpPr>
          <a:xfrm>
            <a:off x="1219503" y="1566250"/>
            <a:ext cx="6195285" cy="882065"/>
            <a:chOff x="1219503" y="1566250"/>
            <a:chExt cx="6195285" cy="882065"/>
          </a:xfrm>
        </p:grpSpPr>
        <p:sp>
          <p:nvSpPr>
            <p:cNvPr id="5" name="화살표: 위로 굽음 4">
              <a:extLst>
                <a:ext uri="{FF2B5EF4-FFF2-40B4-BE49-F238E27FC236}">
                  <a16:creationId xmlns:a16="http://schemas.microsoft.com/office/drawing/2014/main" id="{9AC0785A-7549-EED4-5A41-8449A6C9412D}"/>
                </a:ext>
              </a:extLst>
            </p:cNvPr>
            <p:cNvSpPr/>
            <p:nvPr/>
          </p:nvSpPr>
          <p:spPr>
            <a:xfrm>
              <a:off x="1548142" y="1914039"/>
              <a:ext cx="5866646" cy="534276"/>
            </a:xfrm>
            <a:prstGeom prst="bentUp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오각형 3">
              <a:extLst>
                <a:ext uri="{FF2B5EF4-FFF2-40B4-BE49-F238E27FC236}">
                  <a16:creationId xmlns:a16="http://schemas.microsoft.com/office/drawing/2014/main" id="{E6991D3B-B75B-F471-496B-223E7FC56E7B}"/>
                </a:ext>
              </a:extLst>
            </p:cNvPr>
            <p:cNvSpPr/>
            <p:nvPr/>
          </p:nvSpPr>
          <p:spPr>
            <a:xfrm>
              <a:off x="1219503" y="1566250"/>
              <a:ext cx="926168" cy="882065"/>
            </a:xfrm>
            <a:prstGeom prst="pent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돋움" panose="020B0600000101010101" pitchFamily="50" charset="-127"/>
                  <a:ea typeface="돋움" panose="020B0600000101010101" pitchFamily="50" charset="-127"/>
                </a:rPr>
                <a:t>1</a:t>
              </a:r>
              <a:endPara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BA9DD3-9BD4-8864-86A6-896AC8CE76A1}"/>
                </a:ext>
              </a:extLst>
            </p:cNvPr>
            <p:cNvSpPr txBox="1"/>
            <p:nvPr/>
          </p:nvSpPr>
          <p:spPr>
            <a:xfrm>
              <a:off x="2145671" y="1845186"/>
              <a:ext cx="489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rPr>
                <a:t>고령화 </a:t>
              </a:r>
              <a:r>
                <a:rPr lang="ko-KR" altLang="en-US" sz="2400" dirty="0" err="1">
                  <a:latin typeface="돋움" panose="020B0600000101010101" pitchFamily="50" charset="-127"/>
                  <a:ea typeface="돋움" panose="020B0600000101010101" pitchFamily="50" charset="-127"/>
                </a:rPr>
                <a:t>사회란</a:t>
              </a:r>
              <a:endPara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2504F4-DB9A-6C26-4799-46747D0EF67C}"/>
              </a:ext>
            </a:extLst>
          </p:cNvPr>
          <p:cNvGrpSpPr/>
          <p:nvPr/>
        </p:nvGrpSpPr>
        <p:grpSpPr>
          <a:xfrm>
            <a:off x="1219503" y="2714963"/>
            <a:ext cx="6195285" cy="882065"/>
            <a:chOff x="1219503" y="1566250"/>
            <a:chExt cx="6195285" cy="882065"/>
          </a:xfrm>
        </p:grpSpPr>
        <p:sp>
          <p:nvSpPr>
            <p:cNvPr id="12" name="화살표: 위로 굽음 11">
              <a:extLst>
                <a:ext uri="{FF2B5EF4-FFF2-40B4-BE49-F238E27FC236}">
                  <a16:creationId xmlns:a16="http://schemas.microsoft.com/office/drawing/2014/main" id="{6B2FA1F1-D622-E7E3-31B7-E7919D10B228}"/>
                </a:ext>
              </a:extLst>
            </p:cNvPr>
            <p:cNvSpPr/>
            <p:nvPr/>
          </p:nvSpPr>
          <p:spPr>
            <a:xfrm>
              <a:off x="1548142" y="1914039"/>
              <a:ext cx="5866646" cy="534276"/>
            </a:xfrm>
            <a:prstGeom prst="bentUp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각형 12">
              <a:extLst>
                <a:ext uri="{FF2B5EF4-FFF2-40B4-BE49-F238E27FC236}">
                  <a16:creationId xmlns:a16="http://schemas.microsoft.com/office/drawing/2014/main" id="{6822F3CB-6A4F-5BA5-9F15-AB8EDC0895D3}"/>
                </a:ext>
              </a:extLst>
            </p:cNvPr>
            <p:cNvSpPr/>
            <p:nvPr/>
          </p:nvSpPr>
          <p:spPr>
            <a:xfrm>
              <a:off x="1219503" y="1566250"/>
              <a:ext cx="926168" cy="882065"/>
            </a:xfrm>
            <a:prstGeom prst="pent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돋움" panose="020B0600000101010101" pitchFamily="50" charset="-127"/>
                  <a:ea typeface="돋움" panose="020B0600000101010101" pitchFamily="50" charset="-127"/>
                </a:rPr>
                <a:t>2</a:t>
              </a:r>
              <a:endPara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1D79B8-3671-7660-0C81-FFFC00C9F6F1}"/>
                </a:ext>
              </a:extLst>
            </p:cNvPr>
            <p:cNvSpPr txBox="1"/>
            <p:nvPr/>
          </p:nvSpPr>
          <p:spPr>
            <a:xfrm>
              <a:off x="2145671" y="1845186"/>
              <a:ext cx="489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rPr>
                <a:t>고령화 사회의 원인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F9835CD-B258-F529-63C7-F344F10732D8}"/>
              </a:ext>
            </a:extLst>
          </p:cNvPr>
          <p:cNvGrpSpPr/>
          <p:nvPr/>
        </p:nvGrpSpPr>
        <p:grpSpPr>
          <a:xfrm>
            <a:off x="1219503" y="3863676"/>
            <a:ext cx="6195285" cy="882065"/>
            <a:chOff x="1219503" y="1566250"/>
            <a:chExt cx="6195285" cy="882065"/>
          </a:xfrm>
        </p:grpSpPr>
        <p:sp>
          <p:nvSpPr>
            <p:cNvPr id="16" name="화살표: 위로 굽음 15">
              <a:extLst>
                <a:ext uri="{FF2B5EF4-FFF2-40B4-BE49-F238E27FC236}">
                  <a16:creationId xmlns:a16="http://schemas.microsoft.com/office/drawing/2014/main" id="{CE8B16A7-2AC6-127C-5CBB-04599C8BE009}"/>
                </a:ext>
              </a:extLst>
            </p:cNvPr>
            <p:cNvSpPr/>
            <p:nvPr/>
          </p:nvSpPr>
          <p:spPr>
            <a:xfrm>
              <a:off x="1548142" y="1914039"/>
              <a:ext cx="5866646" cy="534276"/>
            </a:xfrm>
            <a:prstGeom prst="bentUp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오각형 16">
              <a:extLst>
                <a:ext uri="{FF2B5EF4-FFF2-40B4-BE49-F238E27FC236}">
                  <a16:creationId xmlns:a16="http://schemas.microsoft.com/office/drawing/2014/main" id="{5C48D8C1-6571-8982-104F-C1CD603A3F42}"/>
                </a:ext>
              </a:extLst>
            </p:cNvPr>
            <p:cNvSpPr/>
            <p:nvPr/>
          </p:nvSpPr>
          <p:spPr>
            <a:xfrm>
              <a:off x="1219503" y="1566250"/>
              <a:ext cx="926168" cy="882065"/>
            </a:xfrm>
            <a:prstGeom prst="pent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돋움" panose="020B0600000101010101" pitchFamily="50" charset="-127"/>
                  <a:ea typeface="돋움" panose="020B0600000101010101" pitchFamily="50" charset="-127"/>
                </a:rPr>
                <a:t>3</a:t>
              </a:r>
              <a:endPara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4EF74F-0A90-9420-F9D8-597DD5951DFB}"/>
                </a:ext>
              </a:extLst>
            </p:cNvPr>
            <p:cNvSpPr txBox="1"/>
            <p:nvPr/>
          </p:nvSpPr>
          <p:spPr>
            <a:xfrm>
              <a:off x="2145671" y="1845186"/>
              <a:ext cx="489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rPr>
                <a:t>국내 고령화 인구 추이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1B95B1B-7376-D374-E412-05B9FD177E8B}"/>
              </a:ext>
            </a:extLst>
          </p:cNvPr>
          <p:cNvGrpSpPr/>
          <p:nvPr/>
        </p:nvGrpSpPr>
        <p:grpSpPr>
          <a:xfrm>
            <a:off x="1219503" y="5012390"/>
            <a:ext cx="6195285" cy="882065"/>
            <a:chOff x="1219503" y="1566250"/>
            <a:chExt cx="6195285" cy="882065"/>
          </a:xfrm>
        </p:grpSpPr>
        <p:sp>
          <p:nvSpPr>
            <p:cNvPr id="20" name="화살표: 위로 굽음 19">
              <a:extLst>
                <a:ext uri="{FF2B5EF4-FFF2-40B4-BE49-F238E27FC236}">
                  <a16:creationId xmlns:a16="http://schemas.microsoft.com/office/drawing/2014/main" id="{B7EE7684-F95C-802D-C606-30F0EB251160}"/>
                </a:ext>
              </a:extLst>
            </p:cNvPr>
            <p:cNvSpPr/>
            <p:nvPr/>
          </p:nvSpPr>
          <p:spPr>
            <a:xfrm>
              <a:off x="1548142" y="1914039"/>
              <a:ext cx="5866646" cy="534276"/>
            </a:xfrm>
            <a:prstGeom prst="bentUp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오각형 20">
              <a:extLst>
                <a:ext uri="{FF2B5EF4-FFF2-40B4-BE49-F238E27FC236}">
                  <a16:creationId xmlns:a16="http://schemas.microsoft.com/office/drawing/2014/main" id="{655835A4-B33C-D817-BE1B-AB34B6F5601C}"/>
                </a:ext>
              </a:extLst>
            </p:cNvPr>
            <p:cNvSpPr/>
            <p:nvPr/>
          </p:nvSpPr>
          <p:spPr>
            <a:xfrm>
              <a:off x="1219503" y="1566250"/>
              <a:ext cx="926168" cy="882065"/>
            </a:xfrm>
            <a:prstGeom prst="pent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돋움" panose="020B0600000101010101" pitchFamily="50" charset="-127"/>
                  <a:ea typeface="돋움" panose="020B0600000101010101" pitchFamily="50" charset="-127"/>
                </a:rPr>
                <a:t>4</a:t>
              </a:r>
              <a:endPara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23B977-E6EF-5D87-0EA3-C24DC9992799}"/>
                </a:ext>
              </a:extLst>
            </p:cNvPr>
            <p:cNvSpPr txBox="1"/>
            <p:nvPr/>
          </p:nvSpPr>
          <p:spPr>
            <a:xfrm>
              <a:off x="2145671" y="1845186"/>
              <a:ext cx="489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  <a:hlinkClick r:id="rId2" action="ppaction://hlinksldjump"/>
                </a:rPr>
                <a:t>고령화 사회의 문제점과 해결방안</a:t>
              </a:r>
              <a:endPara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pic>
        <p:nvPicPr>
          <p:cNvPr id="24" name="그림 23" descr="그림, 아동 미술, 스케치, 일러스트레이션이(가) 표시된 사진&#10;&#10;자동 생성된 설명">
            <a:extLst>
              <a:ext uri="{FF2B5EF4-FFF2-40B4-BE49-F238E27FC236}">
                <a16:creationId xmlns:a16="http://schemas.microsoft.com/office/drawing/2014/main" id="{0B82FBA8-D496-50C0-1F0A-AE327950F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8" t="3587" r="5390" b="70418"/>
          <a:stretch/>
        </p:blipFill>
        <p:spPr>
          <a:xfrm>
            <a:off x="7641125" y="3331676"/>
            <a:ext cx="1991762" cy="15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5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ACC3DC-3740-027C-093B-0ED58276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고령화 </a:t>
            </a:r>
            <a:r>
              <a:rPr lang="ko-KR" altLang="en-US" dirty="0" err="1"/>
              <a:t>사회란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BD5BAA-B7BF-A8E0-70C8-2D58E13D4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87" y="1454432"/>
            <a:ext cx="7086835" cy="25743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Aging society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 proportion of the elderly population is significantly higher compared to other societies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As the average life expectancy increases, it progresses into an aging society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9F53DEF-D568-36E8-FEA1-B4CC6EDD795D}"/>
              </a:ext>
            </a:extLst>
          </p:cNvPr>
          <p:cNvSpPr txBox="1">
            <a:spLocks/>
          </p:cNvSpPr>
          <p:nvPr/>
        </p:nvSpPr>
        <p:spPr>
          <a:xfrm>
            <a:off x="418487" y="4157660"/>
            <a:ext cx="9069026" cy="204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고령화 사회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다른 사회와 비교할 때 노령인구의 비율이 현저히 높아가는 사회로 대한민국을 포함한 일부 국가에서는 의학의 발달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생활수준과 환경의 개선으로 평균수명이 높아지면서 고령화 사회로 진행</a:t>
            </a:r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7561FAE2-6AFA-0258-AA6C-0EAFFE45E2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8930" y="2106360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4092F2-0714-A37A-B47E-2DFC04D4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고령화 사회의 원인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395B082B-05BA-30B2-9424-CDD49597D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353344"/>
              </p:ext>
            </p:extLst>
          </p:nvPr>
        </p:nvGraphicFramePr>
        <p:xfrm>
          <a:off x="1774478" y="2571184"/>
          <a:ext cx="7450484" cy="3458424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725242">
                  <a:extLst>
                    <a:ext uri="{9D8B030D-6E8A-4147-A177-3AD203B41FA5}">
                      <a16:colId xmlns:a16="http://schemas.microsoft.com/office/drawing/2014/main" val="474127233"/>
                    </a:ext>
                  </a:extLst>
                </a:gridCol>
                <a:gridCol w="3725242">
                  <a:extLst>
                    <a:ext uri="{9D8B030D-6E8A-4147-A177-3AD203B41FA5}">
                      <a16:colId xmlns:a16="http://schemas.microsoft.com/office/drawing/2014/main" val="2015783798"/>
                    </a:ext>
                  </a:extLst>
                </a:gridCol>
              </a:tblGrid>
              <a:tr h="1152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외동을 낳거나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출산을 하지 않는 부부 늘어남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의료기술 발달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기대수명 연장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288829"/>
                  </a:ext>
                </a:extLst>
              </a:tr>
              <a:tr h="1152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미혼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만혼이 늘어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인구대수준 못 미침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건강관심 증대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영양상태 양호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04747"/>
                  </a:ext>
                </a:extLst>
              </a:tr>
              <a:tr h="1152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전통적 가족제도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결혼제도 원인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베이비붐 세대가 고령층으로 진입하면서 급격한 출산율의 저화와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맞물려 고령화의 진전을 더 가속화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7115123"/>
                  </a:ext>
                </a:extLst>
              </a:tr>
            </a:tbl>
          </a:graphicData>
        </a:graphic>
      </p:graphicFrame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93E14B4E-8143-AC58-2110-68AD54442B60}"/>
              </a:ext>
            </a:extLst>
          </p:cNvPr>
          <p:cNvSpPr/>
          <p:nvPr/>
        </p:nvSpPr>
        <p:spPr>
          <a:xfrm>
            <a:off x="1774477" y="1837853"/>
            <a:ext cx="3720975" cy="733331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2870E7F5-1996-FE99-96EB-C5B760F69300}"/>
              </a:ext>
            </a:extLst>
          </p:cNvPr>
          <p:cNvSpPr/>
          <p:nvPr/>
        </p:nvSpPr>
        <p:spPr>
          <a:xfrm>
            <a:off x="1774476" y="1837853"/>
            <a:ext cx="3585175" cy="733331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저출산</a:t>
            </a:r>
          </a:p>
        </p:txBody>
      </p:sp>
      <p:sp>
        <p:nvSpPr>
          <p:cNvPr id="11" name="사각형: 잘린 한쪽 모서리 10">
            <a:extLst>
              <a:ext uri="{FF2B5EF4-FFF2-40B4-BE49-F238E27FC236}">
                <a16:creationId xmlns:a16="http://schemas.microsoft.com/office/drawing/2014/main" id="{B4E5E4CE-60D2-292F-BC20-18BAC83054A2}"/>
              </a:ext>
            </a:extLst>
          </p:cNvPr>
          <p:cNvSpPr/>
          <p:nvPr/>
        </p:nvSpPr>
        <p:spPr>
          <a:xfrm>
            <a:off x="5495453" y="1837853"/>
            <a:ext cx="3720975" cy="733331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4B813F22-F2F7-8D61-43CD-427B0C5D7ACA}"/>
              </a:ext>
            </a:extLst>
          </p:cNvPr>
          <p:cNvSpPr/>
          <p:nvPr/>
        </p:nvSpPr>
        <p:spPr>
          <a:xfrm>
            <a:off x="5495452" y="1837853"/>
            <a:ext cx="3585175" cy="733331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고령화</a:t>
            </a:r>
          </a:p>
        </p:txBody>
      </p:sp>
      <p:sp>
        <p:nvSpPr>
          <p:cNvPr id="13" name="사각형: 둥근 대각선 방향 모서리 12">
            <a:extLst>
              <a:ext uri="{FF2B5EF4-FFF2-40B4-BE49-F238E27FC236}">
                <a16:creationId xmlns:a16="http://schemas.microsoft.com/office/drawing/2014/main" id="{28DD26D2-FE5A-D68E-A50A-5E4A0FD7E355}"/>
              </a:ext>
            </a:extLst>
          </p:cNvPr>
          <p:cNvSpPr/>
          <p:nvPr/>
        </p:nvSpPr>
        <p:spPr>
          <a:xfrm>
            <a:off x="689571" y="2571184"/>
            <a:ext cx="1084903" cy="2308634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사회적</a:t>
            </a:r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4717ECD4-64FB-6EF4-035A-D14864E66625}"/>
              </a:ext>
            </a:extLst>
          </p:cNvPr>
          <p:cNvSpPr/>
          <p:nvPr/>
        </p:nvSpPr>
        <p:spPr>
          <a:xfrm>
            <a:off x="689571" y="4879818"/>
            <a:ext cx="1084903" cy="114979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역사적</a:t>
            </a:r>
          </a:p>
        </p:txBody>
      </p:sp>
    </p:spTree>
    <p:extLst>
      <p:ext uri="{BB962C8B-B14F-4D97-AF65-F5344CB8AC3E}">
        <p14:creationId xmlns:p14="http://schemas.microsoft.com/office/powerpoint/2010/main" val="371508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3BF1F0-BB90-A6E3-C4BA-66644E9D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국내 고령화 인주 추이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46D145D7-BF57-7D67-E430-17EA3A461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50849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사각형: 둥근 한쪽 모서리 6">
            <a:extLst>
              <a:ext uri="{FF2B5EF4-FFF2-40B4-BE49-F238E27FC236}">
                <a16:creationId xmlns:a16="http://schemas.microsoft.com/office/drawing/2014/main" id="{A83162EF-ABF8-50BB-7F8F-4E7F550D539E}"/>
              </a:ext>
            </a:extLst>
          </p:cNvPr>
          <p:cNvSpPr/>
          <p:nvPr/>
        </p:nvSpPr>
        <p:spPr>
          <a:xfrm>
            <a:off x="3277354" y="2580238"/>
            <a:ext cx="1928389" cy="380245"/>
          </a:xfrm>
          <a:prstGeom prst="round1Rect">
            <a:avLst/>
          </a:prstGeom>
          <a:gradFill>
            <a:gsLst>
              <a:gs pos="0">
                <a:srgbClr val="0070C0">
                  <a:lumMod val="90000"/>
                  <a:lumOff val="10000"/>
                </a:srgbClr>
              </a:gs>
              <a:gs pos="50000">
                <a:srgbClr val="0070C0">
                  <a:lumMod val="95000"/>
                  <a:lumOff val="5000"/>
                </a:srgbClr>
              </a:gs>
              <a:gs pos="100000">
                <a:srgbClr val="0070C0">
                  <a:lumMod val="95000"/>
                  <a:lumOff val="5000"/>
                </a:srgbClr>
              </a:gs>
            </a:gsLst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단위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천명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%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83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DD8C71-C20E-F0E5-B16E-B4592FA6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고령화 사회의 문제점과 해결방안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A6A9462-5AAB-F1F3-430A-B1BCAD657B5A}"/>
              </a:ext>
            </a:extLst>
          </p:cNvPr>
          <p:cNvGrpSpPr/>
          <p:nvPr/>
        </p:nvGrpSpPr>
        <p:grpSpPr>
          <a:xfrm>
            <a:off x="434282" y="1520982"/>
            <a:ext cx="4518718" cy="4849052"/>
            <a:chOff x="434282" y="1520982"/>
            <a:chExt cx="4518718" cy="4849052"/>
          </a:xfrm>
        </p:grpSpPr>
        <p:sp>
          <p:nvSpPr>
            <p:cNvPr id="4" name="물결 3">
              <a:extLst>
                <a:ext uri="{FF2B5EF4-FFF2-40B4-BE49-F238E27FC236}">
                  <a16:creationId xmlns:a16="http://schemas.microsoft.com/office/drawing/2014/main" id="{AC6CF472-5AA8-05F2-1CB3-5D2AE03AC192}"/>
                </a:ext>
              </a:extLst>
            </p:cNvPr>
            <p:cNvSpPr/>
            <p:nvPr/>
          </p:nvSpPr>
          <p:spPr>
            <a:xfrm>
              <a:off x="434282" y="1520982"/>
              <a:ext cx="4518718" cy="4608214"/>
            </a:xfrm>
            <a:prstGeom prst="wave">
              <a:avLst>
                <a:gd name="adj1" fmla="val 493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6" name="다이어그램 5">
              <a:extLst>
                <a:ext uri="{FF2B5EF4-FFF2-40B4-BE49-F238E27FC236}">
                  <a16:creationId xmlns:a16="http://schemas.microsoft.com/office/drawing/2014/main" id="{50D484AF-D777-7B82-D7D0-5E9C529137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1593678"/>
                </p:ext>
              </p:extLst>
            </p:nvPr>
          </p:nvGraphicFramePr>
          <p:xfrm>
            <a:off x="887239" y="1861408"/>
            <a:ext cx="3357390" cy="22382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다이어그램 6">
              <a:extLst>
                <a:ext uri="{FF2B5EF4-FFF2-40B4-BE49-F238E27FC236}">
                  <a16:creationId xmlns:a16="http://schemas.microsoft.com/office/drawing/2014/main" id="{9B7115B6-B039-4460-2597-D6E7592C0B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83088604"/>
                </p:ext>
              </p:extLst>
            </p:nvPr>
          </p:nvGraphicFramePr>
          <p:xfrm>
            <a:off x="564321" y="3777783"/>
            <a:ext cx="4258640" cy="25922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8" name="순서도: 저장 데이터 7">
              <a:extLst>
                <a:ext uri="{FF2B5EF4-FFF2-40B4-BE49-F238E27FC236}">
                  <a16:creationId xmlns:a16="http://schemas.microsoft.com/office/drawing/2014/main" id="{5D38592C-0B4C-F203-9AC5-B4EDFF0D81DE}"/>
                </a:ext>
              </a:extLst>
            </p:cNvPr>
            <p:cNvSpPr/>
            <p:nvPr/>
          </p:nvSpPr>
          <p:spPr>
            <a:xfrm flipH="1">
              <a:off x="597529" y="1747319"/>
              <a:ext cx="1928388" cy="530101"/>
            </a:xfrm>
            <a:prstGeom prst="flowChartOnlineStora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문제점</a:t>
              </a:r>
            </a:p>
          </p:txBody>
        </p:sp>
        <p:sp>
          <p:nvSpPr>
            <p:cNvPr id="9" name="사각형: 잘린 대각선 방향 모서리 8">
              <a:extLst>
                <a:ext uri="{FF2B5EF4-FFF2-40B4-BE49-F238E27FC236}">
                  <a16:creationId xmlns:a16="http://schemas.microsoft.com/office/drawing/2014/main" id="{4A973402-CE2E-AC19-6364-6AB864D2899D}"/>
                </a:ext>
              </a:extLst>
            </p:cNvPr>
            <p:cNvSpPr/>
            <p:nvPr/>
          </p:nvSpPr>
          <p:spPr>
            <a:xfrm>
              <a:off x="525081" y="3750957"/>
              <a:ext cx="1156816" cy="632177"/>
            </a:xfrm>
            <a:prstGeom prst="snip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사회적</a:t>
              </a:r>
            </a:p>
          </p:txBody>
        </p:sp>
        <p:sp>
          <p:nvSpPr>
            <p:cNvPr id="10" name="화살표: 갈매기형 수장 9">
              <a:extLst>
                <a:ext uri="{FF2B5EF4-FFF2-40B4-BE49-F238E27FC236}">
                  <a16:creationId xmlns:a16="http://schemas.microsoft.com/office/drawing/2014/main" id="{D5C0622A-BF28-1D8E-D645-279F441DD500}"/>
                </a:ext>
              </a:extLst>
            </p:cNvPr>
            <p:cNvSpPr/>
            <p:nvPr/>
          </p:nvSpPr>
          <p:spPr>
            <a:xfrm flipH="1">
              <a:off x="1729365" y="3750957"/>
              <a:ext cx="1321806" cy="632177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여가</a:t>
              </a:r>
              <a:b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활동</a:t>
              </a:r>
            </a:p>
          </p:txBody>
        </p:sp>
        <p:sp>
          <p:nvSpPr>
            <p:cNvPr id="11" name="육각형 10">
              <a:extLst>
                <a:ext uri="{FF2B5EF4-FFF2-40B4-BE49-F238E27FC236}">
                  <a16:creationId xmlns:a16="http://schemas.microsoft.com/office/drawing/2014/main" id="{7034300E-ED31-ED2D-F79D-6BC4159DF9E8}"/>
                </a:ext>
              </a:extLst>
            </p:cNvPr>
            <p:cNvSpPr/>
            <p:nvPr/>
          </p:nvSpPr>
          <p:spPr>
            <a:xfrm>
              <a:off x="2924706" y="3750957"/>
              <a:ext cx="932334" cy="632177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노인</a:t>
              </a:r>
              <a:b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분양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FEAFC4A-8EF6-4620-3159-685F1DBDEAA4}"/>
              </a:ext>
            </a:extLst>
          </p:cNvPr>
          <p:cNvGrpSpPr/>
          <p:nvPr/>
        </p:nvGrpSpPr>
        <p:grpSpPr>
          <a:xfrm>
            <a:off x="4953000" y="1520982"/>
            <a:ext cx="4518717" cy="4608214"/>
            <a:chOff x="4953000" y="1520982"/>
            <a:chExt cx="4518717" cy="4608214"/>
          </a:xfrm>
        </p:grpSpPr>
        <p:sp>
          <p:nvSpPr>
            <p:cNvPr id="5" name="물결 4">
              <a:extLst>
                <a:ext uri="{FF2B5EF4-FFF2-40B4-BE49-F238E27FC236}">
                  <a16:creationId xmlns:a16="http://schemas.microsoft.com/office/drawing/2014/main" id="{FBBBF8C6-7F91-2B83-B1ED-562F50708662}"/>
                </a:ext>
              </a:extLst>
            </p:cNvPr>
            <p:cNvSpPr/>
            <p:nvPr/>
          </p:nvSpPr>
          <p:spPr>
            <a:xfrm flipH="1">
              <a:off x="4953000" y="1520982"/>
              <a:ext cx="4518717" cy="4608214"/>
            </a:xfrm>
            <a:prstGeom prst="wave">
              <a:avLst>
                <a:gd name="adj1" fmla="val 493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814CB8F9-32B5-66CD-A8C1-A3C9F479B0F1}"/>
                </a:ext>
              </a:extLst>
            </p:cNvPr>
            <p:cNvSpPr/>
            <p:nvPr/>
          </p:nvSpPr>
          <p:spPr>
            <a:xfrm rot="16200000">
              <a:off x="6649512" y="3009900"/>
              <a:ext cx="1195057" cy="3955846"/>
            </a:xfrm>
            <a:prstGeom prst="moon">
              <a:avLst>
                <a:gd name="adj" fmla="val 4242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DD6D2A-F61F-F8ED-630B-FDE8D93ED619}"/>
                </a:ext>
              </a:extLst>
            </p:cNvPr>
            <p:cNvSpPr txBox="1"/>
            <p:nvPr/>
          </p:nvSpPr>
          <p:spPr>
            <a:xfrm>
              <a:off x="5944731" y="5107087"/>
              <a:ext cx="2679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삶의 질 향상</a:t>
              </a:r>
            </a:p>
          </p:txBody>
        </p:sp>
        <p:sp>
          <p:nvSpPr>
            <p:cNvPr id="14" name="사각형: 둥근 위쪽 모서리 13">
              <a:extLst>
                <a:ext uri="{FF2B5EF4-FFF2-40B4-BE49-F238E27FC236}">
                  <a16:creationId xmlns:a16="http://schemas.microsoft.com/office/drawing/2014/main" id="{0638D6EF-4014-C760-2A72-8A69EA24B5BA}"/>
                </a:ext>
              </a:extLst>
            </p:cNvPr>
            <p:cNvSpPr/>
            <p:nvPr/>
          </p:nvSpPr>
          <p:spPr>
            <a:xfrm>
              <a:off x="7473570" y="1813193"/>
              <a:ext cx="1826774" cy="337060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해결방안</a:t>
              </a:r>
            </a:p>
          </p:txBody>
        </p:sp>
        <p:sp>
          <p:nvSpPr>
            <p:cNvPr id="15" name="배지 14">
              <a:extLst>
                <a:ext uri="{FF2B5EF4-FFF2-40B4-BE49-F238E27FC236}">
                  <a16:creationId xmlns:a16="http://schemas.microsoft.com/office/drawing/2014/main" id="{9ECE821B-715A-3328-C76F-DF4B6B115F1C}"/>
                </a:ext>
              </a:extLst>
            </p:cNvPr>
            <p:cNvSpPr/>
            <p:nvPr/>
          </p:nvSpPr>
          <p:spPr>
            <a:xfrm rot="900000">
              <a:off x="7953342" y="2465782"/>
              <a:ext cx="1348966" cy="502008"/>
            </a:xfrm>
            <a:prstGeom prst="plaqu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사회참여</a:t>
              </a:r>
            </a:p>
          </p:txBody>
        </p:sp>
        <p:sp>
          <p:nvSpPr>
            <p:cNvPr id="16" name="사각형: 둥근 대각선 방향 모서리 15">
              <a:extLst>
                <a:ext uri="{FF2B5EF4-FFF2-40B4-BE49-F238E27FC236}">
                  <a16:creationId xmlns:a16="http://schemas.microsoft.com/office/drawing/2014/main" id="{90C456F6-90C3-1913-5C5F-185858D9BAF1}"/>
                </a:ext>
              </a:extLst>
            </p:cNvPr>
            <p:cNvSpPr/>
            <p:nvPr/>
          </p:nvSpPr>
          <p:spPr>
            <a:xfrm>
              <a:off x="7911359" y="2944059"/>
              <a:ext cx="1367356" cy="545845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프로그램</a:t>
              </a:r>
              <a:b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개발</a:t>
              </a:r>
            </a:p>
          </p:txBody>
        </p:sp>
        <p:sp>
          <p:nvSpPr>
            <p:cNvPr id="20" name="화살표: 왼쪽/오른쪽/위쪽/아래쪽 19">
              <a:extLst>
                <a:ext uri="{FF2B5EF4-FFF2-40B4-BE49-F238E27FC236}">
                  <a16:creationId xmlns:a16="http://schemas.microsoft.com/office/drawing/2014/main" id="{8BFB782F-1BC0-629E-B751-BCE698F30D0C}"/>
                </a:ext>
              </a:extLst>
            </p:cNvPr>
            <p:cNvSpPr/>
            <p:nvPr/>
          </p:nvSpPr>
          <p:spPr>
            <a:xfrm>
              <a:off x="5079466" y="2150253"/>
              <a:ext cx="1432932" cy="1321271"/>
            </a:xfrm>
            <a:prstGeom prst="quadArrow">
              <a:avLst>
                <a:gd name="adj1" fmla="val 39703"/>
                <a:gd name="adj2" fmla="val 19190"/>
                <a:gd name="adj3" fmla="val 2117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일자리</a:t>
              </a:r>
              <a:b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창출</a:t>
              </a:r>
            </a:p>
          </p:txBody>
        </p:sp>
        <p:sp>
          <p:nvSpPr>
            <p:cNvPr id="22" name="순서도: 판단 21">
              <a:extLst>
                <a:ext uri="{FF2B5EF4-FFF2-40B4-BE49-F238E27FC236}">
                  <a16:creationId xmlns:a16="http://schemas.microsoft.com/office/drawing/2014/main" id="{5E3A5712-3EAD-A216-CAA0-FD373F28C5DA}"/>
                </a:ext>
              </a:extLst>
            </p:cNvPr>
            <p:cNvSpPr/>
            <p:nvPr/>
          </p:nvSpPr>
          <p:spPr>
            <a:xfrm>
              <a:off x="6478428" y="2755184"/>
              <a:ext cx="1149873" cy="698221"/>
            </a:xfrm>
            <a:prstGeom prst="flowChartDecis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대책</a:t>
              </a:r>
            </a:p>
          </p:txBody>
        </p:sp>
        <p:sp>
          <p:nvSpPr>
            <p:cNvPr id="21" name="사각형: 잘린 위쪽 모서리 20">
              <a:extLst>
                <a:ext uri="{FF2B5EF4-FFF2-40B4-BE49-F238E27FC236}">
                  <a16:creationId xmlns:a16="http://schemas.microsoft.com/office/drawing/2014/main" id="{F1A6E391-B2AF-B8B2-15BE-4BF2D97C52EF}"/>
                </a:ext>
              </a:extLst>
            </p:cNvPr>
            <p:cNvSpPr/>
            <p:nvPr/>
          </p:nvSpPr>
          <p:spPr>
            <a:xfrm>
              <a:off x="6574247" y="2283147"/>
              <a:ext cx="958236" cy="529743"/>
            </a:xfrm>
            <a:prstGeom prst="snip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재도적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3" name="십자형 22">
              <a:extLst>
                <a:ext uri="{FF2B5EF4-FFF2-40B4-BE49-F238E27FC236}">
                  <a16:creationId xmlns:a16="http://schemas.microsoft.com/office/drawing/2014/main" id="{D807F294-2358-03ED-C34F-F28297F121BC}"/>
                </a:ext>
              </a:extLst>
            </p:cNvPr>
            <p:cNvSpPr/>
            <p:nvPr/>
          </p:nvSpPr>
          <p:spPr>
            <a:xfrm>
              <a:off x="5487438" y="3623502"/>
              <a:ext cx="1321806" cy="912209"/>
            </a:xfrm>
            <a:prstGeom prst="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복지시설</a:t>
              </a:r>
              <a:b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</a:br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확층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4" name="사각형: 잘린 대각선 방향 모서리 23">
              <a:extLst>
                <a:ext uri="{FF2B5EF4-FFF2-40B4-BE49-F238E27FC236}">
                  <a16:creationId xmlns:a16="http://schemas.microsoft.com/office/drawing/2014/main" id="{44E8D219-9066-322F-9484-8B206A8CABC3}"/>
                </a:ext>
              </a:extLst>
            </p:cNvPr>
            <p:cNvSpPr/>
            <p:nvPr/>
          </p:nvSpPr>
          <p:spPr>
            <a:xfrm>
              <a:off x="7250045" y="3621912"/>
              <a:ext cx="1670488" cy="468666"/>
            </a:xfrm>
            <a:prstGeom prst="snip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새로운 훈련</a:t>
              </a:r>
            </a:p>
          </p:txBody>
        </p:sp>
        <p:sp>
          <p:nvSpPr>
            <p:cNvPr id="26" name="사각형: 잘린 대각선 방향 모서리 25">
              <a:extLst>
                <a:ext uri="{FF2B5EF4-FFF2-40B4-BE49-F238E27FC236}">
                  <a16:creationId xmlns:a16="http://schemas.microsoft.com/office/drawing/2014/main" id="{B2D31CEE-B707-4714-A9AA-D57CBF866CCE}"/>
                </a:ext>
              </a:extLst>
            </p:cNvPr>
            <p:cNvSpPr/>
            <p:nvPr/>
          </p:nvSpPr>
          <p:spPr>
            <a:xfrm flipH="1">
              <a:off x="7250044" y="4067045"/>
              <a:ext cx="1670488" cy="468666"/>
            </a:xfrm>
            <a:prstGeom prst="snip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교육기회제공</a:t>
              </a:r>
            </a:p>
          </p:txBody>
        </p:sp>
        <p:cxnSp>
          <p:nvCxnSpPr>
            <p:cNvPr id="30" name="연결선: 구부러짐 29">
              <a:extLst>
                <a:ext uri="{FF2B5EF4-FFF2-40B4-BE49-F238E27FC236}">
                  <a16:creationId xmlns:a16="http://schemas.microsoft.com/office/drawing/2014/main" id="{AA7F0111-2DBD-5B9D-EA55-DD42160FD3DE}"/>
                </a:ext>
              </a:extLst>
            </p:cNvPr>
            <p:cNvCxnSpPr>
              <a:stCxn id="24" idx="2"/>
              <a:endCxn id="26" idx="0"/>
            </p:cNvCxnSpPr>
            <p:nvPr/>
          </p:nvCxnSpPr>
          <p:spPr>
            <a:xfrm rot="10800000" flipV="1">
              <a:off x="7250045" y="3856244"/>
              <a:ext cx="1" cy="445133"/>
            </a:xfrm>
            <a:prstGeom prst="curvedConnector3">
              <a:avLst>
                <a:gd name="adj1" fmla="val 22860100000"/>
              </a:avLst>
            </a:prstGeom>
            <a:ln>
              <a:prstDash val="dash"/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20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186</Words>
  <Application>Microsoft Office PowerPoint</Application>
  <PresentationFormat>A4 용지(210x297mm)</PresentationFormat>
  <Paragraphs>58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1. 고령화 사회란</vt:lpstr>
      <vt:lpstr>2. 고령화 사회의 원인</vt:lpstr>
      <vt:lpstr>3. 국내 고령화 인주 추이</vt:lpstr>
      <vt:lpstr>4. 고령화 사회의 문제점과 해결방안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김송이</dc:creator>
  <cp:lastModifiedBy>김송이</cp:lastModifiedBy>
  <cp:revision>1</cp:revision>
  <dcterms:created xsi:type="dcterms:W3CDTF">2024-08-23T15:22:47Z</dcterms:created>
  <dcterms:modified xsi:type="dcterms:W3CDTF">2024-08-23T16:21:59Z</dcterms:modified>
</cp:coreProperties>
</file>