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90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신재생에너지 생산량 및 발전량</a:t>
            </a:r>
            <a:endParaRPr lang="ko-KR" sz="2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20961023622047248"/>
          <c:y val="0.13265283473624151"/>
          <c:w val="0.70598043075497918"/>
          <c:h val="0.649774102841634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생산량(천toe)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해양</c:v>
                </c:pt>
                <c:pt idx="1">
                  <c:v>퐁력</c:v>
                </c:pt>
                <c:pt idx="2">
                  <c:v>수력</c:v>
                </c:pt>
                <c:pt idx="3">
                  <c:v>연료전지</c:v>
                </c:pt>
                <c:pt idx="4">
                  <c:v>IGCC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104</c:v>
                </c:pt>
                <c:pt idx="1">
                  <c:v>462</c:v>
                </c:pt>
                <c:pt idx="2">
                  <c:v>600</c:v>
                </c:pt>
                <c:pt idx="3">
                  <c:v>313</c:v>
                </c:pt>
                <c:pt idx="4">
                  <c:v>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77-41AB-BACC-A6E4405B0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1964975"/>
        <c:axId val="745869423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발전량(GWh)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해양</c:v>
                </c:pt>
                <c:pt idx="1">
                  <c:v>퐁력</c:v>
                </c:pt>
                <c:pt idx="2">
                  <c:v>수력</c:v>
                </c:pt>
                <c:pt idx="3">
                  <c:v>연료전지</c:v>
                </c:pt>
                <c:pt idx="4">
                  <c:v>IGCC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489</c:v>
                </c:pt>
                <c:pt idx="1">
                  <c:v>2169</c:v>
                </c:pt>
                <c:pt idx="2">
                  <c:v>2819</c:v>
                </c:pt>
                <c:pt idx="3">
                  <c:v>1469</c:v>
                </c:pt>
                <c:pt idx="4">
                  <c:v>1285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77-41AB-BACC-A6E4405B0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1982799"/>
        <c:axId val="745863663"/>
      </c:lineChart>
      <c:catAx>
        <c:axId val="76196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745869423"/>
        <c:crosses val="autoZero"/>
        <c:auto val="1"/>
        <c:lblAlgn val="ctr"/>
        <c:lblOffset val="100"/>
        <c:noMultiLvlLbl val="0"/>
      </c:catAx>
      <c:valAx>
        <c:axId val="7458694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761964975"/>
        <c:crosses val="autoZero"/>
        <c:crossBetween val="between"/>
      </c:valAx>
      <c:valAx>
        <c:axId val="745863663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651982799"/>
        <c:crosses val="max"/>
        <c:crossBetween val="between"/>
        <c:majorUnit val="1000"/>
      </c:valAx>
      <c:catAx>
        <c:axId val="6519827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45863663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5E5E0-15BF-41F0-905D-CBB95C5E38FD}" type="datetimeFigureOut">
              <a:rPr lang="ko-KR" altLang="en-US" smtClean="0"/>
              <a:t>2026-07-16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CDA7E-5C07-4B16-BB6B-A99779F6C5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336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6466-C92B-4786-82D2-152D5B1C83CC}" type="datetime1">
              <a:rPr lang="ko-KR" altLang="en-US" smtClean="0"/>
              <a:t>2026-07-16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7974-B7E1-47F7-B3E9-4BEAD21F8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803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4A3E-9F3F-429C-84C4-CF3806DB236F}" type="datetime1">
              <a:rPr lang="ko-KR" altLang="en-US" smtClean="0"/>
              <a:t>2026-07-16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7974-B7E1-47F7-B3E9-4BEAD21F8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792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FB04-0DA0-4A82-82F2-750213018EF9}" type="datetime1">
              <a:rPr lang="ko-KR" altLang="en-US" smtClean="0"/>
              <a:t>2026-07-16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7974-B7E1-47F7-B3E9-4BEAD21F8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10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4FFA-A885-4405-8D8B-E59C43B5DDD1}" type="datetime1">
              <a:rPr lang="ko-KR" altLang="en-US" smtClean="0"/>
              <a:t>2026-07-16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6855" y="6356352"/>
            <a:ext cx="2228850" cy="365125"/>
          </a:xfrm>
        </p:spPr>
        <p:txBody>
          <a:bodyPr/>
          <a:lstStyle/>
          <a:p>
            <a:fld id="{79137974-B7E1-47F7-B3E9-4BEAD21F853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C77A35F3-9FFC-7190-0CD8-339E1FD461CB}"/>
              </a:ext>
            </a:extLst>
          </p:cNvPr>
          <p:cNvSpPr/>
          <p:nvPr userDrawn="1"/>
        </p:nvSpPr>
        <p:spPr>
          <a:xfrm>
            <a:off x="0" y="824643"/>
            <a:ext cx="9906000" cy="431956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육각형 11">
            <a:extLst>
              <a:ext uri="{FF2B5EF4-FFF2-40B4-BE49-F238E27FC236}">
                <a16:creationId xmlns:a16="http://schemas.microsoft.com/office/drawing/2014/main" id="{DBEE5B6A-747B-4F4A-FEC5-E4790057C9BA}"/>
              </a:ext>
            </a:extLst>
          </p:cNvPr>
          <p:cNvSpPr/>
          <p:nvPr userDrawn="1"/>
        </p:nvSpPr>
        <p:spPr>
          <a:xfrm>
            <a:off x="1391234" y="0"/>
            <a:ext cx="7141297" cy="1256599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906000" cy="1256598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BF627C3E-15FF-DF1E-CFAD-8D15290D31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76" y="6354463"/>
            <a:ext cx="1145338" cy="42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8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399C-B9A1-4E13-A3B6-8758DDBA7977}" type="datetime1">
              <a:rPr lang="ko-KR" altLang="en-US" smtClean="0"/>
              <a:t>2026-07-16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7974-B7E1-47F7-B3E9-4BEAD21F8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00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18D4-5966-495D-9071-EBECBF0A74DF}" type="datetime1">
              <a:rPr lang="ko-KR" altLang="en-US" smtClean="0"/>
              <a:t>2026-07-16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7974-B7E1-47F7-B3E9-4BEAD21F8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618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94B5-F6A0-423B-8372-0F0D97DC0578}" type="datetime1">
              <a:rPr lang="ko-KR" altLang="en-US" smtClean="0"/>
              <a:t>2026-07-16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7974-B7E1-47F7-B3E9-4BEAD21F8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177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FA1C-4901-4C4C-893A-24E28BED00AB}" type="datetime1">
              <a:rPr lang="ko-KR" altLang="en-US" smtClean="0"/>
              <a:t>2026-07-16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7974-B7E1-47F7-B3E9-4BEAD21F8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69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D04E-4826-481C-8B5C-5F080B44658A}" type="datetime1">
              <a:rPr lang="ko-KR" altLang="en-US" smtClean="0"/>
              <a:t>2026-07-16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7974-B7E1-47F7-B3E9-4BEAD21F8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672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94F1-0B18-4AD8-89B6-98978D352A69}" type="datetime1">
              <a:rPr lang="ko-KR" altLang="en-US" smtClean="0"/>
              <a:t>2026-07-16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7974-B7E1-47F7-B3E9-4BEAD21F8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034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F2D5-B87D-4C27-B489-5CE23543671F}" type="datetime1">
              <a:rPr lang="ko-KR" altLang="en-US" smtClean="0"/>
              <a:t>2026-07-16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7974-B7E1-47F7-B3E9-4BEAD21F8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900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DBB91A-AD71-4EF8-B83B-5A8ADF138703}" type="datetime1">
              <a:rPr lang="ko-KR" altLang="en-US" smtClean="0"/>
              <a:t>2026-07-16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137974-B7E1-47F7-B3E9-4BEAD21F8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92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849E9BE0-5F1B-4E0F-7873-CB6EDB628F49}"/>
              </a:ext>
            </a:extLst>
          </p:cNvPr>
          <p:cNvSpPr/>
          <p:nvPr/>
        </p:nvSpPr>
        <p:spPr>
          <a:xfrm>
            <a:off x="469248" y="2614716"/>
            <a:ext cx="8967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altLang="ko-KR" sz="5400" b="1" dirty="0">
                <a:effectLst>
                  <a:reflection blurRad="6350" stA="50000" endA="300" endPos="50000" dist="29997" dir="5400000" sy="-100000" algn="bl" rotWithShape="0"/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Environmental Preservation</a:t>
            </a:r>
          </a:p>
        </p:txBody>
      </p:sp>
      <p:sp>
        <p:nvSpPr>
          <p:cNvPr id="8" name="물결 7">
            <a:extLst>
              <a:ext uri="{FF2B5EF4-FFF2-40B4-BE49-F238E27FC236}">
                <a16:creationId xmlns:a16="http://schemas.microsoft.com/office/drawing/2014/main" id="{F431E820-63D6-2CF4-21CA-F23D6584024E}"/>
              </a:ext>
            </a:extLst>
          </p:cNvPr>
          <p:cNvSpPr/>
          <p:nvPr/>
        </p:nvSpPr>
        <p:spPr>
          <a:xfrm>
            <a:off x="0" y="0"/>
            <a:ext cx="4953000" cy="6858000"/>
          </a:xfrm>
          <a:prstGeom prst="wave">
            <a:avLst/>
          </a:prstGeom>
          <a:blipFill>
            <a:blip r:embed="rId2">
              <a:alphaModFix amt="50000"/>
            </a:blip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8ECB856-624E-0908-0521-93BE4A85EC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70" y="53788"/>
            <a:ext cx="2100729" cy="72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3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E06E50-A51A-CC11-B050-D7B1A796A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27A6E20-9304-7757-E278-B1F4A03F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7974-B7E1-47F7-B3E9-4BEAD21F8535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L 도형 4">
            <a:extLst>
              <a:ext uri="{FF2B5EF4-FFF2-40B4-BE49-F238E27FC236}">
                <a16:creationId xmlns:a16="http://schemas.microsoft.com/office/drawing/2014/main" id="{15139678-663A-A3CF-49E3-3CF1F84D998F}"/>
              </a:ext>
            </a:extLst>
          </p:cNvPr>
          <p:cNvSpPr/>
          <p:nvPr/>
        </p:nvSpPr>
        <p:spPr>
          <a:xfrm flipH="1">
            <a:off x="3669552" y="2259109"/>
            <a:ext cx="5570072" cy="454212"/>
          </a:xfrm>
          <a:prstGeom prst="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잘린 한쪽 모서리 5">
            <a:extLst>
              <a:ext uri="{FF2B5EF4-FFF2-40B4-BE49-F238E27FC236}">
                <a16:creationId xmlns:a16="http://schemas.microsoft.com/office/drawing/2014/main" id="{6B46B6B8-9BE5-406C-0AFF-6FC40D166DAE}"/>
              </a:ext>
            </a:extLst>
          </p:cNvPr>
          <p:cNvSpPr/>
          <p:nvPr/>
        </p:nvSpPr>
        <p:spPr>
          <a:xfrm>
            <a:off x="2958358" y="1966259"/>
            <a:ext cx="1426882" cy="75901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A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F0DCAD-45FE-BB5E-FEEA-FB3F636F37F9}"/>
              </a:ext>
            </a:extLst>
          </p:cNvPr>
          <p:cNvSpPr txBox="1"/>
          <p:nvPr/>
        </p:nvSpPr>
        <p:spPr>
          <a:xfrm>
            <a:off x="4385240" y="2014679"/>
            <a:ext cx="3502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>
                <a:latin typeface="돋움" panose="020B0600000101010101" pitchFamily="50" charset="-127"/>
                <a:ea typeface="돋움" panose="020B0600000101010101" pitchFamily="50" charset="-127"/>
              </a:rPr>
              <a:t>환경 보전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8" name="L 도형 7">
            <a:extLst>
              <a:ext uri="{FF2B5EF4-FFF2-40B4-BE49-F238E27FC236}">
                <a16:creationId xmlns:a16="http://schemas.microsoft.com/office/drawing/2014/main" id="{C47EA067-94A2-B881-0328-57E9E392FBE2}"/>
              </a:ext>
            </a:extLst>
          </p:cNvPr>
          <p:cNvSpPr/>
          <p:nvPr/>
        </p:nvSpPr>
        <p:spPr>
          <a:xfrm flipH="1">
            <a:off x="3669552" y="3310971"/>
            <a:ext cx="5570072" cy="454212"/>
          </a:xfrm>
          <a:prstGeom prst="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잘린 한쪽 모서리 8">
            <a:extLst>
              <a:ext uri="{FF2B5EF4-FFF2-40B4-BE49-F238E27FC236}">
                <a16:creationId xmlns:a16="http://schemas.microsoft.com/office/drawing/2014/main" id="{3082696E-3255-7211-0783-6638779458F8}"/>
              </a:ext>
            </a:extLst>
          </p:cNvPr>
          <p:cNvSpPr/>
          <p:nvPr/>
        </p:nvSpPr>
        <p:spPr>
          <a:xfrm>
            <a:off x="2958358" y="3018121"/>
            <a:ext cx="1426882" cy="75901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B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534C7E-014C-F2D0-7937-8CABFA66716B}"/>
              </a:ext>
            </a:extLst>
          </p:cNvPr>
          <p:cNvSpPr txBox="1"/>
          <p:nvPr/>
        </p:nvSpPr>
        <p:spPr>
          <a:xfrm>
            <a:off x="4385240" y="3066541"/>
            <a:ext cx="3502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환경교육 인증프로그램</a:t>
            </a:r>
          </a:p>
        </p:txBody>
      </p:sp>
      <p:sp>
        <p:nvSpPr>
          <p:cNvPr id="11" name="L 도형 10">
            <a:extLst>
              <a:ext uri="{FF2B5EF4-FFF2-40B4-BE49-F238E27FC236}">
                <a16:creationId xmlns:a16="http://schemas.microsoft.com/office/drawing/2014/main" id="{C3512E62-9A99-AD24-31C3-25D94DB8D4DE}"/>
              </a:ext>
            </a:extLst>
          </p:cNvPr>
          <p:cNvSpPr/>
          <p:nvPr/>
        </p:nvSpPr>
        <p:spPr>
          <a:xfrm flipH="1">
            <a:off x="3669552" y="4417233"/>
            <a:ext cx="5570072" cy="454212"/>
          </a:xfrm>
          <a:prstGeom prst="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잘린 한쪽 모서리 11">
            <a:extLst>
              <a:ext uri="{FF2B5EF4-FFF2-40B4-BE49-F238E27FC236}">
                <a16:creationId xmlns:a16="http://schemas.microsoft.com/office/drawing/2014/main" id="{DF454120-C41B-53FD-5937-8877107ED6E8}"/>
              </a:ext>
            </a:extLst>
          </p:cNvPr>
          <p:cNvSpPr/>
          <p:nvPr/>
        </p:nvSpPr>
        <p:spPr>
          <a:xfrm>
            <a:off x="2958358" y="4124383"/>
            <a:ext cx="1426882" cy="75901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C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4CA6CE-7544-1845-2876-997066DADA20}"/>
              </a:ext>
            </a:extLst>
          </p:cNvPr>
          <p:cNvSpPr txBox="1"/>
          <p:nvPr/>
        </p:nvSpPr>
        <p:spPr>
          <a:xfrm>
            <a:off x="4385240" y="4172803"/>
            <a:ext cx="3502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신재생에너지 보급 통계</a:t>
            </a:r>
          </a:p>
        </p:txBody>
      </p:sp>
      <p:sp>
        <p:nvSpPr>
          <p:cNvPr id="14" name="L 도형 13">
            <a:extLst>
              <a:ext uri="{FF2B5EF4-FFF2-40B4-BE49-F238E27FC236}">
                <a16:creationId xmlns:a16="http://schemas.microsoft.com/office/drawing/2014/main" id="{FC1424BF-7AE7-10E4-B406-C8DDEDEFEE06}"/>
              </a:ext>
            </a:extLst>
          </p:cNvPr>
          <p:cNvSpPr/>
          <p:nvPr/>
        </p:nvSpPr>
        <p:spPr>
          <a:xfrm flipH="1">
            <a:off x="3669552" y="5469095"/>
            <a:ext cx="5570072" cy="454212"/>
          </a:xfrm>
          <a:prstGeom prst="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잘린 한쪽 모서리 14">
            <a:extLst>
              <a:ext uri="{FF2B5EF4-FFF2-40B4-BE49-F238E27FC236}">
                <a16:creationId xmlns:a16="http://schemas.microsoft.com/office/drawing/2014/main" id="{E0F8F907-F913-2FCE-8108-8CBC45CBDD75}"/>
              </a:ext>
            </a:extLst>
          </p:cNvPr>
          <p:cNvSpPr/>
          <p:nvPr/>
        </p:nvSpPr>
        <p:spPr>
          <a:xfrm>
            <a:off x="2958358" y="5176245"/>
            <a:ext cx="1426882" cy="75901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D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7B6CF2-C12A-19DF-0E41-54BF4936C999}"/>
              </a:ext>
            </a:extLst>
          </p:cNvPr>
          <p:cNvSpPr txBox="1"/>
          <p:nvPr/>
        </p:nvSpPr>
        <p:spPr>
          <a:xfrm>
            <a:off x="4385240" y="5224665"/>
            <a:ext cx="3502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  <a:hlinkClick r:id="rId2" action="ppaction://hlinksldjump"/>
              </a:rPr>
              <a:t>환경통계연감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30696200-6B11-81FF-69A6-6058500D1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6" t="63534"/>
          <a:stretch>
            <a:fillRect/>
          </a:stretch>
        </p:blipFill>
        <p:spPr>
          <a:xfrm>
            <a:off x="648471" y="4357233"/>
            <a:ext cx="1664428" cy="173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9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5291CD-DA6B-45AA-4D56-6AA536C68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A. </a:t>
            </a:r>
            <a:r>
              <a:rPr lang="ko-KR" altLang="en-US" dirty="0"/>
              <a:t>환경 보전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6DD9D9-1D10-FEB2-8C48-2CB380F06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80" y="1275234"/>
            <a:ext cx="7306476" cy="2752351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Global Efforts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UNEP 8</a:t>
            </a:r>
            <a:r>
              <a:rPr lang="en-US" altLang="ko-KR" sz="2000" baseline="30000" dirty="0">
                <a:latin typeface="굴림" panose="020B0600000101010101" pitchFamily="50" charset="-127"/>
                <a:ea typeface="굴림" panose="020B0600000101010101" pitchFamily="50" charset="-127"/>
              </a:rPr>
              <a:t>th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 special session of the governing council in </a:t>
            </a:r>
            <a:r>
              <a:rPr lang="en-US" altLang="ko-KR" sz="2000" dirty="0" err="1">
                <a:latin typeface="굴림" panose="020B0600000101010101" pitchFamily="50" charset="-127"/>
                <a:ea typeface="굴림" panose="020B0600000101010101" pitchFamily="50" charset="-127"/>
              </a:rPr>
              <a:t>korea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/global ministerial meeting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Environmental cooperation in northeast </a:t>
            </a:r>
            <a:r>
              <a:rPr lang="en-US" altLang="ko-KR" sz="2000" dirty="0" err="1">
                <a:latin typeface="굴림" panose="020B0600000101010101" pitchFamily="50" charset="-127"/>
                <a:ea typeface="굴림" panose="020B0600000101010101" pitchFamily="50" charset="-127"/>
              </a:rPr>
              <a:t>asia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Tripartite Environment Ministers’ Meeting (TEMM)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FF954E8-5AB6-E83C-07C8-279612BA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7974-B7E1-47F7-B3E9-4BEAD21F8535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718C4310-838B-F6CB-DBEA-01356117F4D1}"/>
              </a:ext>
            </a:extLst>
          </p:cNvPr>
          <p:cNvSpPr txBox="1">
            <a:spLocks/>
          </p:cNvSpPr>
          <p:nvPr/>
        </p:nvSpPr>
        <p:spPr>
          <a:xfrm>
            <a:off x="340380" y="4005220"/>
            <a:ext cx="8451008" cy="2150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환경 보전의 의미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인간이 안전하고 건강하며 미적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문화적으로 쾌적한 생활을 영위할 수 있도록 환경 조건을 좋은 상태로 지키고 유지하며 대기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수질 등의 환경을 오염으로부터 보호하는 것</a:t>
            </a:r>
          </a:p>
        </p:txBody>
      </p:sp>
      <p:pic>
        <p:nvPicPr>
          <p:cNvPr id="8" name="동영상">
            <a:hlinkClick r:id="" action="ppaction://media"/>
            <a:extLst>
              <a:ext uri="{FF2B5EF4-FFF2-40B4-BE49-F238E27FC236}">
                <a16:creationId xmlns:a16="http://schemas.microsoft.com/office/drawing/2014/main" id="{4AF4DC5B-CDA4-AD8B-ECB2-61FB61E1200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22452" y="1990164"/>
            <a:ext cx="1578535" cy="12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3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0612C8-F856-08CB-AAA8-A9A729B30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B. </a:t>
            </a:r>
            <a:r>
              <a:rPr lang="ko-KR" altLang="en-US" dirty="0"/>
              <a:t>환경교육 인증프로그램</a:t>
            </a:r>
          </a:p>
        </p:txBody>
      </p:sp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C9DBF822-E374-51FA-8067-36FB633AD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748845"/>
              </p:ext>
            </p:extLst>
          </p:nvPr>
        </p:nvGraphicFramePr>
        <p:xfrm>
          <a:off x="1834776" y="2277036"/>
          <a:ext cx="7712915" cy="401955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42756">
                  <a:extLst>
                    <a:ext uri="{9D8B030D-6E8A-4147-A177-3AD203B41FA5}">
                      <a16:colId xmlns:a16="http://schemas.microsoft.com/office/drawing/2014/main" val="1235894409"/>
                    </a:ext>
                  </a:extLst>
                </a:gridCol>
                <a:gridCol w="4470159">
                  <a:extLst>
                    <a:ext uri="{9D8B030D-6E8A-4147-A177-3AD203B41FA5}">
                      <a16:colId xmlns:a16="http://schemas.microsoft.com/office/drawing/2014/main" val="56134277"/>
                    </a:ext>
                  </a:extLst>
                </a:gridCol>
              </a:tblGrid>
              <a:tr h="100488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해양환경체험 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해양환경 문제와 실태를 인식하고 </a:t>
                      </a:r>
                      <a:r>
                        <a:rPr lang="ko-KR" altLang="en-US" dirty="0" err="1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체험을통해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깨끗한 해양환경 구현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9088959"/>
                  </a:ext>
                </a:extLst>
              </a:tr>
              <a:tr h="100488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나무 의사 되기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나무 해부학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심장소리 듣기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가지치기 </a:t>
                      </a:r>
                      <a:r>
                        <a:rPr lang="ko-KR" altLang="en-US" dirty="0" err="1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및영양주사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주기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나뭇잎 손수건 만들기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8653296"/>
                  </a:ext>
                </a:extLst>
              </a:tr>
              <a:tr h="100488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err="1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무안갯벌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생태학교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자연 친화적인 </a:t>
                      </a:r>
                      <a:r>
                        <a:rPr lang="ko-KR" altLang="en-US" dirty="0" err="1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생태적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감수성 충전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4830065"/>
                  </a:ext>
                </a:extLst>
              </a:tr>
              <a:tr h="100488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기후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환경 진로체험교실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기후변화에 대한 심각성 이해와 기후변화대응 인식 및 기후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환경분야 직업 이해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0833956"/>
                  </a:ext>
                </a:extLst>
              </a:tr>
            </a:tbl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150296C-56DE-FC36-1431-6CD7080E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7974-B7E1-47F7-B3E9-4BEAD21F8535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6" name="화살표: 오각형 5">
            <a:extLst>
              <a:ext uri="{FF2B5EF4-FFF2-40B4-BE49-F238E27FC236}">
                <a16:creationId xmlns:a16="http://schemas.microsoft.com/office/drawing/2014/main" id="{EAD374B7-A3EC-D28E-FC7B-8BA875ED49A4}"/>
              </a:ext>
            </a:extLst>
          </p:cNvPr>
          <p:cNvSpPr/>
          <p:nvPr/>
        </p:nvSpPr>
        <p:spPr>
          <a:xfrm flipH="1">
            <a:off x="1834774" y="1643529"/>
            <a:ext cx="3233271" cy="633507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눈물 방울 6">
            <a:extLst>
              <a:ext uri="{FF2B5EF4-FFF2-40B4-BE49-F238E27FC236}">
                <a16:creationId xmlns:a16="http://schemas.microsoft.com/office/drawing/2014/main" id="{28D2FE37-9745-3FB0-481C-83A382B9C761}"/>
              </a:ext>
            </a:extLst>
          </p:cNvPr>
          <p:cNvSpPr/>
          <p:nvPr/>
        </p:nvSpPr>
        <p:spPr>
          <a:xfrm>
            <a:off x="2266950" y="1643529"/>
            <a:ext cx="2801096" cy="633507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프로그램명</a:t>
            </a:r>
          </a:p>
        </p:txBody>
      </p:sp>
      <p:sp>
        <p:nvSpPr>
          <p:cNvPr id="8" name="화살표: 오각형 7">
            <a:extLst>
              <a:ext uri="{FF2B5EF4-FFF2-40B4-BE49-F238E27FC236}">
                <a16:creationId xmlns:a16="http://schemas.microsoft.com/office/drawing/2014/main" id="{75A7E85C-5E6F-9998-D49E-2E4FAE673545}"/>
              </a:ext>
            </a:extLst>
          </p:cNvPr>
          <p:cNvSpPr/>
          <p:nvPr/>
        </p:nvSpPr>
        <p:spPr>
          <a:xfrm flipH="1">
            <a:off x="5068043" y="1643529"/>
            <a:ext cx="4469841" cy="633507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눈물 방울 8">
            <a:extLst>
              <a:ext uri="{FF2B5EF4-FFF2-40B4-BE49-F238E27FC236}">
                <a16:creationId xmlns:a16="http://schemas.microsoft.com/office/drawing/2014/main" id="{C0EFCBE2-E575-1719-3A47-BFC19EC4D716}"/>
              </a:ext>
            </a:extLst>
          </p:cNvPr>
          <p:cNvSpPr/>
          <p:nvPr/>
        </p:nvSpPr>
        <p:spPr>
          <a:xfrm>
            <a:off x="5500220" y="1643529"/>
            <a:ext cx="3872380" cy="633507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목적 및 내용</a:t>
            </a:r>
          </a:p>
        </p:txBody>
      </p:sp>
      <p:sp>
        <p:nvSpPr>
          <p:cNvPr id="10" name="순서도: 지연 9">
            <a:extLst>
              <a:ext uri="{FF2B5EF4-FFF2-40B4-BE49-F238E27FC236}">
                <a16:creationId xmlns:a16="http://schemas.microsoft.com/office/drawing/2014/main" id="{B024872B-3238-9297-7D89-07E4C9A065C6}"/>
              </a:ext>
            </a:extLst>
          </p:cNvPr>
          <p:cNvSpPr/>
          <p:nvPr/>
        </p:nvSpPr>
        <p:spPr>
          <a:xfrm flipH="1">
            <a:off x="448234" y="2277036"/>
            <a:ext cx="1386538" cy="1999689"/>
          </a:xfrm>
          <a:prstGeom prst="flowChartDelay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유아</a:t>
            </a:r>
          </a:p>
        </p:txBody>
      </p:sp>
      <p:sp>
        <p:nvSpPr>
          <p:cNvPr id="11" name="순서도: 지연 10">
            <a:extLst>
              <a:ext uri="{FF2B5EF4-FFF2-40B4-BE49-F238E27FC236}">
                <a16:creationId xmlns:a16="http://schemas.microsoft.com/office/drawing/2014/main" id="{5C0C5190-EA45-436C-BFD9-F70C6D93AECD}"/>
              </a:ext>
            </a:extLst>
          </p:cNvPr>
          <p:cNvSpPr/>
          <p:nvPr/>
        </p:nvSpPr>
        <p:spPr>
          <a:xfrm flipH="1">
            <a:off x="448234" y="4276725"/>
            <a:ext cx="1386538" cy="1999689"/>
          </a:xfrm>
          <a:prstGeom prst="flowChartDelay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초등학생</a:t>
            </a:r>
          </a:p>
        </p:txBody>
      </p:sp>
    </p:spTree>
    <p:extLst>
      <p:ext uri="{BB962C8B-B14F-4D97-AF65-F5344CB8AC3E}">
        <p14:creationId xmlns:p14="http://schemas.microsoft.com/office/powerpoint/2010/main" val="1019346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7F9F92-41C9-EEF2-E546-A9F93E3E3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C. </a:t>
            </a:r>
            <a:r>
              <a:rPr lang="ko-KR" altLang="en-US" dirty="0"/>
              <a:t>신재생에너지 보급 통계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CB2608-FF4A-3067-6969-030B9C3C4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42DFA7C-A053-B583-3315-EAEDB9C8B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7974-B7E1-47F7-B3E9-4BEAD21F8535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74A02E3B-62E1-33EF-5F5F-A7FC8CAA01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320854"/>
              </p:ext>
            </p:extLst>
          </p:nvPr>
        </p:nvGraphicFramePr>
        <p:xfrm>
          <a:off x="645459" y="1575758"/>
          <a:ext cx="8636000" cy="4595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사각형: 잘린 한쪽 모서리 8">
            <a:extLst>
              <a:ext uri="{FF2B5EF4-FFF2-40B4-BE49-F238E27FC236}">
                <a16:creationId xmlns:a16="http://schemas.microsoft.com/office/drawing/2014/main" id="{2822E58D-B903-FE7D-9853-78270B48F874}"/>
              </a:ext>
            </a:extLst>
          </p:cNvPr>
          <p:cNvSpPr/>
          <p:nvPr/>
        </p:nvSpPr>
        <p:spPr>
          <a:xfrm>
            <a:off x="6544236" y="2323381"/>
            <a:ext cx="1583764" cy="552091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2025</a:t>
            </a:r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년 통계</a:t>
            </a:r>
          </a:p>
        </p:txBody>
      </p:sp>
    </p:spTree>
    <p:extLst>
      <p:ext uri="{BB962C8B-B14F-4D97-AF65-F5344CB8AC3E}">
        <p14:creationId xmlns:p14="http://schemas.microsoft.com/office/powerpoint/2010/main" val="1070802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D82D91-13F5-A908-ED48-8635C8D9F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D. </a:t>
            </a:r>
            <a:r>
              <a:rPr lang="ko-KR" altLang="en-US" dirty="0" err="1"/>
              <a:t>환경통계연감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7CEA198-7F53-C232-155C-7C1B1891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7974-B7E1-47F7-B3E9-4BEAD21F8535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F8EC7621-09D4-58EB-6AFB-114BDBCC2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043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155</Words>
  <Application>Microsoft Office PowerPoint</Application>
  <PresentationFormat>A4 용지(210x297mm)</PresentationFormat>
  <Paragraphs>39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굴림</vt:lpstr>
      <vt:lpstr>돋움</vt:lpstr>
      <vt:lpstr>맑은 고딕</vt:lpstr>
      <vt:lpstr>Aptos</vt:lpstr>
      <vt:lpstr>Aptos Display</vt:lpstr>
      <vt:lpstr>Arial</vt:lpstr>
      <vt:lpstr>Wingdings</vt:lpstr>
      <vt:lpstr>Office 테마</vt:lpstr>
      <vt:lpstr>PowerPoint 프레젠테이션</vt:lpstr>
      <vt:lpstr>목차</vt:lpstr>
      <vt:lpstr>A. 환경 보전</vt:lpstr>
      <vt:lpstr>B. 환경교육 인증프로그램</vt:lpstr>
      <vt:lpstr>C. 신재생에너지 보급 통계</vt:lpstr>
      <vt:lpstr>D. 환경통계연감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Namwook Cho</dc:creator>
  <cp:lastModifiedBy>Namwook Cho</cp:lastModifiedBy>
  <cp:revision>12</cp:revision>
  <dcterms:created xsi:type="dcterms:W3CDTF">2026-07-16T01:59:23Z</dcterms:created>
  <dcterms:modified xsi:type="dcterms:W3CDTF">2026-07-16T02:56:09Z</dcterms:modified>
</cp:coreProperties>
</file>