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sz="2400" b="1">
                <a:latin typeface="궁서" panose="02030600000101010101" pitchFamily="18" charset="-127"/>
                <a:ea typeface="궁서" panose="02030600000101010101" pitchFamily="18" charset="-127"/>
              </a:rPr>
              <a:t>전용 </a:t>
            </a:r>
            <a:r>
              <a:rPr lang="en-US" sz="2400" b="1">
                <a:latin typeface="궁서" panose="02030600000101010101" pitchFamily="18" charset="-127"/>
                <a:ea typeface="궁서" panose="02030600000101010101" pitchFamily="18" charset="-127"/>
              </a:rPr>
              <a:t>60</a:t>
            </a:r>
            <a:r>
              <a:rPr lang="ko-KR" sz="2400" b="1">
                <a:latin typeface="궁서" panose="02030600000101010101" pitchFamily="18" charset="-127"/>
                <a:ea typeface="궁서" panose="02030600000101010101" pitchFamily="18" charset="-127"/>
              </a:rPr>
              <a:t>제곱미터 이하 공공주택만 해당</a:t>
            </a: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생애최초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3인이하</c:v>
                </c:pt>
                <c:pt idx="1">
                  <c:v>4인</c:v>
                </c:pt>
                <c:pt idx="2">
                  <c:v>5인</c:v>
                </c:pt>
                <c:pt idx="3">
                  <c:v>6인</c:v>
                </c:pt>
                <c:pt idx="4">
                  <c:v>7인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4884</c:v>
                </c:pt>
                <c:pt idx="1">
                  <c:v>5630</c:v>
                </c:pt>
                <c:pt idx="2">
                  <c:v>5710</c:v>
                </c:pt>
                <c:pt idx="3">
                  <c:v>5952</c:v>
                </c:pt>
                <c:pt idx="4">
                  <c:v>6308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6E-44EC-B383-A8DB555CA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9046688"/>
        <c:axId val="196859233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다자녀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3인이하</c:v>
                </c:pt>
                <c:pt idx="1">
                  <c:v>4인</c:v>
                </c:pt>
                <c:pt idx="2">
                  <c:v>5인</c:v>
                </c:pt>
                <c:pt idx="3">
                  <c:v>6인</c:v>
                </c:pt>
                <c:pt idx="4">
                  <c:v>7인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5861</c:v>
                </c:pt>
                <c:pt idx="1">
                  <c:v>6756</c:v>
                </c:pt>
                <c:pt idx="2">
                  <c:v>6860</c:v>
                </c:pt>
                <c:pt idx="3">
                  <c:v>7143</c:v>
                </c:pt>
                <c:pt idx="4">
                  <c:v>7570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6E-44EC-B383-A8DB555CA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01392"/>
        <c:axId val="1968591855"/>
      </c:lineChart>
      <c:catAx>
        <c:axId val="16490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968592335"/>
        <c:crosses val="autoZero"/>
        <c:auto val="1"/>
        <c:lblAlgn val="ctr"/>
        <c:lblOffset val="100"/>
        <c:noMultiLvlLbl val="0"/>
      </c:catAx>
      <c:valAx>
        <c:axId val="1968592335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49046688"/>
        <c:crosses val="autoZero"/>
        <c:crossBetween val="between"/>
      </c:valAx>
      <c:valAx>
        <c:axId val="1968591855"/>
        <c:scaling>
          <c:orientation val="minMax"/>
          <c:max val="10000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84701392"/>
        <c:crosses val="max"/>
        <c:crossBetween val="between"/>
        <c:majorUnit val="2500"/>
      </c:valAx>
      <c:catAx>
        <c:axId val="84701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68591855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92E5D-4E45-4A62-8813-9575A512ACC9}" type="datetimeFigureOut">
              <a:rPr lang="ko-KR" altLang="en-US" smtClean="0"/>
              <a:t>2026-07-06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6C22E-B4B0-4CA8-955F-5E4251CD1E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96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5C3-2884-40F3-ABB3-590A904735A3}" type="datetime1">
              <a:rPr lang="ko-KR" altLang="en-US" smtClean="0"/>
              <a:t>2026-07-06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00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26D6-9E99-4907-940D-BAB02233A308}" type="datetime1">
              <a:rPr lang="ko-KR" altLang="en-US" smtClean="0"/>
              <a:t>2026-07-06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65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4233-BC8C-4741-99D2-ECC78A27B6D3}" type="datetime1">
              <a:rPr lang="ko-KR" altLang="en-US" smtClean="0"/>
              <a:t>2026-07-06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0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095B-07E0-4BE9-BB67-0544DBC63A25}" type="datetime1">
              <a:rPr lang="ko-KR" altLang="en-US" smtClean="0"/>
              <a:t>2026-07-06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8" name="순서도: 천공 테이프 7">
            <a:extLst>
              <a:ext uri="{FF2B5EF4-FFF2-40B4-BE49-F238E27FC236}">
                <a16:creationId xmlns:a16="http://schemas.microsoft.com/office/drawing/2014/main" id="{7CF939A4-2D3C-832A-297E-20B9451F4B8C}"/>
              </a:ext>
            </a:extLst>
          </p:cNvPr>
          <p:cNvSpPr/>
          <p:nvPr userDrawn="1"/>
        </p:nvSpPr>
        <p:spPr>
          <a:xfrm>
            <a:off x="778329" y="-1"/>
            <a:ext cx="8349342" cy="1208315"/>
          </a:xfrm>
          <a:prstGeom prst="flowChartPunchedTap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BE9102B3-B64A-9F73-4BA9-4561A71D5496}"/>
              </a:ext>
            </a:extLst>
          </p:cNvPr>
          <p:cNvSpPr/>
          <p:nvPr userDrawn="1"/>
        </p:nvSpPr>
        <p:spPr>
          <a:xfrm>
            <a:off x="0" y="1012371"/>
            <a:ext cx="9906000" cy="2510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95" y="-58626"/>
            <a:ext cx="8543925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50FF677-65CF-E981-768F-DDFF81948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5" y="6071649"/>
            <a:ext cx="1795462" cy="6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4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595-A2B4-46A2-88F7-A2FF688A2894}" type="datetime1">
              <a:rPr lang="ko-KR" altLang="en-US" smtClean="0"/>
              <a:t>2026-07-06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29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EEA7-4999-4915-BDE7-331DEF3D9383}" type="datetime1">
              <a:rPr lang="ko-KR" altLang="en-US" smtClean="0"/>
              <a:t>2026-07-06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79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CFB7-4AC9-4013-82F7-1359B6DD2A66}" type="datetime1">
              <a:rPr lang="ko-KR" altLang="en-US" smtClean="0"/>
              <a:t>2026-07-06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44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1734-49C8-4334-BF90-FD81FC26E429}" type="datetime1">
              <a:rPr lang="ko-KR" altLang="en-US" smtClean="0"/>
              <a:t>2026-07-06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74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7DB1-4DDD-47A6-9AC5-EE7279E540AD}" type="datetime1">
              <a:rPr lang="ko-KR" altLang="en-US" smtClean="0"/>
              <a:t>2026-07-06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73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ECFE-90FB-41CC-94F9-31388CB04074}" type="datetime1">
              <a:rPr lang="ko-KR" altLang="en-US" smtClean="0"/>
              <a:t>2026-07-06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45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A0B1-D60A-40A5-A2DB-651A6ACFA7A6}" type="datetime1">
              <a:rPr lang="ko-KR" altLang="en-US" smtClean="0"/>
              <a:t>2026-07-06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81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134D0A-D780-48D7-9747-205E90C73641}" type="datetime1">
              <a:rPr lang="ko-KR" altLang="en-US" smtClean="0"/>
              <a:t>2026-07-06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DE0560-C916-494E-88C9-8D5A13838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92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문서 3">
            <a:extLst>
              <a:ext uri="{FF2B5EF4-FFF2-40B4-BE49-F238E27FC236}">
                <a16:creationId xmlns:a16="http://schemas.microsoft.com/office/drawing/2014/main" id="{42E3200E-28AF-ED23-F923-837958ADD4B6}"/>
              </a:ext>
            </a:extLst>
          </p:cNvPr>
          <p:cNvSpPr/>
          <p:nvPr/>
        </p:nvSpPr>
        <p:spPr>
          <a:xfrm>
            <a:off x="5923472" y="0"/>
            <a:ext cx="3982529" cy="6858000"/>
          </a:xfrm>
          <a:prstGeom prst="flowChartDocumen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054730A-22F5-0E2E-D11F-F8C7B095C6E5}"/>
              </a:ext>
            </a:extLst>
          </p:cNvPr>
          <p:cNvSpPr/>
          <p:nvPr/>
        </p:nvSpPr>
        <p:spPr>
          <a:xfrm>
            <a:off x="736121" y="3945147"/>
            <a:ext cx="8097328" cy="1469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International Marriage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26D13CD-86B0-8F26-3A66-80848D4704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41" y="219433"/>
            <a:ext cx="2046437" cy="6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3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060A84-A92B-96BA-6E18-32DCA7F2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3CAF8B-8335-00C5-06EB-D25B8B74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2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03362AD-2C51-A199-EE11-2BFE3163D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3" t="62635" r="2877" b="1264"/>
          <a:stretch>
            <a:fillRect/>
          </a:stretch>
        </p:blipFill>
        <p:spPr>
          <a:xfrm>
            <a:off x="494581" y="1788542"/>
            <a:ext cx="1949570" cy="209533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9F9CCDF-1E25-DC39-F974-11B37C616952}"/>
              </a:ext>
            </a:extLst>
          </p:cNvPr>
          <p:cNvSpPr/>
          <p:nvPr/>
        </p:nvSpPr>
        <p:spPr>
          <a:xfrm>
            <a:off x="2912885" y="2398140"/>
            <a:ext cx="5937812" cy="195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4CBAEC34-C0DB-D63D-33F2-02A2824FE1E8}"/>
              </a:ext>
            </a:extLst>
          </p:cNvPr>
          <p:cNvSpPr/>
          <p:nvPr/>
        </p:nvSpPr>
        <p:spPr>
          <a:xfrm>
            <a:off x="2863963" y="1857236"/>
            <a:ext cx="1427672" cy="736121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754AC-816F-4E9F-3EA8-C85621222C5A}"/>
              </a:ext>
            </a:extLst>
          </p:cNvPr>
          <p:cNvSpPr txBox="1"/>
          <p:nvPr/>
        </p:nvSpPr>
        <p:spPr>
          <a:xfrm>
            <a:off x="4408131" y="1908515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임대주택 입주조건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63DA236-4204-38AD-0419-49E2B27633EB}"/>
              </a:ext>
            </a:extLst>
          </p:cNvPr>
          <p:cNvSpPr/>
          <p:nvPr/>
        </p:nvSpPr>
        <p:spPr>
          <a:xfrm>
            <a:off x="2912885" y="3435298"/>
            <a:ext cx="5937812" cy="195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평행 사변형 10">
            <a:extLst>
              <a:ext uri="{FF2B5EF4-FFF2-40B4-BE49-F238E27FC236}">
                <a16:creationId xmlns:a16="http://schemas.microsoft.com/office/drawing/2014/main" id="{85F2F706-7F25-6D55-9DDE-652C8800BEB3}"/>
              </a:ext>
            </a:extLst>
          </p:cNvPr>
          <p:cNvSpPr/>
          <p:nvPr/>
        </p:nvSpPr>
        <p:spPr>
          <a:xfrm>
            <a:off x="2863963" y="2894394"/>
            <a:ext cx="1427672" cy="736121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08BA5-5E5F-32BA-BB6D-6E7FB3E44554}"/>
              </a:ext>
            </a:extLst>
          </p:cNvPr>
          <p:cNvSpPr txBox="1"/>
          <p:nvPr/>
        </p:nvSpPr>
        <p:spPr>
          <a:xfrm>
            <a:off x="4408131" y="294567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3" action="ppaction://hlinksldjump"/>
              </a:rPr>
              <a:t>임대주택 구분 및 조건비교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C6D9C38-E498-B1AB-9B2C-69000A2B537B}"/>
              </a:ext>
            </a:extLst>
          </p:cNvPr>
          <p:cNvSpPr/>
          <p:nvPr/>
        </p:nvSpPr>
        <p:spPr>
          <a:xfrm>
            <a:off x="2912885" y="4472455"/>
            <a:ext cx="5937812" cy="195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E1F091FD-B25D-FC8A-5F9E-46AEB340B358}"/>
              </a:ext>
            </a:extLst>
          </p:cNvPr>
          <p:cNvSpPr/>
          <p:nvPr/>
        </p:nvSpPr>
        <p:spPr>
          <a:xfrm>
            <a:off x="2863963" y="3931551"/>
            <a:ext cx="1427672" cy="736121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EF733D-2BC7-17C2-51D2-BB23DD5A8119}"/>
              </a:ext>
            </a:extLst>
          </p:cNvPr>
          <p:cNvSpPr txBox="1"/>
          <p:nvPr/>
        </p:nvSpPr>
        <p:spPr>
          <a:xfrm>
            <a:off x="4408131" y="3982830"/>
            <a:ext cx="336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공공임대주택 소득기준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98C29F-D574-B5C2-DFCC-63F3EE08302B}"/>
              </a:ext>
            </a:extLst>
          </p:cNvPr>
          <p:cNvSpPr/>
          <p:nvPr/>
        </p:nvSpPr>
        <p:spPr>
          <a:xfrm>
            <a:off x="2912885" y="5504656"/>
            <a:ext cx="5937812" cy="195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평행 사변형 16">
            <a:extLst>
              <a:ext uri="{FF2B5EF4-FFF2-40B4-BE49-F238E27FC236}">
                <a16:creationId xmlns:a16="http://schemas.microsoft.com/office/drawing/2014/main" id="{46E35551-E1F9-10EB-BEEA-E6C8E70973B4}"/>
              </a:ext>
            </a:extLst>
          </p:cNvPr>
          <p:cNvSpPr/>
          <p:nvPr/>
        </p:nvSpPr>
        <p:spPr>
          <a:xfrm>
            <a:off x="2863963" y="4963752"/>
            <a:ext cx="1427672" cy="736121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258297-9EBD-41FE-DA23-211A7294502F}"/>
              </a:ext>
            </a:extLst>
          </p:cNvPr>
          <p:cNvSpPr txBox="1"/>
          <p:nvPr/>
        </p:nvSpPr>
        <p:spPr>
          <a:xfrm>
            <a:off x="4408131" y="5015031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임대주택 신청절차</a:t>
            </a:r>
          </a:p>
        </p:txBody>
      </p:sp>
    </p:spTree>
    <p:extLst>
      <p:ext uri="{BB962C8B-B14F-4D97-AF65-F5344CB8AC3E}">
        <p14:creationId xmlns:p14="http://schemas.microsoft.com/office/powerpoint/2010/main" val="259030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49F073-A07B-1D2B-D790-76FAC8D3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임대주택 입주조건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17E043-BA5B-B309-C1AF-F4C07957B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72" y="1403929"/>
            <a:ext cx="7269372" cy="2557825"/>
          </a:xfrm>
        </p:spPr>
        <p:txBody>
          <a:bodyPr wrap="square">
            <a:no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Rental housing classification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Housing supplied for purpose of conversion to apartments after rental of rental, divided into private rental housing according to the Special Act on Public Rental Housing and Private Rental Housing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FF79F18-CDB5-F260-7EB7-898CD6A1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871CEEC8-D2B5-7600-1695-36AC96FF40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7844" y="2297707"/>
            <a:ext cx="1803640" cy="1387415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39201952-C8DD-650C-689C-61A1672EE3B1}"/>
              </a:ext>
            </a:extLst>
          </p:cNvPr>
          <p:cNvSpPr txBox="1">
            <a:spLocks/>
          </p:cNvSpPr>
          <p:nvPr/>
        </p:nvSpPr>
        <p:spPr>
          <a:xfrm>
            <a:off x="307675" y="3922114"/>
            <a:ext cx="9204833" cy="25578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입주조건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임대주택 건설 최초공고일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년 전부터 입주 시까지 무주택자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임대주택 건설지역의 거주자로 전용면적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15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평 이하인 경우 월평균 소득이 전년도의 도시근로자 평균소득 이하</a:t>
            </a:r>
          </a:p>
        </p:txBody>
      </p:sp>
    </p:spTree>
    <p:extLst>
      <p:ext uri="{BB962C8B-B14F-4D97-AF65-F5344CB8AC3E}">
        <p14:creationId xmlns:p14="http://schemas.microsoft.com/office/powerpoint/2010/main" val="2910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FF189D-396F-1185-1B01-37837B5B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임대주택 구분 및 조건비교</a:t>
            </a: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E86190B1-5B0D-A7F8-C80E-059ABE7E5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971290"/>
              </p:ext>
            </p:extLst>
          </p:nvPr>
        </p:nvGraphicFramePr>
        <p:xfrm>
          <a:off x="1639019" y="2323381"/>
          <a:ext cx="7901794" cy="361007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83252">
                  <a:extLst>
                    <a:ext uri="{9D8B030D-6E8A-4147-A177-3AD203B41FA5}">
                      <a16:colId xmlns:a16="http://schemas.microsoft.com/office/drawing/2014/main" val="2735860200"/>
                    </a:ext>
                  </a:extLst>
                </a:gridCol>
                <a:gridCol w="1999250">
                  <a:extLst>
                    <a:ext uri="{9D8B030D-6E8A-4147-A177-3AD203B41FA5}">
                      <a16:colId xmlns:a16="http://schemas.microsoft.com/office/drawing/2014/main" val="1781922910"/>
                    </a:ext>
                  </a:extLst>
                </a:gridCol>
                <a:gridCol w="3819292">
                  <a:extLst>
                    <a:ext uri="{9D8B030D-6E8A-4147-A177-3AD203B41FA5}">
                      <a16:colId xmlns:a16="http://schemas.microsoft.com/office/drawing/2014/main" val="2435870425"/>
                    </a:ext>
                  </a:extLst>
                </a:gridCol>
              </a:tblGrid>
              <a:tr h="12033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국가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지자체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LH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공사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지방공사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영구 또는 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50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생계급여 또는 의료급여 </a:t>
                      </a:r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수급자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국가유공자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일본군 위안부 피해자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한부모가족 등 사회보호계층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343889"/>
                  </a:ext>
                </a:extLst>
              </a:tr>
              <a:tr h="12033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정부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(LH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공사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)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최대 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10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주택청약종합저축통장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또는 청약저축이 있는 무주택자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031015"/>
                  </a:ext>
                </a:extLst>
              </a:tr>
              <a:tr h="12033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민간 사업자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최대 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8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없음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262730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333F3A-E1E3-AB51-2E75-A0761A1E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5FA97336-6756-DBE4-BF62-9393FB6866BE}"/>
              </a:ext>
            </a:extLst>
          </p:cNvPr>
          <p:cNvSpPr/>
          <p:nvPr/>
        </p:nvSpPr>
        <p:spPr>
          <a:xfrm flipH="1">
            <a:off x="437069" y="2322325"/>
            <a:ext cx="1201947" cy="1203004"/>
          </a:xfrm>
          <a:prstGeom prst="homePlate">
            <a:avLst>
              <a:gd name="adj" fmla="val 5669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영구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임대</a:t>
            </a:r>
          </a:p>
        </p:txBody>
      </p:sp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7968C4CA-C1E4-1B1D-6594-46D193989D74}"/>
              </a:ext>
            </a:extLst>
          </p:cNvPr>
          <p:cNvSpPr/>
          <p:nvPr/>
        </p:nvSpPr>
        <p:spPr>
          <a:xfrm flipH="1">
            <a:off x="437069" y="3485072"/>
            <a:ext cx="1201947" cy="1244317"/>
          </a:xfrm>
          <a:prstGeom prst="homePlate">
            <a:avLst>
              <a:gd name="adj" fmla="val 5669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공공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임대</a:t>
            </a:r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7FB70328-F035-47E0-5E1D-D6167C2B8619}"/>
              </a:ext>
            </a:extLst>
          </p:cNvPr>
          <p:cNvSpPr/>
          <p:nvPr/>
        </p:nvSpPr>
        <p:spPr>
          <a:xfrm flipH="1">
            <a:off x="437068" y="4729390"/>
            <a:ext cx="1201947" cy="1203004"/>
          </a:xfrm>
          <a:prstGeom prst="homePlate">
            <a:avLst>
              <a:gd name="adj" fmla="val 5669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민간임대</a:t>
            </a:r>
          </a:p>
        </p:txBody>
      </p:sp>
      <p:sp>
        <p:nvSpPr>
          <p:cNvPr id="10" name="사각형: 위쪽 모서리의 한쪽은 둥글고 다른 한쪽은 잘림 9">
            <a:extLst>
              <a:ext uri="{FF2B5EF4-FFF2-40B4-BE49-F238E27FC236}">
                <a16:creationId xmlns:a16="http://schemas.microsoft.com/office/drawing/2014/main" id="{3B9465BC-A297-77F4-89B3-9365B897AA21}"/>
              </a:ext>
            </a:extLst>
          </p:cNvPr>
          <p:cNvSpPr/>
          <p:nvPr/>
        </p:nvSpPr>
        <p:spPr>
          <a:xfrm>
            <a:off x="1639015" y="1466491"/>
            <a:ext cx="2076094" cy="854776"/>
          </a:xfrm>
          <a:prstGeom prst="snip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사각형: 위쪽 모서리의 한쪽은 둥글고 다른 한쪽은 잘림 10">
            <a:extLst>
              <a:ext uri="{FF2B5EF4-FFF2-40B4-BE49-F238E27FC236}">
                <a16:creationId xmlns:a16="http://schemas.microsoft.com/office/drawing/2014/main" id="{62D621EE-0D09-AC19-321A-ACFE9AD58F0A}"/>
              </a:ext>
            </a:extLst>
          </p:cNvPr>
          <p:cNvSpPr/>
          <p:nvPr/>
        </p:nvSpPr>
        <p:spPr>
          <a:xfrm>
            <a:off x="3715109" y="1466491"/>
            <a:ext cx="1995578" cy="854776"/>
          </a:xfrm>
          <a:prstGeom prst="snip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2" name="사각형: 위쪽 모서리의 한쪽은 둥글고 다른 한쪽은 잘림 11">
            <a:extLst>
              <a:ext uri="{FF2B5EF4-FFF2-40B4-BE49-F238E27FC236}">
                <a16:creationId xmlns:a16="http://schemas.microsoft.com/office/drawing/2014/main" id="{1E14B7D5-084E-A90B-6E57-2433F344FB02}"/>
              </a:ext>
            </a:extLst>
          </p:cNvPr>
          <p:cNvSpPr/>
          <p:nvPr/>
        </p:nvSpPr>
        <p:spPr>
          <a:xfrm>
            <a:off x="5710687" y="1466491"/>
            <a:ext cx="3830126" cy="854776"/>
          </a:xfrm>
          <a:prstGeom prst="snip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사다리꼴 12">
            <a:extLst>
              <a:ext uri="{FF2B5EF4-FFF2-40B4-BE49-F238E27FC236}">
                <a16:creationId xmlns:a16="http://schemas.microsoft.com/office/drawing/2014/main" id="{27D6CE16-A1E2-9B2F-D2A6-269E7D5E715D}"/>
              </a:ext>
            </a:extLst>
          </p:cNvPr>
          <p:cNvSpPr/>
          <p:nvPr/>
        </p:nvSpPr>
        <p:spPr>
          <a:xfrm>
            <a:off x="1639012" y="1613901"/>
            <a:ext cx="2076092" cy="705252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사업 시행사</a:t>
            </a:r>
          </a:p>
        </p:txBody>
      </p:sp>
      <p:sp>
        <p:nvSpPr>
          <p:cNvPr id="14" name="사다리꼴 13">
            <a:extLst>
              <a:ext uri="{FF2B5EF4-FFF2-40B4-BE49-F238E27FC236}">
                <a16:creationId xmlns:a16="http://schemas.microsoft.com/office/drawing/2014/main" id="{287614AD-7018-474A-ED41-D42225D38852}"/>
              </a:ext>
            </a:extLst>
          </p:cNvPr>
          <p:cNvSpPr/>
          <p:nvPr/>
        </p:nvSpPr>
        <p:spPr>
          <a:xfrm>
            <a:off x="3715106" y="1613901"/>
            <a:ext cx="1995578" cy="705252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임대기간</a:t>
            </a:r>
          </a:p>
        </p:txBody>
      </p:sp>
      <p:sp>
        <p:nvSpPr>
          <p:cNvPr id="15" name="사다리꼴 14">
            <a:extLst>
              <a:ext uri="{FF2B5EF4-FFF2-40B4-BE49-F238E27FC236}">
                <a16:creationId xmlns:a16="http://schemas.microsoft.com/office/drawing/2014/main" id="{32AD03C5-AA42-AACC-9195-225D17AC44D5}"/>
              </a:ext>
            </a:extLst>
          </p:cNvPr>
          <p:cNvSpPr/>
          <p:nvPr/>
        </p:nvSpPr>
        <p:spPr>
          <a:xfrm>
            <a:off x="5710684" y="1613901"/>
            <a:ext cx="3830126" cy="705252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입주조건</a:t>
            </a:r>
          </a:p>
        </p:txBody>
      </p:sp>
    </p:spTree>
    <p:extLst>
      <p:ext uri="{BB962C8B-B14F-4D97-AF65-F5344CB8AC3E}">
        <p14:creationId xmlns:p14="http://schemas.microsoft.com/office/powerpoint/2010/main" val="110228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3DEF37-A065-7D8E-AA47-6CFD78E2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공공임대주택 소득기준</a:t>
            </a: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1C5BC05E-3EAF-8B02-B338-1D4F0C7831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945417"/>
              </p:ext>
            </p:extLst>
          </p:nvPr>
        </p:nvGraphicFramePr>
        <p:xfrm>
          <a:off x="681037" y="1431985"/>
          <a:ext cx="8543925" cy="46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B58B08-1D26-702C-20BF-919E6A54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C36F594C-92D4-0628-D02A-0FBE3DB8640D}"/>
              </a:ext>
            </a:extLst>
          </p:cNvPr>
          <p:cNvSpPr/>
          <p:nvPr/>
        </p:nvSpPr>
        <p:spPr>
          <a:xfrm>
            <a:off x="2202611" y="2093343"/>
            <a:ext cx="2306129" cy="414068"/>
          </a:xfrm>
          <a:prstGeom prst="homePlat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기하급수적 상승</a:t>
            </a:r>
          </a:p>
        </p:txBody>
      </p:sp>
    </p:spTree>
    <p:extLst>
      <p:ext uri="{BB962C8B-B14F-4D97-AF65-F5344CB8AC3E}">
        <p14:creationId xmlns:p14="http://schemas.microsoft.com/office/powerpoint/2010/main" val="202641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사각형: 잘린 한쪽 모서리 22">
            <a:extLst>
              <a:ext uri="{FF2B5EF4-FFF2-40B4-BE49-F238E27FC236}">
                <a16:creationId xmlns:a16="http://schemas.microsoft.com/office/drawing/2014/main" id="{A81CF1D8-82EA-7FFC-6069-60C1FC7111BB}"/>
              </a:ext>
            </a:extLst>
          </p:cNvPr>
          <p:cNvSpPr/>
          <p:nvPr/>
        </p:nvSpPr>
        <p:spPr>
          <a:xfrm>
            <a:off x="322053" y="1464264"/>
            <a:ext cx="4842294" cy="4666241"/>
          </a:xfrm>
          <a:prstGeom prst="snip1Rect">
            <a:avLst>
              <a:gd name="adj" fmla="val 1789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5F05D85-6EC0-2B7E-E816-BC77B004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임대주택 신청절차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97A7BB-C3CC-176B-6F85-57B717B6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0560-C916-494E-88C9-8D5A13838110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화살표: 왼쪽/오른쪽 4">
            <a:extLst>
              <a:ext uri="{FF2B5EF4-FFF2-40B4-BE49-F238E27FC236}">
                <a16:creationId xmlns:a16="http://schemas.microsoft.com/office/drawing/2014/main" id="{93AA2307-A7D0-CB09-7291-9EE853B13591}"/>
              </a:ext>
            </a:extLst>
          </p:cNvPr>
          <p:cNvSpPr/>
          <p:nvPr/>
        </p:nvSpPr>
        <p:spPr>
          <a:xfrm>
            <a:off x="1419692" y="1533276"/>
            <a:ext cx="2449902" cy="644106"/>
          </a:xfrm>
          <a:prstGeom prst="leftRightArrow">
            <a:avLst>
              <a:gd name="adj1" fmla="val 5178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청약신청</a:t>
            </a:r>
          </a:p>
        </p:txBody>
      </p:sp>
      <p:sp>
        <p:nvSpPr>
          <p:cNvPr id="6" name="리본: 아래로 기울어짐 5">
            <a:extLst>
              <a:ext uri="{FF2B5EF4-FFF2-40B4-BE49-F238E27FC236}">
                <a16:creationId xmlns:a16="http://schemas.microsoft.com/office/drawing/2014/main" id="{7F18B3A1-C75E-7A77-D972-B719AD816E91}"/>
              </a:ext>
            </a:extLst>
          </p:cNvPr>
          <p:cNvSpPr/>
          <p:nvPr/>
        </p:nvSpPr>
        <p:spPr>
          <a:xfrm>
            <a:off x="442823" y="2375140"/>
            <a:ext cx="1932318" cy="701615"/>
          </a:xfrm>
          <a:prstGeom prst="ribb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인터넷</a:t>
            </a:r>
          </a:p>
        </p:txBody>
      </p:sp>
      <p:sp>
        <p:nvSpPr>
          <p:cNvPr id="8" name="화살표: 갈매기형 수장 7">
            <a:extLst>
              <a:ext uri="{FF2B5EF4-FFF2-40B4-BE49-F238E27FC236}">
                <a16:creationId xmlns:a16="http://schemas.microsoft.com/office/drawing/2014/main" id="{54D72A31-689A-0DB0-2F95-48C67875A8EA}"/>
              </a:ext>
            </a:extLst>
          </p:cNvPr>
          <p:cNvSpPr/>
          <p:nvPr/>
        </p:nvSpPr>
        <p:spPr>
          <a:xfrm flipH="1">
            <a:off x="2288872" y="2375140"/>
            <a:ext cx="1391729" cy="64410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주택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조회</a:t>
            </a:r>
          </a:p>
        </p:txBody>
      </p:sp>
      <p:sp>
        <p:nvSpPr>
          <p:cNvPr id="9" name="사각형: 잘린 위쪽 모서리 8">
            <a:extLst>
              <a:ext uri="{FF2B5EF4-FFF2-40B4-BE49-F238E27FC236}">
                <a16:creationId xmlns:a16="http://schemas.microsoft.com/office/drawing/2014/main" id="{1560BDCF-E983-8A71-2226-7B56E2E0B0D2}"/>
              </a:ext>
            </a:extLst>
          </p:cNvPr>
          <p:cNvSpPr/>
          <p:nvPr/>
        </p:nvSpPr>
        <p:spPr>
          <a:xfrm flipV="1">
            <a:off x="3801374" y="2375140"/>
            <a:ext cx="1013604" cy="644105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8F3F9-76C6-2C97-BBE9-ADD1492C9B3D}"/>
              </a:ext>
            </a:extLst>
          </p:cNvPr>
          <p:cNvSpPr txBox="1"/>
          <p:nvPr/>
        </p:nvSpPr>
        <p:spPr>
          <a:xfrm>
            <a:off x="3869594" y="237291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공인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인증서</a:t>
            </a:r>
          </a:p>
        </p:txBody>
      </p:sp>
      <p:sp>
        <p:nvSpPr>
          <p:cNvPr id="11" name="리본: 위로 기울어짐 10">
            <a:extLst>
              <a:ext uri="{FF2B5EF4-FFF2-40B4-BE49-F238E27FC236}">
                <a16:creationId xmlns:a16="http://schemas.microsoft.com/office/drawing/2014/main" id="{D639082B-476C-0713-9D65-44831C4AECC3}"/>
              </a:ext>
            </a:extLst>
          </p:cNvPr>
          <p:cNvSpPr/>
          <p:nvPr/>
        </p:nvSpPr>
        <p:spPr>
          <a:xfrm>
            <a:off x="442823" y="3171647"/>
            <a:ext cx="1932318" cy="701615"/>
          </a:xfrm>
          <a:prstGeom prst="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자료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입력</a:t>
            </a:r>
          </a:p>
        </p:txBody>
      </p:sp>
      <p:sp>
        <p:nvSpPr>
          <p:cNvPr id="12" name="화살표: 오각형 11">
            <a:extLst>
              <a:ext uri="{FF2B5EF4-FFF2-40B4-BE49-F238E27FC236}">
                <a16:creationId xmlns:a16="http://schemas.microsoft.com/office/drawing/2014/main" id="{DD29F666-D07D-9BDD-5A99-9883A96B7473}"/>
              </a:ext>
            </a:extLst>
          </p:cNvPr>
          <p:cNvSpPr/>
          <p:nvPr/>
        </p:nvSpPr>
        <p:spPr>
          <a:xfrm flipH="1">
            <a:off x="2248617" y="3214777"/>
            <a:ext cx="1391729" cy="66250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청약저축</a:t>
            </a:r>
          </a:p>
        </p:txBody>
      </p:sp>
      <p:sp>
        <p:nvSpPr>
          <p:cNvPr id="13" name="순서도: 지연 12">
            <a:extLst>
              <a:ext uri="{FF2B5EF4-FFF2-40B4-BE49-F238E27FC236}">
                <a16:creationId xmlns:a16="http://schemas.microsoft.com/office/drawing/2014/main" id="{25019A79-C0F4-5264-54A2-49DF9E78E470}"/>
              </a:ext>
            </a:extLst>
          </p:cNvPr>
          <p:cNvSpPr/>
          <p:nvPr/>
        </p:nvSpPr>
        <p:spPr>
          <a:xfrm>
            <a:off x="3761117" y="3210755"/>
            <a:ext cx="1104181" cy="662507"/>
          </a:xfrm>
          <a:prstGeom prst="flowChartDe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서약서</a:t>
            </a:r>
          </a:p>
        </p:txBody>
      </p:sp>
      <p:sp>
        <p:nvSpPr>
          <p:cNvPr id="15" name="사각형: 잘린 위쪽 모서리 14">
            <a:extLst>
              <a:ext uri="{FF2B5EF4-FFF2-40B4-BE49-F238E27FC236}">
                <a16:creationId xmlns:a16="http://schemas.microsoft.com/office/drawing/2014/main" id="{A4D834B9-54AC-38C8-F50B-F52AC81556E1}"/>
              </a:ext>
            </a:extLst>
          </p:cNvPr>
          <p:cNvSpPr/>
          <p:nvPr/>
        </p:nvSpPr>
        <p:spPr>
          <a:xfrm>
            <a:off x="1086928" y="4405222"/>
            <a:ext cx="3950897" cy="1639019"/>
          </a:xfrm>
          <a:prstGeom prst="snip2SameRect">
            <a:avLst>
              <a:gd name="adj1" fmla="val 11404"/>
              <a:gd name="adj2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사각형: 잘린 한쪽 모서리 13">
            <a:extLst>
              <a:ext uri="{FF2B5EF4-FFF2-40B4-BE49-F238E27FC236}">
                <a16:creationId xmlns:a16="http://schemas.microsoft.com/office/drawing/2014/main" id="{62C1C1F9-2BF7-6420-DB99-33F71EA405AC}"/>
              </a:ext>
            </a:extLst>
          </p:cNvPr>
          <p:cNvSpPr/>
          <p:nvPr/>
        </p:nvSpPr>
        <p:spPr>
          <a:xfrm flipH="1">
            <a:off x="845387" y="4048664"/>
            <a:ext cx="2092483" cy="471577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청약서작성</a:t>
            </a:r>
          </a:p>
        </p:txBody>
      </p:sp>
      <p:sp>
        <p:nvSpPr>
          <p:cNvPr id="17" name="순서도: 천공 테이프 16">
            <a:extLst>
              <a:ext uri="{FF2B5EF4-FFF2-40B4-BE49-F238E27FC236}">
                <a16:creationId xmlns:a16="http://schemas.microsoft.com/office/drawing/2014/main" id="{B3ADF798-6889-724A-3A12-6D3E63CD72FE}"/>
              </a:ext>
            </a:extLst>
          </p:cNvPr>
          <p:cNvSpPr/>
          <p:nvPr/>
        </p:nvSpPr>
        <p:spPr>
          <a:xfrm flipV="1">
            <a:off x="1581512" y="4643249"/>
            <a:ext cx="1506747" cy="701615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순서도: 천공 테이프 15">
            <a:extLst>
              <a:ext uri="{FF2B5EF4-FFF2-40B4-BE49-F238E27FC236}">
                <a16:creationId xmlns:a16="http://schemas.microsoft.com/office/drawing/2014/main" id="{EB607FF8-C5C6-B546-C153-063AE5ACF91A}"/>
              </a:ext>
            </a:extLst>
          </p:cNvPr>
          <p:cNvSpPr/>
          <p:nvPr/>
        </p:nvSpPr>
        <p:spPr>
          <a:xfrm>
            <a:off x="1581512" y="5219616"/>
            <a:ext cx="1506747" cy="701615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추첨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783853-2759-8229-0B9B-7BF3DF4C38EE}"/>
              </a:ext>
            </a:extLst>
          </p:cNvPr>
          <p:cNvSpPr txBox="1"/>
          <p:nvPr/>
        </p:nvSpPr>
        <p:spPr>
          <a:xfrm>
            <a:off x="1665471" y="4775521"/>
            <a:ext cx="133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접수증출력</a:t>
            </a:r>
          </a:p>
        </p:txBody>
      </p:sp>
      <p:sp>
        <p:nvSpPr>
          <p:cNvPr id="19" name="화살표: 왼쪽/오른쪽/위쪽 18">
            <a:extLst>
              <a:ext uri="{FF2B5EF4-FFF2-40B4-BE49-F238E27FC236}">
                <a16:creationId xmlns:a16="http://schemas.microsoft.com/office/drawing/2014/main" id="{F31335BF-AA8E-4D1C-8305-CD7C6F3251AF}"/>
              </a:ext>
            </a:extLst>
          </p:cNvPr>
          <p:cNvSpPr/>
          <p:nvPr/>
        </p:nvSpPr>
        <p:spPr>
          <a:xfrm>
            <a:off x="3402709" y="4827244"/>
            <a:ext cx="1428083" cy="976846"/>
          </a:xfrm>
          <a:prstGeom prst="leftRightUpArrow">
            <a:avLst>
              <a:gd name="adj1" fmla="val 4842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당첨자공지</a:t>
            </a:r>
          </a:p>
        </p:txBody>
      </p:sp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8C1E4FC1-5D04-29CD-2605-D0C08F558839}"/>
              </a:ext>
            </a:extLst>
          </p:cNvPr>
          <p:cNvCxnSpPr>
            <a:cxnSpLocks/>
            <a:stCxn id="14" idx="0"/>
            <a:endCxn id="15" idx="2"/>
          </p:cNvCxnSpPr>
          <p:nvPr/>
        </p:nvCxnSpPr>
        <p:spPr>
          <a:xfrm rot="10800000" flipH="1" flipV="1">
            <a:off x="845386" y="4284452"/>
            <a:ext cx="241541" cy="940279"/>
          </a:xfrm>
          <a:prstGeom prst="bentConnector3">
            <a:avLst>
              <a:gd name="adj1" fmla="val -9464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67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174</Words>
  <Application>Microsoft Office PowerPoint</Application>
  <PresentationFormat>A4 용지(210x297mm)</PresentationFormat>
  <Paragraphs>59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1. 임대주택 입주조건</vt:lpstr>
      <vt:lpstr>2. 임대주택 구분 및 조건비교</vt:lpstr>
      <vt:lpstr>3. 공공임대주택 소득기준</vt:lpstr>
      <vt:lpstr>4. 임대주택 신청절차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이은혜</dc:creator>
  <cp:lastModifiedBy>이은혜</cp:lastModifiedBy>
  <cp:revision>4</cp:revision>
  <dcterms:created xsi:type="dcterms:W3CDTF">2026-07-05T18:10:09Z</dcterms:created>
  <dcterms:modified xsi:type="dcterms:W3CDTF">2026-07-05T19:23:54Z</dcterms:modified>
</cp:coreProperties>
</file>