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전용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60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제곱미터이하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공공주택만 해당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생애최초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3인이하</c:v>
                </c:pt>
                <c:pt idx="1">
                  <c:v>4인</c:v>
                </c:pt>
                <c:pt idx="2">
                  <c:v>5인</c:v>
                </c:pt>
                <c:pt idx="3">
                  <c:v>6인</c:v>
                </c:pt>
                <c:pt idx="4">
                  <c:v>7인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4834</c:v>
                </c:pt>
                <c:pt idx="1">
                  <c:v>5630</c:v>
                </c:pt>
                <c:pt idx="2">
                  <c:v>5710</c:v>
                </c:pt>
                <c:pt idx="3">
                  <c:v>5952</c:v>
                </c:pt>
                <c:pt idx="4">
                  <c:v>6308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4-4236-BFF0-C102DB1F8F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다자녀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3인이하</c:v>
                </c:pt>
                <c:pt idx="1">
                  <c:v>4인</c:v>
                </c:pt>
                <c:pt idx="2">
                  <c:v>5인</c:v>
                </c:pt>
                <c:pt idx="3">
                  <c:v>6인</c:v>
                </c:pt>
                <c:pt idx="4">
                  <c:v>7인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5861</c:v>
                </c:pt>
                <c:pt idx="1">
                  <c:v>6756</c:v>
                </c:pt>
                <c:pt idx="2">
                  <c:v>6860</c:v>
                </c:pt>
                <c:pt idx="3">
                  <c:v>7143</c:v>
                </c:pt>
                <c:pt idx="4">
                  <c:v>7570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4-4236-BFF0-C102DB1F8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6570415"/>
        <c:axId val="1033437183"/>
      </c:barChart>
      <c:catAx>
        <c:axId val="102657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33437183"/>
        <c:crosses val="autoZero"/>
        <c:auto val="1"/>
        <c:lblAlgn val="ctr"/>
        <c:lblOffset val="100"/>
        <c:noMultiLvlLbl val="0"/>
      </c:catAx>
      <c:valAx>
        <c:axId val="1033437183"/>
        <c:scaling>
          <c:orientation val="minMax"/>
          <c:max val="7000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2657041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0E359-BC1F-4D56-84B6-9AC3CE657FB7}" type="datetimeFigureOut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95D5E-7F23-4DD8-8BCB-CB87EECBE36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07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B441-7079-4EFE-ABE0-4200F05F7406}" type="datetime1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341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2C6A-F3F3-472A-93CD-ED2755340A95}" type="datetime1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940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87" y="224443"/>
            <a:ext cx="8543925" cy="63182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EB95-EDEB-424B-BC39-072DC6B8E401}" type="datetime1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14E01CF-6E71-4BAC-B9D9-F7AE560B9D58}"/>
              </a:ext>
            </a:extLst>
          </p:cNvPr>
          <p:cNvSpPr/>
          <p:nvPr userDrawn="1"/>
        </p:nvSpPr>
        <p:spPr>
          <a:xfrm>
            <a:off x="0" y="686287"/>
            <a:ext cx="9906000" cy="430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56093E75-3DBD-420F-AB6C-7D7A1A6CC3AF}"/>
              </a:ext>
            </a:extLst>
          </p:cNvPr>
          <p:cNvSpPr/>
          <p:nvPr userDrawn="1"/>
        </p:nvSpPr>
        <p:spPr>
          <a:xfrm>
            <a:off x="-26377" y="0"/>
            <a:ext cx="7596554" cy="1116623"/>
          </a:xfrm>
          <a:custGeom>
            <a:avLst/>
            <a:gdLst>
              <a:gd name="connsiteX0" fmla="*/ 17585 w 7596554"/>
              <a:gd name="connsiteY0" fmla="*/ 0 h 1099039"/>
              <a:gd name="connsiteX1" fmla="*/ 6198577 w 7596554"/>
              <a:gd name="connsiteY1" fmla="*/ 8793 h 1099039"/>
              <a:gd name="connsiteX2" fmla="*/ 7596554 w 7596554"/>
              <a:gd name="connsiteY2" fmla="*/ 307731 h 1099039"/>
              <a:gd name="connsiteX3" fmla="*/ 7587762 w 7596554"/>
              <a:gd name="connsiteY3" fmla="*/ 1099039 h 1099039"/>
              <a:gd name="connsiteX4" fmla="*/ 0 w 7596554"/>
              <a:gd name="connsiteY4" fmla="*/ 1090247 h 1099039"/>
              <a:gd name="connsiteX5" fmla="*/ 17585 w 7596554"/>
              <a:gd name="connsiteY5" fmla="*/ 0 h 109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6554" h="1099039">
                <a:moveTo>
                  <a:pt x="17585" y="0"/>
                </a:moveTo>
                <a:lnTo>
                  <a:pt x="6198577" y="8793"/>
                </a:lnTo>
                <a:lnTo>
                  <a:pt x="7596554" y="307731"/>
                </a:lnTo>
                <a:cubicBezTo>
                  <a:pt x="7593623" y="571500"/>
                  <a:pt x="7590693" y="835270"/>
                  <a:pt x="7587762" y="1099039"/>
                </a:cubicBezTo>
                <a:lnTo>
                  <a:pt x="0" y="1090247"/>
                </a:lnTo>
                <a:lnTo>
                  <a:pt x="175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AFE8ED5-F62F-473E-847D-6AFE514CC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3" y="6135027"/>
            <a:ext cx="1788502" cy="6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6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A962-22F2-4265-AA05-B6841FDDA0F0}" type="datetime1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548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663E-451B-45E9-B79E-A012F6890232}" type="datetime1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92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A23E-1E28-4B85-BA75-4E3A0B490313}" type="datetime1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669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DCE-FAB3-4C27-A292-B8FEBC7B95A7}" type="datetime1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9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8564-8495-4B46-AF2A-8A6263928087}" type="datetime1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603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1ACB-D198-4197-9E63-72E5A7A4ACAC}" type="datetime1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855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C3FB-E538-43BC-9F6A-BEDB10A34DD4}" type="datetime1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76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3BD53-2560-4D3C-9174-AF60945030E1}" type="datetime1">
              <a:rPr lang="ko-KR" altLang="en-US" smtClean="0"/>
              <a:t>2021-12-06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EFF4-5D32-4974-80C7-9BB163C49CD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2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6DD8A4-24AC-416C-9CCC-2287F380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52427DC-3487-4D0B-A1F3-E251785A2624}"/>
              </a:ext>
            </a:extLst>
          </p:cNvPr>
          <p:cNvSpPr/>
          <p:nvPr/>
        </p:nvSpPr>
        <p:spPr>
          <a:xfrm>
            <a:off x="1389364" y="1525985"/>
            <a:ext cx="7127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International Marriage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14712A3-6C4F-4335-9FAD-DAA92E3E4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31" y="136523"/>
            <a:ext cx="2904108" cy="9535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0F523B2-450C-4ECD-AAAC-BFC025A128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152"/>
            <a:ext cx="9906000" cy="30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0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14DFD0-0043-44D1-903B-1DC2E893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7" y="234181"/>
            <a:ext cx="8543925" cy="631825"/>
          </a:xfrm>
        </p:spPr>
        <p:txBody>
          <a:bodyPr>
            <a:noAutofit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12F5AD-9185-43F7-8D16-EDB23C52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2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265E34B-5452-49F1-8259-5353BB32C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4" t="64174"/>
          <a:stretch/>
        </p:blipFill>
        <p:spPr>
          <a:xfrm>
            <a:off x="816746" y="1545663"/>
            <a:ext cx="1958127" cy="1968946"/>
          </a:xfrm>
          <a:prstGeom prst="rect">
            <a:avLst/>
          </a:prstGeom>
        </p:spPr>
      </p:pic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14FB0C0B-F505-4A5C-8838-F704FAA178BA}"/>
              </a:ext>
            </a:extLst>
          </p:cNvPr>
          <p:cNvSpPr/>
          <p:nvPr/>
        </p:nvSpPr>
        <p:spPr>
          <a:xfrm>
            <a:off x="2944706" y="1713390"/>
            <a:ext cx="1958127" cy="81674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BF84F71-D36D-43A8-972B-C5A193F81980}"/>
              </a:ext>
            </a:extLst>
          </p:cNvPr>
          <p:cNvSpPr/>
          <p:nvPr/>
        </p:nvSpPr>
        <p:spPr>
          <a:xfrm>
            <a:off x="4902833" y="2350843"/>
            <a:ext cx="4341181" cy="179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F0E6FAB0-C3EE-4213-8600-8361F6666294}"/>
              </a:ext>
            </a:extLst>
          </p:cNvPr>
          <p:cNvSpPr/>
          <p:nvPr/>
        </p:nvSpPr>
        <p:spPr>
          <a:xfrm>
            <a:off x="2944706" y="2876365"/>
            <a:ext cx="1958127" cy="81674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887EAB1-86CB-4149-8D0B-D357A0DB862D}"/>
              </a:ext>
            </a:extLst>
          </p:cNvPr>
          <p:cNvSpPr/>
          <p:nvPr/>
        </p:nvSpPr>
        <p:spPr>
          <a:xfrm>
            <a:off x="4902833" y="3513818"/>
            <a:ext cx="4341181" cy="179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id="{422E893D-1B20-4CB9-8A2B-C9F3E38C85ED}"/>
              </a:ext>
            </a:extLst>
          </p:cNvPr>
          <p:cNvSpPr/>
          <p:nvPr/>
        </p:nvSpPr>
        <p:spPr>
          <a:xfrm>
            <a:off x="2944706" y="4030462"/>
            <a:ext cx="1958127" cy="81674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02EAB9E-6314-4C1B-AE24-382832A0EDAC}"/>
              </a:ext>
            </a:extLst>
          </p:cNvPr>
          <p:cNvSpPr/>
          <p:nvPr/>
        </p:nvSpPr>
        <p:spPr>
          <a:xfrm>
            <a:off x="4902833" y="4667915"/>
            <a:ext cx="4341181" cy="179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위쪽 모서리 12">
            <a:extLst>
              <a:ext uri="{FF2B5EF4-FFF2-40B4-BE49-F238E27FC236}">
                <a16:creationId xmlns:a16="http://schemas.microsoft.com/office/drawing/2014/main" id="{3ACB0A8F-88A6-4696-8ED7-F1FA255B7A02}"/>
              </a:ext>
            </a:extLst>
          </p:cNvPr>
          <p:cNvSpPr/>
          <p:nvPr/>
        </p:nvSpPr>
        <p:spPr>
          <a:xfrm>
            <a:off x="2944706" y="5209452"/>
            <a:ext cx="1958127" cy="81674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BAD343C-3D41-4FF2-821C-55F01E65BD99}"/>
              </a:ext>
            </a:extLst>
          </p:cNvPr>
          <p:cNvSpPr/>
          <p:nvPr/>
        </p:nvSpPr>
        <p:spPr>
          <a:xfrm>
            <a:off x="4902833" y="5846905"/>
            <a:ext cx="4341181" cy="179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6AAF8-AADF-4970-8488-F0BB6614B212}"/>
              </a:ext>
            </a:extLst>
          </p:cNvPr>
          <p:cNvSpPr txBox="1"/>
          <p:nvPr/>
        </p:nvSpPr>
        <p:spPr>
          <a:xfrm>
            <a:off x="4902833" y="1901560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입주조건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C00395-53D6-475A-9714-F5AB68C498E3}"/>
              </a:ext>
            </a:extLst>
          </p:cNvPr>
          <p:cNvSpPr txBox="1"/>
          <p:nvPr/>
        </p:nvSpPr>
        <p:spPr>
          <a:xfrm>
            <a:off x="5003169" y="3053904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u="sng" dirty="0">
                <a:latin typeface="굴림" panose="020B0600000101010101" pitchFamily="50" charset="-127"/>
                <a:ea typeface="굴림" panose="020B0600000101010101" pitchFamily="50" charset="-127"/>
              </a:rPr>
              <a:t>임대주택 구분 및 조건비교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C9D199-2A4C-422F-941B-35FBEDD5E511}"/>
              </a:ext>
            </a:extLst>
          </p:cNvPr>
          <p:cNvSpPr txBox="1"/>
          <p:nvPr/>
        </p:nvSpPr>
        <p:spPr>
          <a:xfrm>
            <a:off x="4953000" y="4197412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공공임대주택 소득기준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758F9B-039D-4DBD-8EFD-70E91A7F5025}"/>
              </a:ext>
            </a:extLst>
          </p:cNvPr>
          <p:cNvSpPr txBox="1"/>
          <p:nvPr/>
        </p:nvSpPr>
        <p:spPr>
          <a:xfrm>
            <a:off x="4953000" y="5395859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신청절차</a:t>
            </a:r>
          </a:p>
        </p:txBody>
      </p:sp>
    </p:spTree>
    <p:extLst>
      <p:ext uri="{BB962C8B-B14F-4D97-AF65-F5344CB8AC3E}">
        <p14:creationId xmlns:p14="http://schemas.microsoft.com/office/powerpoint/2010/main" val="269564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B996BE-DFE5-47C4-8F7C-496701E0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Ⅰ . </a:t>
            </a:r>
            <a:r>
              <a:rPr lang="ko-KR" altLang="en-US" dirty="0"/>
              <a:t>임대주택 입주조건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894AF8-EE9D-423C-8C08-FEB65AE6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656EDDCB-FB1B-4FBD-82A5-7F0102380C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4553" y="2313372"/>
            <a:ext cx="1584325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39DB43-0E9F-4610-AA7E-14FDB6A0225E}"/>
              </a:ext>
            </a:extLst>
          </p:cNvPr>
          <p:cNvSpPr txBox="1"/>
          <p:nvPr/>
        </p:nvSpPr>
        <p:spPr>
          <a:xfrm>
            <a:off x="366488" y="1416421"/>
            <a:ext cx="4586512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Rental housing classification</a:t>
            </a:r>
            <a:endParaRPr lang="ko-KR" altLang="en-US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CFB25-0BF7-4765-8F5B-56B6201DEDC1}"/>
              </a:ext>
            </a:extLst>
          </p:cNvPr>
          <p:cNvSpPr txBox="1"/>
          <p:nvPr/>
        </p:nvSpPr>
        <p:spPr>
          <a:xfrm>
            <a:off x="857614" y="1947498"/>
            <a:ext cx="7019870" cy="1867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Housing supplied for the purpose of conversion to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    apartments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after or rental, divided into private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    rental housing according to the Special Act on Public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    Rental Housing and Private Rental Housing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D6E26-A5A1-4799-8F6F-F1277EA16C15}"/>
              </a:ext>
            </a:extLst>
          </p:cNvPr>
          <p:cNvSpPr txBox="1"/>
          <p:nvPr/>
        </p:nvSpPr>
        <p:spPr>
          <a:xfrm>
            <a:off x="366488" y="4080151"/>
            <a:ext cx="222385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입주조건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28CF7-A803-4CE2-A125-FA769FAF4F6F}"/>
              </a:ext>
            </a:extLst>
          </p:cNvPr>
          <p:cNvSpPr txBox="1"/>
          <p:nvPr/>
        </p:nvSpPr>
        <p:spPr>
          <a:xfrm>
            <a:off x="857614" y="4640304"/>
            <a:ext cx="8816224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건설 최초공고일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년 전부터 입주 시까지 무주택자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건설지역의 거주자로 전용면적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15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평 이하인 경우 월평균 소득이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전년도의 도시근로자 평균소득 이하</a:t>
            </a:r>
          </a:p>
        </p:txBody>
      </p:sp>
    </p:spTree>
    <p:extLst>
      <p:ext uri="{BB962C8B-B14F-4D97-AF65-F5344CB8AC3E}">
        <p14:creationId xmlns:p14="http://schemas.microsoft.com/office/powerpoint/2010/main" val="30162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위쪽 모서리의 한쪽은 둥글고 다른 한쪽은 잘림 15">
            <a:extLst>
              <a:ext uri="{FF2B5EF4-FFF2-40B4-BE49-F238E27FC236}">
                <a16:creationId xmlns:a16="http://schemas.microsoft.com/office/drawing/2014/main" id="{157F64DE-E344-4817-8031-F4F84CF12406}"/>
              </a:ext>
            </a:extLst>
          </p:cNvPr>
          <p:cNvSpPr/>
          <p:nvPr/>
        </p:nvSpPr>
        <p:spPr>
          <a:xfrm>
            <a:off x="5899210" y="1445550"/>
            <a:ext cx="3660558" cy="631825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사각형: 위쪽 모서리의 한쪽은 둥글고 다른 한쪽은 잘림 14">
            <a:extLst>
              <a:ext uri="{FF2B5EF4-FFF2-40B4-BE49-F238E27FC236}">
                <a16:creationId xmlns:a16="http://schemas.microsoft.com/office/drawing/2014/main" id="{8E854932-5F19-4EFA-8A73-B3CBA851272F}"/>
              </a:ext>
            </a:extLst>
          </p:cNvPr>
          <p:cNvSpPr/>
          <p:nvPr/>
        </p:nvSpPr>
        <p:spPr>
          <a:xfrm>
            <a:off x="3648720" y="1445550"/>
            <a:ext cx="2228295" cy="631825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사각형: 위쪽 모서리의 한쪽은 둥글고 다른 한쪽은 잘림 13">
            <a:extLst>
              <a:ext uri="{FF2B5EF4-FFF2-40B4-BE49-F238E27FC236}">
                <a16:creationId xmlns:a16="http://schemas.microsoft.com/office/drawing/2014/main" id="{C07F7524-ED86-470D-A7F3-D38BB6775454}"/>
              </a:ext>
            </a:extLst>
          </p:cNvPr>
          <p:cNvSpPr/>
          <p:nvPr/>
        </p:nvSpPr>
        <p:spPr>
          <a:xfrm>
            <a:off x="1686753" y="1445550"/>
            <a:ext cx="1961968" cy="631825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B2DC518-4188-41F6-80C6-4C03784A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Ⅱ. </a:t>
            </a:r>
            <a:r>
              <a:rPr lang="ko-KR" altLang="en-US" dirty="0"/>
              <a:t>임대주택 구분 및 조건비교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564A4EF-3057-4638-A566-A34013D8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4</a:t>
            </a:fld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4D3888D-9E6D-478A-A494-D7F39DF23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068481"/>
              </p:ext>
            </p:extLst>
          </p:nvPr>
        </p:nvGraphicFramePr>
        <p:xfrm>
          <a:off x="1686756" y="2077376"/>
          <a:ext cx="7873012" cy="392392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923722">
                  <a:extLst>
                    <a:ext uri="{9D8B030D-6E8A-4147-A177-3AD203B41FA5}">
                      <a16:colId xmlns:a16="http://schemas.microsoft.com/office/drawing/2014/main" val="1472266180"/>
                    </a:ext>
                  </a:extLst>
                </a:gridCol>
                <a:gridCol w="2274267">
                  <a:extLst>
                    <a:ext uri="{9D8B030D-6E8A-4147-A177-3AD203B41FA5}">
                      <a16:colId xmlns:a16="http://schemas.microsoft.com/office/drawing/2014/main" val="1801350481"/>
                    </a:ext>
                  </a:extLst>
                </a:gridCol>
                <a:gridCol w="3675023">
                  <a:extLst>
                    <a:ext uri="{9D8B030D-6E8A-4147-A177-3AD203B41FA5}">
                      <a16:colId xmlns:a16="http://schemas.microsoft.com/office/drawing/2014/main" val="2629308850"/>
                    </a:ext>
                  </a:extLst>
                </a:gridCol>
              </a:tblGrid>
              <a:tr h="13842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국가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지자체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LH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공사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지방공사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영구 또는 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50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생계급여 또는 의료급여 </a:t>
                      </a:r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수급자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국가유공자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일본군 위안부 피해자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한부모가족 등 사회보호계층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984042"/>
                  </a:ext>
                </a:extLst>
              </a:tr>
              <a:tr h="14006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정부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(LH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공사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최대 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10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주택청약종합저축통장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또는 청약저축이 있는 무주택자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4875983"/>
                  </a:ext>
                </a:extLst>
              </a:tr>
              <a:tr h="11389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민간 사업자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최대 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8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없음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0536685"/>
                  </a:ext>
                </a:extLst>
              </a:tr>
            </a:tbl>
          </a:graphicData>
        </a:graphic>
      </p:graphicFrame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D461F876-8FF4-48C0-AC86-9DD45A1E06FD}"/>
              </a:ext>
            </a:extLst>
          </p:cNvPr>
          <p:cNvSpPr/>
          <p:nvPr/>
        </p:nvSpPr>
        <p:spPr>
          <a:xfrm flipH="1">
            <a:off x="683578" y="2077376"/>
            <a:ext cx="1003177" cy="138978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영구임대</a:t>
            </a:r>
            <a:endParaRPr lang="en-US" altLang="ko-KR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95C4A178-1D98-4DB3-A434-7B96BCB2DFAB}"/>
              </a:ext>
            </a:extLst>
          </p:cNvPr>
          <p:cNvSpPr/>
          <p:nvPr/>
        </p:nvSpPr>
        <p:spPr>
          <a:xfrm flipH="1">
            <a:off x="683579" y="3467159"/>
            <a:ext cx="1003177" cy="133164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공공</a:t>
            </a:r>
            <a:endParaRPr lang="en-US" altLang="ko-KR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임대</a:t>
            </a:r>
            <a:endParaRPr lang="en-US" altLang="ko-KR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E30CFF79-1AE9-4E26-BB10-B0FF9D53B5F4}"/>
              </a:ext>
            </a:extLst>
          </p:cNvPr>
          <p:cNvSpPr/>
          <p:nvPr/>
        </p:nvSpPr>
        <p:spPr>
          <a:xfrm flipH="1">
            <a:off x="683576" y="4798809"/>
            <a:ext cx="1003177" cy="120249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민간임대</a:t>
            </a:r>
            <a:endParaRPr lang="en-US" altLang="ko-KR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사다리꼴 10">
            <a:extLst>
              <a:ext uri="{FF2B5EF4-FFF2-40B4-BE49-F238E27FC236}">
                <a16:creationId xmlns:a16="http://schemas.microsoft.com/office/drawing/2014/main" id="{D7117FE6-A2E5-4111-A160-E23EC8E46D14}"/>
              </a:ext>
            </a:extLst>
          </p:cNvPr>
          <p:cNvSpPr/>
          <p:nvPr/>
        </p:nvSpPr>
        <p:spPr>
          <a:xfrm>
            <a:off x="1686753" y="1589102"/>
            <a:ext cx="1961969" cy="48827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사업 시행사</a:t>
            </a:r>
          </a:p>
        </p:txBody>
      </p:sp>
      <p:sp>
        <p:nvSpPr>
          <p:cNvPr id="12" name="사다리꼴 11">
            <a:extLst>
              <a:ext uri="{FF2B5EF4-FFF2-40B4-BE49-F238E27FC236}">
                <a16:creationId xmlns:a16="http://schemas.microsoft.com/office/drawing/2014/main" id="{82167210-025A-4588-9D3C-FE7043D705A6}"/>
              </a:ext>
            </a:extLst>
          </p:cNvPr>
          <p:cNvSpPr/>
          <p:nvPr/>
        </p:nvSpPr>
        <p:spPr>
          <a:xfrm>
            <a:off x="3648722" y="1589102"/>
            <a:ext cx="2228295" cy="48827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임대기간</a:t>
            </a:r>
          </a:p>
        </p:txBody>
      </p:sp>
      <p:sp>
        <p:nvSpPr>
          <p:cNvPr id="13" name="사다리꼴 12">
            <a:extLst>
              <a:ext uri="{FF2B5EF4-FFF2-40B4-BE49-F238E27FC236}">
                <a16:creationId xmlns:a16="http://schemas.microsoft.com/office/drawing/2014/main" id="{C5A3B1E0-3EE0-4E9A-A906-F2D51F5CBAA5}"/>
              </a:ext>
            </a:extLst>
          </p:cNvPr>
          <p:cNvSpPr/>
          <p:nvPr/>
        </p:nvSpPr>
        <p:spPr>
          <a:xfrm>
            <a:off x="5877017" y="1589102"/>
            <a:ext cx="3682751" cy="48827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입주조건</a:t>
            </a:r>
          </a:p>
        </p:txBody>
      </p:sp>
    </p:spTree>
    <p:extLst>
      <p:ext uri="{BB962C8B-B14F-4D97-AF65-F5344CB8AC3E}">
        <p14:creationId xmlns:p14="http://schemas.microsoft.com/office/powerpoint/2010/main" val="87264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72AA8-3BE5-4A0E-A1F8-D30296AD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Ⅲ. </a:t>
            </a:r>
            <a:r>
              <a:rPr lang="ko-KR" altLang="en-US" dirty="0"/>
              <a:t>공공임대주택 소득기준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DEDCC8-BB75-41D4-AA8D-86E9C9A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5</a:t>
            </a:fld>
            <a:endParaRPr lang="ko-KR" altLang="en-US" dirty="0"/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D13E83D3-F10A-4F50-891F-EF560BD32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30331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화살표: 오각형 9">
            <a:extLst>
              <a:ext uri="{FF2B5EF4-FFF2-40B4-BE49-F238E27FC236}">
                <a16:creationId xmlns:a16="http://schemas.microsoft.com/office/drawing/2014/main" id="{E6AE4AD2-452E-462F-8129-9C03C2373B73}"/>
              </a:ext>
            </a:extLst>
          </p:cNvPr>
          <p:cNvSpPr/>
          <p:nvPr/>
        </p:nvSpPr>
        <p:spPr>
          <a:xfrm>
            <a:off x="2849732" y="1899821"/>
            <a:ext cx="2103268" cy="37286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기하급수적 상승</a:t>
            </a:r>
          </a:p>
        </p:txBody>
      </p:sp>
    </p:spTree>
    <p:extLst>
      <p:ext uri="{BB962C8B-B14F-4D97-AF65-F5344CB8AC3E}">
        <p14:creationId xmlns:p14="http://schemas.microsoft.com/office/powerpoint/2010/main" val="127385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잘린 한쪽 모서리 4">
            <a:extLst>
              <a:ext uri="{FF2B5EF4-FFF2-40B4-BE49-F238E27FC236}">
                <a16:creationId xmlns:a16="http://schemas.microsoft.com/office/drawing/2014/main" id="{80E37226-FB0A-491F-A39D-98DC1A5EFB62}"/>
              </a:ext>
            </a:extLst>
          </p:cNvPr>
          <p:cNvSpPr/>
          <p:nvPr/>
        </p:nvSpPr>
        <p:spPr>
          <a:xfrm>
            <a:off x="239698" y="1278384"/>
            <a:ext cx="4829452" cy="4811268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432D995-3CFD-45BE-9AF6-DA0799E0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Ⅳ . </a:t>
            </a:r>
            <a:r>
              <a:rPr lang="ko-KR" altLang="en-US" dirty="0"/>
              <a:t>임대주택 신청절차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FB09FE-6429-416C-91DF-32001347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F4-5D32-4974-80C7-9BB163C49CD2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7" name="화살표: 왼쪽/오른쪽 6">
            <a:extLst>
              <a:ext uri="{FF2B5EF4-FFF2-40B4-BE49-F238E27FC236}">
                <a16:creationId xmlns:a16="http://schemas.microsoft.com/office/drawing/2014/main" id="{A846FA5F-0B29-4BB6-88FF-C777E417F326}"/>
              </a:ext>
            </a:extLst>
          </p:cNvPr>
          <p:cNvSpPr/>
          <p:nvPr/>
        </p:nvSpPr>
        <p:spPr>
          <a:xfrm>
            <a:off x="1198486" y="1420428"/>
            <a:ext cx="2494625" cy="692458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청약신청</a:t>
            </a:r>
          </a:p>
        </p:txBody>
      </p:sp>
      <p:sp>
        <p:nvSpPr>
          <p:cNvPr id="8" name="리본: 아래로 기울어짐 7">
            <a:extLst>
              <a:ext uri="{FF2B5EF4-FFF2-40B4-BE49-F238E27FC236}">
                <a16:creationId xmlns:a16="http://schemas.microsoft.com/office/drawing/2014/main" id="{47EA2C59-8C8A-4EDD-86BA-722BFFE82813}"/>
              </a:ext>
            </a:extLst>
          </p:cNvPr>
          <p:cNvSpPr/>
          <p:nvPr/>
        </p:nvSpPr>
        <p:spPr>
          <a:xfrm>
            <a:off x="417250" y="2379216"/>
            <a:ext cx="1802167" cy="630314"/>
          </a:xfrm>
          <a:prstGeom prst="ribb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인터넷</a:t>
            </a:r>
          </a:p>
        </p:txBody>
      </p:sp>
      <p:sp>
        <p:nvSpPr>
          <p:cNvPr id="9" name="리본: 아래로 기울어짐 8">
            <a:extLst>
              <a:ext uri="{FF2B5EF4-FFF2-40B4-BE49-F238E27FC236}">
                <a16:creationId xmlns:a16="http://schemas.microsoft.com/office/drawing/2014/main" id="{0517D8E5-C1C5-4B74-9066-C73735A27A45}"/>
              </a:ext>
            </a:extLst>
          </p:cNvPr>
          <p:cNvSpPr/>
          <p:nvPr/>
        </p:nvSpPr>
        <p:spPr>
          <a:xfrm flipV="1">
            <a:off x="417250" y="3147561"/>
            <a:ext cx="1802167" cy="630315"/>
          </a:xfrm>
          <a:prstGeom prst="ribb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95999-2819-46E9-80E1-00D19D557F2B}"/>
              </a:ext>
            </a:extLst>
          </p:cNvPr>
          <p:cNvSpPr txBox="1"/>
          <p:nvPr/>
        </p:nvSpPr>
        <p:spPr>
          <a:xfrm>
            <a:off x="963226" y="3103171"/>
            <a:ext cx="7279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자료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입력</a:t>
            </a:r>
          </a:p>
        </p:txBody>
      </p:sp>
      <p:sp>
        <p:nvSpPr>
          <p:cNvPr id="11" name="화살표: 갈매기형 수장 10">
            <a:extLst>
              <a:ext uri="{FF2B5EF4-FFF2-40B4-BE49-F238E27FC236}">
                <a16:creationId xmlns:a16="http://schemas.microsoft.com/office/drawing/2014/main" id="{BEDAE206-3A90-40EA-966E-75B4685C1897}"/>
              </a:ext>
            </a:extLst>
          </p:cNvPr>
          <p:cNvSpPr/>
          <p:nvPr/>
        </p:nvSpPr>
        <p:spPr>
          <a:xfrm flipH="1">
            <a:off x="2095132" y="2323302"/>
            <a:ext cx="1500323" cy="686227"/>
          </a:xfrm>
          <a:prstGeom prst="chevron">
            <a:avLst>
              <a:gd name="adj" fmla="val 5422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주택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조회</a:t>
            </a:r>
          </a:p>
        </p:txBody>
      </p:sp>
      <p:sp>
        <p:nvSpPr>
          <p:cNvPr id="12" name="사각형: 잘린 위쪽 모서리 11">
            <a:extLst>
              <a:ext uri="{FF2B5EF4-FFF2-40B4-BE49-F238E27FC236}">
                <a16:creationId xmlns:a16="http://schemas.microsoft.com/office/drawing/2014/main" id="{7BEA5B40-C693-4DAF-A6AD-622BC3923032}"/>
              </a:ext>
            </a:extLst>
          </p:cNvPr>
          <p:cNvSpPr/>
          <p:nvPr/>
        </p:nvSpPr>
        <p:spPr>
          <a:xfrm flipV="1">
            <a:off x="3657600" y="2323302"/>
            <a:ext cx="1225118" cy="686227"/>
          </a:xfrm>
          <a:prstGeom prst="snip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26AF4-A5CC-4D34-96EA-1E7023CA30DC}"/>
              </a:ext>
            </a:extLst>
          </p:cNvPr>
          <p:cNvSpPr txBox="1"/>
          <p:nvPr/>
        </p:nvSpPr>
        <p:spPr>
          <a:xfrm>
            <a:off x="3595454" y="2345016"/>
            <a:ext cx="13494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공인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인증서</a:t>
            </a:r>
          </a:p>
        </p:txBody>
      </p:sp>
      <p:sp>
        <p:nvSpPr>
          <p:cNvPr id="14" name="화살표: 오각형 13">
            <a:extLst>
              <a:ext uri="{FF2B5EF4-FFF2-40B4-BE49-F238E27FC236}">
                <a16:creationId xmlns:a16="http://schemas.microsoft.com/office/drawing/2014/main" id="{8B9CBD71-B099-4DED-A560-2E7619CC31FA}"/>
              </a:ext>
            </a:extLst>
          </p:cNvPr>
          <p:cNvSpPr/>
          <p:nvPr/>
        </p:nvSpPr>
        <p:spPr>
          <a:xfrm flipH="1">
            <a:off x="2095131" y="3177751"/>
            <a:ext cx="1500323" cy="6303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청약저축</a:t>
            </a:r>
          </a:p>
        </p:txBody>
      </p:sp>
      <p:sp>
        <p:nvSpPr>
          <p:cNvPr id="17" name="사각형: 잘린 위쪽 모서리 16">
            <a:extLst>
              <a:ext uri="{FF2B5EF4-FFF2-40B4-BE49-F238E27FC236}">
                <a16:creationId xmlns:a16="http://schemas.microsoft.com/office/drawing/2014/main" id="{4FC7CD23-CCDA-4963-B465-E1610A7D8CD6}"/>
              </a:ext>
            </a:extLst>
          </p:cNvPr>
          <p:cNvSpPr/>
          <p:nvPr/>
        </p:nvSpPr>
        <p:spPr>
          <a:xfrm>
            <a:off x="963226" y="4247965"/>
            <a:ext cx="3919492" cy="1673441"/>
          </a:xfrm>
          <a:prstGeom prst="snip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순서도: 지연 14">
            <a:extLst>
              <a:ext uri="{FF2B5EF4-FFF2-40B4-BE49-F238E27FC236}">
                <a16:creationId xmlns:a16="http://schemas.microsoft.com/office/drawing/2014/main" id="{3FB41A6C-CE97-4770-B2B5-7D3D9595143D}"/>
              </a:ext>
            </a:extLst>
          </p:cNvPr>
          <p:cNvSpPr/>
          <p:nvPr/>
        </p:nvSpPr>
        <p:spPr>
          <a:xfrm>
            <a:off x="3657600" y="3177751"/>
            <a:ext cx="1295400" cy="630316"/>
          </a:xfrm>
          <a:prstGeom prst="flowChartDela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서약서</a:t>
            </a:r>
          </a:p>
        </p:txBody>
      </p: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FDF45E5F-DCD2-49E9-95D2-DD3E23F0BE8D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10800000" flipH="1" flipV="1">
            <a:off x="683580" y="4278156"/>
            <a:ext cx="279646" cy="806530"/>
          </a:xfrm>
          <a:prstGeom prst="bentConnector3">
            <a:avLst>
              <a:gd name="adj1" fmla="val -81746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사각형: 잘린 한쪽 모서리 15">
            <a:extLst>
              <a:ext uri="{FF2B5EF4-FFF2-40B4-BE49-F238E27FC236}">
                <a16:creationId xmlns:a16="http://schemas.microsoft.com/office/drawing/2014/main" id="{CE7C8C4B-724A-45B1-8367-5C8C585A7701}"/>
              </a:ext>
            </a:extLst>
          </p:cNvPr>
          <p:cNvSpPr/>
          <p:nvPr/>
        </p:nvSpPr>
        <p:spPr>
          <a:xfrm flipH="1">
            <a:off x="683580" y="3962998"/>
            <a:ext cx="2299317" cy="630315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청약서작성</a:t>
            </a:r>
          </a:p>
        </p:txBody>
      </p:sp>
      <p:sp>
        <p:nvSpPr>
          <p:cNvPr id="26" name="순서도: 천공 테이프 25">
            <a:extLst>
              <a:ext uri="{FF2B5EF4-FFF2-40B4-BE49-F238E27FC236}">
                <a16:creationId xmlns:a16="http://schemas.microsoft.com/office/drawing/2014/main" id="{46AFA248-3386-4187-86FD-205BBFF9F64F}"/>
              </a:ext>
            </a:extLst>
          </p:cNvPr>
          <p:cNvSpPr/>
          <p:nvPr/>
        </p:nvSpPr>
        <p:spPr>
          <a:xfrm flipH="1">
            <a:off x="1134120" y="4661590"/>
            <a:ext cx="1451500" cy="648935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접수증출력</a:t>
            </a:r>
          </a:p>
        </p:txBody>
      </p:sp>
      <p:sp>
        <p:nvSpPr>
          <p:cNvPr id="27" name="순서도: 천공 테이프 26">
            <a:extLst>
              <a:ext uri="{FF2B5EF4-FFF2-40B4-BE49-F238E27FC236}">
                <a16:creationId xmlns:a16="http://schemas.microsoft.com/office/drawing/2014/main" id="{5BA54406-5A7D-4690-87C5-3CD1C99368EA}"/>
              </a:ext>
            </a:extLst>
          </p:cNvPr>
          <p:cNvSpPr/>
          <p:nvPr/>
        </p:nvSpPr>
        <p:spPr>
          <a:xfrm>
            <a:off x="1134120" y="5155595"/>
            <a:ext cx="1451500" cy="648935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추첨</a:t>
            </a:r>
          </a:p>
        </p:txBody>
      </p:sp>
      <p:sp>
        <p:nvSpPr>
          <p:cNvPr id="29" name="사각형: 잘린 한쪽 모서리 28">
            <a:extLst>
              <a:ext uri="{FF2B5EF4-FFF2-40B4-BE49-F238E27FC236}">
                <a16:creationId xmlns:a16="http://schemas.microsoft.com/office/drawing/2014/main" id="{22D71CE7-BD58-499F-8B19-1887AA2CC81C}"/>
              </a:ext>
            </a:extLst>
          </p:cNvPr>
          <p:cNvSpPr/>
          <p:nvPr/>
        </p:nvSpPr>
        <p:spPr>
          <a:xfrm flipH="1">
            <a:off x="5240044" y="1287262"/>
            <a:ext cx="4603075" cy="4811268"/>
          </a:xfrm>
          <a:prstGeom prst="snip1Rect">
            <a:avLst>
              <a:gd name="adj" fmla="val 172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두루마리 모양: 세로로 말림 29">
            <a:extLst>
              <a:ext uri="{FF2B5EF4-FFF2-40B4-BE49-F238E27FC236}">
                <a16:creationId xmlns:a16="http://schemas.microsoft.com/office/drawing/2014/main" id="{FC81BE74-CB4D-4606-870E-41E2BA0802C2}"/>
              </a:ext>
            </a:extLst>
          </p:cNvPr>
          <p:cNvSpPr/>
          <p:nvPr/>
        </p:nvSpPr>
        <p:spPr>
          <a:xfrm>
            <a:off x="5615126" y="1692295"/>
            <a:ext cx="803429" cy="1736705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택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신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16633AB0-7B3E-436E-B954-46196514A70D}"/>
              </a:ext>
            </a:extLst>
          </p:cNvPr>
          <p:cNvSpPr/>
          <p:nvPr/>
        </p:nvSpPr>
        <p:spPr>
          <a:xfrm>
            <a:off x="6511766" y="1420428"/>
            <a:ext cx="3181169" cy="2008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69A6805C-00CE-40B7-87AA-E61E05AC995A}"/>
              </a:ext>
            </a:extLst>
          </p:cNvPr>
          <p:cNvSpPr/>
          <p:nvPr/>
        </p:nvSpPr>
        <p:spPr>
          <a:xfrm>
            <a:off x="8223682" y="1548543"/>
            <a:ext cx="1216228" cy="59366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입주선정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99DE2166-BBB4-4D27-90A8-86C652E58B71}"/>
              </a:ext>
            </a:extLst>
          </p:cNvPr>
          <p:cNvSpPr/>
          <p:nvPr/>
        </p:nvSpPr>
        <p:spPr>
          <a:xfrm>
            <a:off x="6781066" y="1548543"/>
            <a:ext cx="1216229" cy="59366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입주신청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FB10320B-1C0F-44AE-9364-369FC496C82D}"/>
              </a:ext>
            </a:extLst>
          </p:cNvPr>
          <p:cNvSpPr/>
          <p:nvPr/>
        </p:nvSpPr>
        <p:spPr>
          <a:xfrm>
            <a:off x="6924583" y="2229435"/>
            <a:ext cx="1072712" cy="4997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신청자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440D1E6E-0A74-4C3A-A3FA-6CFC27F8FF1C}"/>
              </a:ext>
            </a:extLst>
          </p:cNvPr>
          <p:cNvSpPr/>
          <p:nvPr/>
        </p:nvSpPr>
        <p:spPr>
          <a:xfrm>
            <a:off x="6924583" y="2812655"/>
            <a:ext cx="1072712" cy="4997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지자체</a:t>
            </a: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5810F105-36B7-448E-B4BE-ADD7867C552F}"/>
              </a:ext>
            </a:extLst>
          </p:cNvPr>
          <p:cNvSpPr/>
          <p:nvPr/>
        </p:nvSpPr>
        <p:spPr>
          <a:xfrm>
            <a:off x="8367198" y="2229435"/>
            <a:ext cx="1072712" cy="4997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명단</a:t>
            </a: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BE8EF19A-0F27-4B69-BD9C-5C9A225F7DCD}"/>
              </a:ext>
            </a:extLst>
          </p:cNvPr>
          <p:cNvSpPr/>
          <p:nvPr/>
        </p:nvSpPr>
        <p:spPr>
          <a:xfrm>
            <a:off x="8367198" y="2812655"/>
            <a:ext cx="1072712" cy="4997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통보</a:t>
            </a:r>
          </a:p>
        </p:txBody>
      </p:sp>
      <p:sp>
        <p:nvSpPr>
          <p:cNvPr id="55" name="사다리꼴 54">
            <a:extLst>
              <a:ext uri="{FF2B5EF4-FFF2-40B4-BE49-F238E27FC236}">
                <a16:creationId xmlns:a16="http://schemas.microsoft.com/office/drawing/2014/main" id="{8892B0FF-D2F1-4351-AE6A-10C9103149BC}"/>
              </a:ext>
            </a:extLst>
          </p:cNvPr>
          <p:cNvSpPr/>
          <p:nvPr/>
        </p:nvSpPr>
        <p:spPr>
          <a:xfrm rot="20580947">
            <a:off x="5280448" y="5032425"/>
            <a:ext cx="1325827" cy="712601"/>
          </a:xfrm>
          <a:prstGeom prst="trapezoi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계약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체결</a:t>
            </a:r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8FBB1013-D563-412E-904E-AD232269048B}"/>
              </a:ext>
            </a:extLst>
          </p:cNvPr>
          <p:cNvSpPr/>
          <p:nvPr/>
        </p:nvSpPr>
        <p:spPr>
          <a:xfrm>
            <a:off x="5350105" y="3684018"/>
            <a:ext cx="1363107" cy="1099478"/>
          </a:xfrm>
          <a:custGeom>
            <a:avLst/>
            <a:gdLst>
              <a:gd name="connsiteX0" fmla="*/ 177553 w 1260629"/>
              <a:gd name="connsiteY0" fmla="*/ 204186 h 1109709"/>
              <a:gd name="connsiteX1" fmla="*/ 470516 w 1260629"/>
              <a:gd name="connsiteY1" fmla="*/ 204186 h 1109709"/>
              <a:gd name="connsiteX2" fmla="*/ 594804 w 1260629"/>
              <a:gd name="connsiteY2" fmla="*/ 0 h 1109709"/>
              <a:gd name="connsiteX3" fmla="*/ 736846 w 1260629"/>
              <a:gd name="connsiteY3" fmla="*/ 213064 h 1109709"/>
              <a:gd name="connsiteX4" fmla="*/ 1038687 w 1260629"/>
              <a:gd name="connsiteY4" fmla="*/ 204186 h 1109709"/>
              <a:gd name="connsiteX5" fmla="*/ 1020932 w 1260629"/>
              <a:gd name="connsiteY5" fmla="*/ 443883 h 1109709"/>
              <a:gd name="connsiteX6" fmla="*/ 1260629 w 1260629"/>
              <a:gd name="connsiteY6" fmla="*/ 612559 h 1109709"/>
              <a:gd name="connsiteX7" fmla="*/ 1020932 w 1260629"/>
              <a:gd name="connsiteY7" fmla="*/ 674703 h 1109709"/>
              <a:gd name="connsiteX8" fmla="*/ 1020932 w 1260629"/>
              <a:gd name="connsiteY8" fmla="*/ 861134 h 1109709"/>
              <a:gd name="connsiteX9" fmla="*/ 727969 w 1260629"/>
              <a:gd name="connsiteY9" fmla="*/ 852256 h 1109709"/>
              <a:gd name="connsiteX10" fmla="*/ 630314 w 1260629"/>
              <a:gd name="connsiteY10" fmla="*/ 1109709 h 1109709"/>
              <a:gd name="connsiteX11" fmla="*/ 532660 w 1260629"/>
              <a:gd name="connsiteY11" fmla="*/ 887767 h 1109709"/>
              <a:gd name="connsiteX12" fmla="*/ 195309 w 1260629"/>
              <a:gd name="connsiteY12" fmla="*/ 878889 h 1109709"/>
              <a:gd name="connsiteX13" fmla="*/ 195309 w 1260629"/>
              <a:gd name="connsiteY13" fmla="*/ 710214 h 1109709"/>
              <a:gd name="connsiteX14" fmla="*/ 0 w 1260629"/>
              <a:gd name="connsiteY14" fmla="*/ 648070 h 1109709"/>
              <a:gd name="connsiteX15" fmla="*/ 177553 w 1260629"/>
              <a:gd name="connsiteY15" fmla="*/ 523783 h 1109709"/>
              <a:gd name="connsiteX16" fmla="*/ 177553 w 1260629"/>
              <a:gd name="connsiteY16" fmla="*/ 204186 h 110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0629" h="1109709">
                <a:moveTo>
                  <a:pt x="177553" y="204186"/>
                </a:moveTo>
                <a:lnTo>
                  <a:pt x="470516" y="204186"/>
                </a:lnTo>
                <a:lnTo>
                  <a:pt x="594804" y="0"/>
                </a:lnTo>
                <a:lnTo>
                  <a:pt x="736846" y="213064"/>
                </a:lnTo>
                <a:lnTo>
                  <a:pt x="1038687" y="204186"/>
                </a:lnTo>
                <a:lnTo>
                  <a:pt x="1020932" y="443883"/>
                </a:lnTo>
                <a:lnTo>
                  <a:pt x="1260629" y="612559"/>
                </a:lnTo>
                <a:lnTo>
                  <a:pt x="1020932" y="674703"/>
                </a:lnTo>
                <a:lnTo>
                  <a:pt x="1020932" y="861134"/>
                </a:lnTo>
                <a:lnTo>
                  <a:pt x="727969" y="852256"/>
                </a:lnTo>
                <a:lnTo>
                  <a:pt x="630314" y="1109709"/>
                </a:lnTo>
                <a:lnTo>
                  <a:pt x="532660" y="887767"/>
                </a:lnTo>
                <a:lnTo>
                  <a:pt x="195309" y="878889"/>
                </a:lnTo>
                <a:lnTo>
                  <a:pt x="195309" y="710214"/>
                </a:lnTo>
                <a:lnTo>
                  <a:pt x="0" y="648070"/>
                </a:lnTo>
                <a:lnTo>
                  <a:pt x="177553" y="523783"/>
                </a:lnTo>
                <a:lnTo>
                  <a:pt x="177553" y="204186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계약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안내</a:t>
            </a: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F5C17636-6BA0-4987-97CC-27C966385B05}"/>
              </a:ext>
            </a:extLst>
          </p:cNvPr>
          <p:cNvSpPr/>
          <p:nvPr/>
        </p:nvSpPr>
        <p:spPr>
          <a:xfrm>
            <a:off x="6781066" y="4023966"/>
            <a:ext cx="1212567" cy="1192597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공공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기관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8F6FB6A3-96B4-4124-88B8-B881CD9D0DA3}"/>
              </a:ext>
            </a:extLst>
          </p:cNvPr>
          <p:cNvSpPr/>
          <p:nvPr/>
        </p:nvSpPr>
        <p:spPr>
          <a:xfrm>
            <a:off x="7630472" y="4023965"/>
            <a:ext cx="1264172" cy="1192597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입주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대상자</a:t>
            </a:r>
          </a:p>
        </p:txBody>
      </p:sp>
      <p:sp>
        <p:nvSpPr>
          <p:cNvPr id="59" name="두루마리 모양: 세로로 말림 58">
            <a:extLst>
              <a:ext uri="{FF2B5EF4-FFF2-40B4-BE49-F238E27FC236}">
                <a16:creationId xmlns:a16="http://schemas.microsoft.com/office/drawing/2014/main" id="{6F2E548F-944D-420F-A74E-BB5B99B22BDD}"/>
              </a:ext>
            </a:extLst>
          </p:cNvPr>
          <p:cNvSpPr/>
          <p:nvPr/>
        </p:nvSpPr>
        <p:spPr>
          <a:xfrm flipH="1">
            <a:off x="8862873" y="3915143"/>
            <a:ext cx="803429" cy="1736705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58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198</Words>
  <Application>Microsoft Office PowerPoint</Application>
  <PresentationFormat>A4 용지(210x297mm)</PresentationFormat>
  <Paragraphs>85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Ⅰ . 임대주택 입주조건</vt:lpstr>
      <vt:lpstr>Ⅱ. 임대주택 구분 및 조건비교</vt:lpstr>
      <vt:lpstr>Ⅲ. 공공임대주택 소득기준</vt:lpstr>
      <vt:lpstr>Ⅳ . 임대주택 신청절차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김가영</dc:creator>
  <cp:lastModifiedBy>김가영</cp:lastModifiedBy>
  <cp:revision>12</cp:revision>
  <dcterms:created xsi:type="dcterms:W3CDTF">2021-12-04T17:08:16Z</dcterms:created>
  <dcterms:modified xsi:type="dcterms:W3CDTF">2021-12-06T06:23:15Z</dcterms:modified>
</cp:coreProperties>
</file>