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r>
              <a:rPr lang="ko-KR" altLang="en-US" sz="2000" b="1" dirty="0">
                <a:latin typeface="돋움" panose="020B0600000101010101" pitchFamily="50" charset="-127"/>
                <a:ea typeface="돋움" panose="020B0600000101010101" pitchFamily="50" charset="-127"/>
              </a:rPr>
              <a:t>온라인</a:t>
            </a:r>
            <a:r>
              <a:rPr lang="en-US" altLang="ko-KR" sz="2000" b="1" dirty="0">
                <a:latin typeface="돋움" panose="020B0600000101010101" pitchFamily="50" charset="-127"/>
                <a:ea typeface="돋움" panose="020B0600000101010101" pitchFamily="50" charset="-127"/>
              </a:rPr>
              <a:t>/</a:t>
            </a:r>
            <a:r>
              <a:rPr lang="ko-KR" altLang="en-US" sz="2000" b="1" dirty="0">
                <a:latin typeface="돋움" panose="020B0600000101010101" pitchFamily="50" charset="-127"/>
                <a:ea typeface="돋움" panose="020B0600000101010101" pitchFamily="50" charset="-127"/>
              </a:rPr>
              <a:t>모바일 시장의 확대</a:t>
            </a:r>
          </a:p>
        </c:rich>
      </c:tx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11878112225938312"/>
          <c:y val="0.15614760333488228"/>
          <c:w val="0.83702197760397012"/>
          <c:h val="0.63497020916325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891490152359718E-2"/>
                  <c:y val="6.1291492409920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468599033816431E-2"/>
                      <c:h val="5.13972943494621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6DD-4011-B257-B589294A8507}"/>
                </c:ext>
              </c:extLst>
            </c:dLbl>
            <c:dLbl>
              <c:idx val="1"/>
              <c:layout>
                <c:manualLayout>
                  <c:x val="-1.0405053883314808E-2"/>
                  <c:y val="6.4210134905631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468599033816431E-2"/>
                      <c:h val="5.13972943494621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86DD-4011-B257-B589294A8507}"/>
                </c:ext>
              </c:extLst>
            </c:dLbl>
            <c:dLbl>
              <c:idx val="2"/>
              <c:layout>
                <c:manualLayout>
                  <c:x val="-1.1891490152359718E-2"/>
                  <c:y val="5.8372849914210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6DD-4011-B257-B589294A8507}"/>
                </c:ext>
              </c:extLst>
            </c:dLbl>
            <c:dLbl>
              <c:idx val="3"/>
              <c:layout>
                <c:manualLayout>
                  <c:x val="-1.0405053883314861E-2"/>
                  <c:y val="5.8372849914210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6DD-4011-B257-B589294A8507}"/>
                </c:ext>
              </c:extLst>
            </c:dLbl>
            <c:dLbl>
              <c:idx val="4"/>
              <c:layout>
                <c:manualLayout>
                  <c:x val="-8.918617614269788E-3"/>
                  <c:y val="6.85880986491970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468599033816431E-2"/>
                      <c:h val="6.01532218365937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86DD-4011-B257-B589294A85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2016년</c:v>
                </c:pt>
                <c:pt idx="1">
                  <c:v>2017년</c:v>
                </c:pt>
                <c:pt idx="2">
                  <c:v>2018년</c:v>
                </c:pt>
                <c:pt idx="3">
                  <c:v>2019년</c:v>
                </c:pt>
                <c:pt idx="4">
                  <c:v>2020년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33.770000000000003</c:v>
                </c:pt>
                <c:pt idx="1">
                  <c:v>31.72</c:v>
                </c:pt>
                <c:pt idx="2">
                  <c:v>29.51</c:v>
                </c:pt>
                <c:pt idx="3">
                  <c:v>30.07</c:v>
                </c:pt>
                <c:pt idx="4">
                  <c:v>32.119999999999997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DD-4011-B257-B589294A85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61848527"/>
        <c:axId val="661865167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모바일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elete val="1"/>
          </c:dLbls>
          <c:cat>
            <c:strRef>
              <c:f>Sheet1!$A$2:$A$6</c:f>
              <c:strCache>
                <c:ptCount val="5"/>
                <c:pt idx="0">
                  <c:v>2016년</c:v>
                </c:pt>
                <c:pt idx="1">
                  <c:v>2017년</c:v>
                </c:pt>
                <c:pt idx="2">
                  <c:v>2018년</c:v>
                </c:pt>
                <c:pt idx="3">
                  <c:v>2019년</c:v>
                </c:pt>
                <c:pt idx="4">
                  <c:v>2020년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5.91</c:v>
                </c:pt>
                <c:pt idx="1">
                  <c:v>13.52</c:v>
                </c:pt>
                <c:pt idx="2">
                  <c:v>24.43</c:v>
                </c:pt>
                <c:pt idx="3">
                  <c:v>35.590000000000003</c:v>
                </c:pt>
                <c:pt idx="4">
                  <c:v>42.53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6DD-4011-B257-B589294A85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61852271"/>
        <c:axId val="661848111"/>
      </c:lineChart>
      <c:catAx>
        <c:axId val="661848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61865167"/>
        <c:crosses val="autoZero"/>
        <c:auto val="1"/>
        <c:lblAlgn val="ctr"/>
        <c:lblOffset val="100"/>
        <c:noMultiLvlLbl val="0"/>
      </c:catAx>
      <c:valAx>
        <c:axId val="6618651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61848527"/>
        <c:crosses val="autoZero"/>
        <c:crossBetween val="between"/>
      </c:valAx>
      <c:valAx>
        <c:axId val="661848111"/>
        <c:scaling>
          <c:orientation val="minMax"/>
          <c:max val="5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61852271"/>
        <c:crosses val="max"/>
        <c:crossBetween val="between"/>
        <c:majorUnit val="10"/>
      </c:valAx>
      <c:catAx>
        <c:axId val="66185227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61848111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00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FF79E4-49E3-42D8-8C07-ABC36E3101AC}" type="doc">
      <dgm:prSet loTypeId="urn:microsoft.com/office/officeart/2005/8/layout/venn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9C0CA6B-6646-4384-B8E8-333641DE2203}">
      <dgm:prSet phldrT="[텍스트]"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신선</a:t>
          </a:r>
          <a:endParaRPr lang="en-US" altLang="ko-KR" sz="1800" dirty="0">
            <a:solidFill>
              <a:schemeClr val="bg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  <a:p>
          <a:pPr latinLnBrk="1"/>
          <a:r>
            <a:rPr lang="ko-KR" altLang="en-US" sz="18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식품</a:t>
          </a:r>
          <a:endParaRPr lang="en-US" altLang="ko-KR" sz="1800" dirty="0">
            <a:solidFill>
              <a:schemeClr val="bg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  <a:p>
          <a:pPr latinLnBrk="1"/>
          <a:r>
            <a:rPr lang="ko-KR" altLang="en-US" sz="18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rPr>
            <a:t>배송</a:t>
          </a:r>
        </a:p>
      </dgm:t>
    </dgm:pt>
    <dgm:pt modelId="{AF683835-D597-49C4-BF04-5D79B71B8F06}" type="parTrans" cxnId="{FB7FAFFF-359F-4424-899C-D5DFA4C4F9BA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C41339EF-C98C-40EC-A04C-4399D35C95EF}" type="sibTrans" cxnId="{FB7FAFFF-359F-4424-899C-D5DFA4C4F9BA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421113A7-6C20-4496-819D-30069D49E31A}">
      <dgm:prSet phldrT="[텍스트]" custT="1"/>
      <dgm:spPr/>
      <dgm:t>
        <a:bodyPr/>
        <a:lstStyle/>
        <a:p>
          <a:pPr latinLnBrk="1"/>
          <a:r>
            <a:rPr lang="ko-KR" altLang="en-US" sz="1800" dirty="0" err="1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rPr>
            <a:t>퀵배</a:t>
          </a:r>
          <a:endParaRPr lang="en-US" altLang="ko-KR" sz="1800" dirty="0">
            <a:solidFill>
              <a:schemeClr val="bg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  <a:p>
          <a:pPr latinLnBrk="1"/>
          <a:r>
            <a:rPr lang="ko-KR" altLang="en-US" sz="18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송</a:t>
          </a:r>
        </a:p>
      </dgm:t>
    </dgm:pt>
    <dgm:pt modelId="{D2B20F26-8ACB-4D99-B6E4-6F45E4CFAC4C}" type="parTrans" cxnId="{A052B67C-2874-446C-BA52-679367CBA708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5B842DDB-940D-4BEE-9774-7E52C4503C45}" type="sibTrans" cxnId="{A052B67C-2874-446C-BA52-679367CBA708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ED6F11AB-16AE-4B49-8C80-BA382F0A52DF}">
      <dgm:prSet phldrT="[텍스트]"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새벽</a:t>
          </a:r>
          <a:endParaRPr lang="en-US" altLang="ko-KR" sz="1800" dirty="0">
            <a:solidFill>
              <a:schemeClr val="bg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  <a:p>
          <a:pPr latinLnBrk="1"/>
          <a:r>
            <a:rPr lang="ko-KR" altLang="en-US" sz="18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rPr>
            <a:t>배송</a:t>
          </a:r>
        </a:p>
      </dgm:t>
    </dgm:pt>
    <dgm:pt modelId="{87563029-0009-4F5C-B5DC-508D7B59C810}" type="parTrans" cxnId="{59E11B74-C048-4135-8670-D472AC994905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6FD653B9-95A8-42FE-AF8B-173507DEEE0D}" type="sibTrans" cxnId="{59E11B74-C048-4135-8670-D472AC994905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0C1B15E0-001A-45E5-8335-6D9E50699B05}" type="pres">
      <dgm:prSet presAssocID="{D4FF79E4-49E3-42D8-8C07-ABC36E3101AC}" presName="Name0" presStyleCnt="0">
        <dgm:presLayoutVars>
          <dgm:dir/>
          <dgm:resizeHandles val="exact"/>
        </dgm:presLayoutVars>
      </dgm:prSet>
      <dgm:spPr/>
    </dgm:pt>
    <dgm:pt modelId="{DCF4D537-3778-4DC4-BBE0-01D85BF10ACC}" type="pres">
      <dgm:prSet presAssocID="{59C0CA6B-6646-4384-B8E8-333641DE2203}" presName="Name5" presStyleLbl="vennNode1" presStyleIdx="0" presStyleCnt="3">
        <dgm:presLayoutVars>
          <dgm:bulletEnabled val="1"/>
        </dgm:presLayoutVars>
      </dgm:prSet>
      <dgm:spPr/>
    </dgm:pt>
    <dgm:pt modelId="{E7E033C0-9E2B-45A0-8436-7173298EDF73}" type="pres">
      <dgm:prSet presAssocID="{C41339EF-C98C-40EC-A04C-4399D35C95EF}" presName="space" presStyleCnt="0"/>
      <dgm:spPr/>
    </dgm:pt>
    <dgm:pt modelId="{91CECD6A-E820-4843-99C3-EE54311DA2CD}" type="pres">
      <dgm:prSet presAssocID="{421113A7-6C20-4496-819D-30069D49E31A}" presName="Name5" presStyleLbl="vennNode1" presStyleIdx="1" presStyleCnt="3">
        <dgm:presLayoutVars>
          <dgm:bulletEnabled val="1"/>
        </dgm:presLayoutVars>
      </dgm:prSet>
      <dgm:spPr/>
    </dgm:pt>
    <dgm:pt modelId="{2CA708A3-FF0F-4C9E-A6E5-609F06104C80}" type="pres">
      <dgm:prSet presAssocID="{5B842DDB-940D-4BEE-9774-7E52C4503C45}" presName="space" presStyleCnt="0"/>
      <dgm:spPr/>
    </dgm:pt>
    <dgm:pt modelId="{56EAB201-8705-42F5-B392-F8AE01BB9079}" type="pres">
      <dgm:prSet presAssocID="{ED6F11AB-16AE-4B49-8C80-BA382F0A52DF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9AD76505-7C31-41E0-A04C-EFE7CA8F80EA}" type="presOf" srcId="{D4FF79E4-49E3-42D8-8C07-ABC36E3101AC}" destId="{0C1B15E0-001A-45E5-8335-6D9E50699B05}" srcOrd="0" destOrd="0" presId="urn:microsoft.com/office/officeart/2005/8/layout/venn3"/>
    <dgm:cxn modelId="{59E11B74-C048-4135-8670-D472AC994905}" srcId="{D4FF79E4-49E3-42D8-8C07-ABC36E3101AC}" destId="{ED6F11AB-16AE-4B49-8C80-BA382F0A52DF}" srcOrd="2" destOrd="0" parTransId="{87563029-0009-4F5C-B5DC-508D7B59C810}" sibTransId="{6FD653B9-95A8-42FE-AF8B-173507DEEE0D}"/>
    <dgm:cxn modelId="{322F6A56-BF82-4CCF-A6A6-66ABF73A326F}" type="presOf" srcId="{421113A7-6C20-4496-819D-30069D49E31A}" destId="{91CECD6A-E820-4843-99C3-EE54311DA2CD}" srcOrd="0" destOrd="0" presId="urn:microsoft.com/office/officeart/2005/8/layout/venn3"/>
    <dgm:cxn modelId="{A052B67C-2874-446C-BA52-679367CBA708}" srcId="{D4FF79E4-49E3-42D8-8C07-ABC36E3101AC}" destId="{421113A7-6C20-4496-819D-30069D49E31A}" srcOrd="1" destOrd="0" parTransId="{D2B20F26-8ACB-4D99-B6E4-6F45E4CFAC4C}" sibTransId="{5B842DDB-940D-4BEE-9774-7E52C4503C45}"/>
    <dgm:cxn modelId="{2375679D-0C31-432E-8A59-1EA49FB463B2}" type="presOf" srcId="{59C0CA6B-6646-4384-B8E8-333641DE2203}" destId="{DCF4D537-3778-4DC4-BBE0-01D85BF10ACC}" srcOrd="0" destOrd="0" presId="urn:microsoft.com/office/officeart/2005/8/layout/venn3"/>
    <dgm:cxn modelId="{2CA060E1-7213-4028-917C-0E5E70D1D8A3}" type="presOf" srcId="{ED6F11AB-16AE-4B49-8C80-BA382F0A52DF}" destId="{56EAB201-8705-42F5-B392-F8AE01BB9079}" srcOrd="0" destOrd="0" presId="urn:microsoft.com/office/officeart/2005/8/layout/venn3"/>
    <dgm:cxn modelId="{FB7FAFFF-359F-4424-899C-D5DFA4C4F9BA}" srcId="{D4FF79E4-49E3-42D8-8C07-ABC36E3101AC}" destId="{59C0CA6B-6646-4384-B8E8-333641DE2203}" srcOrd="0" destOrd="0" parTransId="{AF683835-D597-49C4-BF04-5D79B71B8F06}" sibTransId="{C41339EF-C98C-40EC-A04C-4399D35C95EF}"/>
    <dgm:cxn modelId="{6C06A222-DF11-4FFF-9C42-921C4D5FAF99}" type="presParOf" srcId="{0C1B15E0-001A-45E5-8335-6D9E50699B05}" destId="{DCF4D537-3778-4DC4-BBE0-01D85BF10ACC}" srcOrd="0" destOrd="0" presId="urn:microsoft.com/office/officeart/2005/8/layout/venn3"/>
    <dgm:cxn modelId="{A26C8461-3CA7-4A70-8BEA-7D273B923198}" type="presParOf" srcId="{0C1B15E0-001A-45E5-8335-6D9E50699B05}" destId="{E7E033C0-9E2B-45A0-8436-7173298EDF73}" srcOrd="1" destOrd="0" presId="urn:microsoft.com/office/officeart/2005/8/layout/venn3"/>
    <dgm:cxn modelId="{8E92BAEE-33D6-4C6D-A132-FE0C240C00B4}" type="presParOf" srcId="{0C1B15E0-001A-45E5-8335-6D9E50699B05}" destId="{91CECD6A-E820-4843-99C3-EE54311DA2CD}" srcOrd="2" destOrd="0" presId="urn:microsoft.com/office/officeart/2005/8/layout/venn3"/>
    <dgm:cxn modelId="{BAA828F8-32F5-4EED-B2CF-2625BF767C2D}" type="presParOf" srcId="{0C1B15E0-001A-45E5-8335-6D9E50699B05}" destId="{2CA708A3-FF0F-4C9E-A6E5-609F06104C80}" srcOrd="3" destOrd="0" presId="urn:microsoft.com/office/officeart/2005/8/layout/venn3"/>
    <dgm:cxn modelId="{3C331EC1-3F3B-4287-AE68-C31B8D77B887}" type="presParOf" srcId="{0C1B15E0-001A-45E5-8335-6D9E50699B05}" destId="{56EAB201-8705-42F5-B392-F8AE01BB9079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880291-8E95-4382-90AC-F12D50D632C2}" type="doc">
      <dgm:prSet loTypeId="urn:microsoft.com/office/officeart/2005/8/layout/chevron1" loCatId="process" qsTypeId="urn:microsoft.com/office/officeart/2005/8/quickstyle/3d2" qsCatId="3D" csTypeId="urn:microsoft.com/office/officeart/2005/8/colors/accent1_2" csCatId="accent1" phldr="1"/>
      <dgm:spPr/>
    </dgm:pt>
    <dgm:pt modelId="{7A5DC42D-3831-49FB-8760-22A93540A97C}">
      <dgm:prSet phldrT="[텍스트]" custT="1"/>
      <dgm:spPr/>
      <dgm:t>
        <a:bodyPr/>
        <a:lstStyle/>
        <a:p>
          <a:pPr latinLnBrk="1"/>
          <a:r>
            <a:rPr lang="ko-KR" altLang="en-US" sz="1800" dirty="0" err="1">
              <a:latin typeface="굴림" panose="020B0600000101010101" pitchFamily="50" charset="-127"/>
              <a:ea typeface="굴림" panose="020B0600000101010101" pitchFamily="50" charset="-127"/>
            </a:rPr>
            <a:t>드론</a:t>
          </a:r>
          <a:endParaRPr lang="ko-KR" altLang="en-US" sz="1800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18EA6FD1-F446-461A-A01E-5115D33BA982}" type="parTrans" cxnId="{A5598F4C-97EE-4335-A095-BA16EC7A7004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0E5A0792-3E17-4E18-82BB-1D588E7C1F67}" type="sibTrans" cxnId="{A5598F4C-97EE-4335-A095-BA16EC7A7004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469A9CB0-3EFA-4368-92F7-6C2ABBE9B760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배달</a:t>
          </a:r>
          <a:br>
            <a:rPr lang="en-US" altLang="ko-KR" sz="18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로봇</a:t>
          </a:r>
        </a:p>
      </dgm:t>
    </dgm:pt>
    <dgm:pt modelId="{789A425A-010F-445D-A39A-3CB75B8242A1}" type="parTrans" cxnId="{4C2C4E7D-496D-4320-84F5-194B27BE959E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11A7887B-07CA-4B77-9865-566EABFE2AD9}" type="sibTrans" cxnId="{4C2C4E7D-496D-4320-84F5-194B27BE959E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9ADDCA2B-0572-4669-9F36-38A843454083}">
      <dgm:prSet phldrT="[텍스트]" custT="1"/>
      <dgm:spPr/>
      <dgm:t>
        <a:bodyPr/>
        <a:lstStyle/>
        <a:p>
          <a:pPr latinLnBrk="1"/>
          <a:r>
            <a:rPr lang="ko-KR" altLang="en-US" sz="1800" dirty="0" err="1">
              <a:latin typeface="굴림" panose="020B0600000101010101" pitchFamily="50" charset="-127"/>
              <a:ea typeface="굴림" panose="020B0600000101010101" pitchFamily="50" charset="-127"/>
            </a:rPr>
            <a:t>자율주</a:t>
          </a:r>
          <a:br>
            <a:rPr lang="en-US" altLang="ko-KR" sz="18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 err="1">
              <a:latin typeface="굴림" panose="020B0600000101010101" pitchFamily="50" charset="-127"/>
              <a:ea typeface="굴림" panose="020B0600000101010101" pitchFamily="50" charset="-127"/>
            </a:rPr>
            <a:t>행차량</a:t>
          </a:r>
          <a:endParaRPr lang="ko-KR" altLang="en-US" sz="1800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3CFFB29F-A580-4731-A065-C1C4EBB3AF0A}" type="sibTrans" cxnId="{073DAA21-1976-4AE6-86A5-786759246573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D025AD6A-C32F-48A4-8735-DE09060609A6}" type="parTrans" cxnId="{073DAA21-1976-4AE6-86A5-786759246573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C75AC9D8-A3F2-4E63-AC74-9FFBA6FEBC2F}" type="pres">
      <dgm:prSet presAssocID="{DA880291-8E95-4382-90AC-F12D50D632C2}" presName="Name0" presStyleCnt="0">
        <dgm:presLayoutVars>
          <dgm:dir/>
          <dgm:animLvl val="lvl"/>
          <dgm:resizeHandles val="exact"/>
        </dgm:presLayoutVars>
      </dgm:prSet>
      <dgm:spPr/>
    </dgm:pt>
    <dgm:pt modelId="{AD6B5C99-F44F-48C3-A3A7-841911CC7855}" type="pres">
      <dgm:prSet presAssocID="{7A5DC42D-3831-49FB-8760-22A93540A97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54B917A-4DC8-4E04-AB28-D3D8AEC344B3}" type="pres">
      <dgm:prSet presAssocID="{0E5A0792-3E17-4E18-82BB-1D588E7C1F67}" presName="parTxOnlySpace" presStyleCnt="0"/>
      <dgm:spPr/>
    </dgm:pt>
    <dgm:pt modelId="{D64A4204-30E3-4F36-9CA2-70244D79D016}" type="pres">
      <dgm:prSet presAssocID="{9ADDCA2B-0572-4669-9F36-38A84345408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98120DD-77DE-47ED-BED8-E2AF11FB7F23}" type="pres">
      <dgm:prSet presAssocID="{3CFFB29F-A580-4731-A065-C1C4EBB3AF0A}" presName="parTxOnlySpace" presStyleCnt="0"/>
      <dgm:spPr/>
    </dgm:pt>
    <dgm:pt modelId="{44109DFE-EF1D-45B9-B804-5E5DAC2AD4E0}" type="pres">
      <dgm:prSet presAssocID="{469A9CB0-3EFA-4368-92F7-6C2ABBE9B76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73DAA21-1976-4AE6-86A5-786759246573}" srcId="{DA880291-8E95-4382-90AC-F12D50D632C2}" destId="{9ADDCA2B-0572-4669-9F36-38A843454083}" srcOrd="1" destOrd="0" parTransId="{D025AD6A-C32F-48A4-8735-DE09060609A6}" sibTransId="{3CFFB29F-A580-4731-A065-C1C4EBB3AF0A}"/>
    <dgm:cxn modelId="{A5598F4C-97EE-4335-A095-BA16EC7A7004}" srcId="{DA880291-8E95-4382-90AC-F12D50D632C2}" destId="{7A5DC42D-3831-49FB-8760-22A93540A97C}" srcOrd="0" destOrd="0" parTransId="{18EA6FD1-F446-461A-A01E-5115D33BA982}" sibTransId="{0E5A0792-3E17-4E18-82BB-1D588E7C1F67}"/>
    <dgm:cxn modelId="{9D443851-D8A9-49E0-ABBD-B86FCBE2D241}" type="presOf" srcId="{9ADDCA2B-0572-4669-9F36-38A843454083}" destId="{D64A4204-30E3-4F36-9CA2-70244D79D016}" srcOrd="0" destOrd="0" presId="urn:microsoft.com/office/officeart/2005/8/layout/chevron1"/>
    <dgm:cxn modelId="{98891657-6491-4082-AE07-C40FF6E5322C}" type="presOf" srcId="{469A9CB0-3EFA-4368-92F7-6C2ABBE9B760}" destId="{44109DFE-EF1D-45B9-B804-5E5DAC2AD4E0}" srcOrd="0" destOrd="0" presId="urn:microsoft.com/office/officeart/2005/8/layout/chevron1"/>
    <dgm:cxn modelId="{4C2C4E7D-496D-4320-84F5-194B27BE959E}" srcId="{DA880291-8E95-4382-90AC-F12D50D632C2}" destId="{469A9CB0-3EFA-4368-92F7-6C2ABBE9B760}" srcOrd="2" destOrd="0" parTransId="{789A425A-010F-445D-A39A-3CB75B8242A1}" sibTransId="{11A7887B-07CA-4B77-9865-566EABFE2AD9}"/>
    <dgm:cxn modelId="{3B52E3AB-68E0-4FA3-A8D0-D885DBC912E1}" type="presOf" srcId="{7A5DC42D-3831-49FB-8760-22A93540A97C}" destId="{AD6B5C99-F44F-48C3-A3A7-841911CC7855}" srcOrd="0" destOrd="0" presId="urn:microsoft.com/office/officeart/2005/8/layout/chevron1"/>
    <dgm:cxn modelId="{FD20FBF8-80FC-4B55-8065-E2A4743812CC}" type="presOf" srcId="{DA880291-8E95-4382-90AC-F12D50D632C2}" destId="{C75AC9D8-A3F2-4E63-AC74-9FFBA6FEBC2F}" srcOrd="0" destOrd="0" presId="urn:microsoft.com/office/officeart/2005/8/layout/chevron1"/>
    <dgm:cxn modelId="{17B4CC8A-F08D-4CDF-9459-CF418434A0EC}" type="presParOf" srcId="{C75AC9D8-A3F2-4E63-AC74-9FFBA6FEBC2F}" destId="{AD6B5C99-F44F-48C3-A3A7-841911CC7855}" srcOrd="0" destOrd="0" presId="urn:microsoft.com/office/officeart/2005/8/layout/chevron1"/>
    <dgm:cxn modelId="{C7326C22-33D3-4D44-826D-F9B17C0C337D}" type="presParOf" srcId="{C75AC9D8-A3F2-4E63-AC74-9FFBA6FEBC2F}" destId="{654B917A-4DC8-4E04-AB28-D3D8AEC344B3}" srcOrd="1" destOrd="0" presId="urn:microsoft.com/office/officeart/2005/8/layout/chevron1"/>
    <dgm:cxn modelId="{C3CD02F2-0E97-44FD-9274-C5754B4A8046}" type="presParOf" srcId="{C75AC9D8-A3F2-4E63-AC74-9FFBA6FEBC2F}" destId="{D64A4204-30E3-4F36-9CA2-70244D79D016}" srcOrd="2" destOrd="0" presId="urn:microsoft.com/office/officeart/2005/8/layout/chevron1"/>
    <dgm:cxn modelId="{546AD98D-2654-43E2-9B3A-182C939ABEE0}" type="presParOf" srcId="{C75AC9D8-A3F2-4E63-AC74-9FFBA6FEBC2F}" destId="{B98120DD-77DE-47ED-BED8-E2AF11FB7F23}" srcOrd="3" destOrd="0" presId="urn:microsoft.com/office/officeart/2005/8/layout/chevron1"/>
    <dgm:cxn modelId="{34AD84B4-89C4-4931-80E6-99B74A6167AC}" type="presParOf" srcId="{C75AC9D8-A3F2-4E63-AC74-9FFBA6FEBC2F}" destId="{44109DFE-EF1D-45B9-B804-5E5DAC2AD4E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4D537-3778-4DC4-BBE0-01D85BF10ACC}">
      <dsp:nvSpPr>
        <dsp:cNvPr id="0" name=""/>
        <dsp:cNvSpPr/>
      </dsp:nvSpPr>
      <dsp:spPr>
        <a:xfrm>
          <a:off x="1264" y="173251"/>
          <a:ext cx="1106102" cy="11061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0873" tIns="22860" rIns="60873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신선</a:t>
          </a:r>
          <a:endParaRPr lang="en-US" altLang="ko-KR" sz="1800" kern="1200" dirty="0">
            <a:solidFill>
              <a:schemeClr val="bg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식품</a:t>
          </a:r>
          <a:endParaRPr lang="en-US" altLang="ko-KR" sz="1800" kern="1200" dirty="0">
            <a:solidFill>
              <a:schemeClr val="bg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rPr>
            <a:t>배송</a:t>
          </a:r>
        </a:p>
      </dsp:txBody>
      <dsp:txXfrm>
        <a:off x="163249" y="335236"/>
        <a:ext cx="782132" cy="782132"/>
      </dsp:txXfrm>
    </dsp:sp>
    <dsp:sp modelId="{91CECD6A-E820-4843-99C3-EE54311DA2CD}">
      <dsp:nvSpPr>
        <dsp:cNvPr id="0" name=""/>
        <dsp:cNvSpPr/>
      </dsp:nvSpPr>
      <dsp:spPr>
        <a:xfrm>
          <a:off x="886146" y="173251"/>
          <a:ext cx="1106102" cy="11061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0873" tIns="22860" rIns="60873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 err="1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rPr>
            <a:t>퀵배</a:t>
          </a:r>
          <a:endParaRPr lang="en-US" altLang="ko-KR" sz="1800" kern="1200" dirty="0">
            <a:solidFill>
              <a:schemeClr val="bg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송</a:t>
          </a:r>
        </a:p>
      </dsp:txBody>
      <dsp:txXfrm>
        <a:off x="1048131" y="335236"/>
        <a:ext cx="782132" cy="782132"/>
      </dsp:txXfrm>
    </dsp:sp>
    <dsp:sp modelId="{56EAB201-8705-42F5-B392-F8AE01BB9079}">
      <dsp:nvSpPr>
        <dsp:cNvPr id="0" name=""/>
        <dsp:cNvSpPr/>
      </dsp:nvSpPr>
      <dsp:spPr>
        <a:xfrm>
          <a:off x="1771028" y="173251"/>
          <a:ext cx="1106102" cy="11061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0873" tIns="22860" rIns="60873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새벽</a:t>
          </a:r>
          <a:endParaRPr lang="en-US" altLang="ko-KR" sz="1800" kern="1200" dirty="0">
            <a:solidFill>
              <a:schemeClr val="bg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rPr>
            <a:t>배송</a:t>
          </a:r>
        </a:p>
      </dsp:txBody>
      <dsp:txXfrm>
        <a:off x="1933013" y="335236"/>
        <a:ext cx="782132" cy="7821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B5C99-F44F-48C3-A3A7-841911CC7855}">
      <dsp:nvSpPr>
        <dsp:cNvPr id="0" name=""/>
        <dsp:cNvSpPr/>
      </dsp:nvSpPr>
      <dsp:spPr>
        <a:xfrm>
          <a:off x="1175" y="951449"/>
          <a:ext cx="1432487" cy="5729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 err="1">
              <a:latin typeface="굴림" panose="020B0600000101010101" pitchFamily="50" charset="-127"/>
              <a:ea typeface="굴림" panose="020B0600000101010101" pitchFamily="50" charset="-127"/>
            </a:rPr>
            <a:t>드론</a:t>
          </a:r>
          <a:endParaRPr lang="ko-KR" altLang="en-US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287673" y="951449"/>
        <a:ext cx="859492" cy="572995"/>
      </dsp:txXfrm>
    </dsp:sp>
    <dsp:sp modelId="{D64A4204-30E3-4F36-9CA2-70244D79D016}">
      <dsp:nvSpPr>
        <dsp:cNvPr id="0" name=""/>
        <dsp:cNvSpPr/>
      </dsp:nvSpPr>
      <dsp:spPr>
        <a:xfrm>
          <a:off x="1290414" y="951449"/>
          <a:ext cx="1432487" cy="5729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 err="1">
              <a:latin typeface="굴림" panose="020B0600000101010101" pitchFamily="50" charset="-127"/>
              <a:ea typeface="굴림" panose="020B0600000101010101" pitchFamily="50" charset="-127"/>
            </a:rPr>
            <a:t>자율주</a:t>
          </a:r>
          <a:br>
            <a:rPr lang="en-US" altLang="ko-KR" sz="1800" kern="12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 err="1">
              <a:latin typeface="굴림" panose="020B0600000101010101" pitchFamily="50" charset="-127"/>
              <a:ea typeface="굴림" panose="020B0600000101010101" pitchFamily="50" charset="-127"/>
            </a:rPr>
            <a:t>행차량</a:t>
          </a:r>
          <a:endParaRPr lang="ko-KR" altLang="en-US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1576912" y="951449"/>
        <a:ext cx="859492" cy="572995"/>
      </dsp:txXfrm>
    </dsp:sp>
    <dsp:sp modelId="{44109DFE-EF1D-45B9-B804-5E5DAC2AD4E0}">
      <dsp:nvSpPr>
        <dsp:cNvPr id="0" name=""/>
        <dsp:cNvSpPr/>
      </dsp:nvSpPr>
      <dsp:spPr>
        <a:xfrm>
          <a:off x="2579653" y="951449"/>
          <a:ext cx="1432487" cy="5729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배달</a:t>
          </a:r>
          <a:br>
            <a:rPr lang="en-US" altLang="ko-KR" sz="1800" kern="12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로봇</a:t>
          </a:r>
        </a:p>
      </dsp:txBody>
      <dsp:txXfrm>
        <a:off x="2866151" y="951449"/>
        <a:ext cx="859492" cy="572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0.64098</cdr:x>
      <cdr:y>0.1874</cdr:y>
    </cdr:from>
    <cdr:to>
      <cdr:x>0.81182</cdr:x>
      <cdr:y>0.25628</cdr:y>
    </cdr:to>
    <cdr:sp macro="" textlink="">
      <cdr:nvSpPr>
        <cdr:cNvPr id="2" name="화살표: 오각형 1">
          <a:extLst xmlns:a="http://schemas.openxmlformats.org/drawingml/2006/main">
            <a:ext uri="{FF2B5EF4-FFF2-40B4-BE49-F238E27FC236}">
              <a16:creationId xmlns:a16="http://schemas.microsoft.com/office/drawing/2014/main" id="{C9CB8AF1-D7DB-4085-82C8-9820CB38E940}"/>
            </a:ext>
          </a:extLst>
        </cdr:cNvPr>
        <cdr:cNvSpPr/>
      </cdr:nvSpPr>
      <cdr:spPr>
        <a:xfrm xmlns:a="http://schemas.openxmlformats.org/drawingml/2006/main">
          <a:off x="5476480" y="981511"/>
          <a:ext cx="1459685" cy="360727"/>
        </a:xfrm>
        <a:prstGeom xmlns:a="http://schemas.openxmlformats.org/drawingml/2006/main" prst="homePlat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ko-KR" altLang="en-US" sz="1800" dirty="0">
              <a:latin typeface="돋움" panose="020B0600000101010101" pitchFamily="50" charset="-127"/>
              <a:ea typeface="돋움" panose="020B0600000101010101" pitchFamily="50" charset="-127"/>
            </a:rPr>
            <a:t>단위 </a:t>
          </a:r>
          <a:r>
            <a:rPr lang="en-US" altLang="ko-KR" sz="1800" dirty="0">
              <a:latin typeface="돋움" panose="020B0600000101010101" pitchFamily="50" charset="-127"/>
              <a:ea typeface="돋움" panose="020B0600000101010101" pitchFamily="50" charset="-127"/>
            </a:rPr>
            <a:t>: </a:t>
          </a:r>
          <a:r>
            <a:rPr lang="ko-KR" altLang="en-US" sz="1800" dirty="0">
              <a:latin typeface="돋움" panose="020B0600000101010101" pitchFamily="50" charset="-127"/>
              <a:ea typeface="돋움" panose="020B0600000101010101" pitchFamily="50" charset="-127"/>
            </a:rPr>
            <a:t>조원</a:t>
          </a:r>
          <a:endParaRPr lang="ko-KR" sz="1800" dirty="0">
            <a:latin typeface="돋움" panose="020B0600000101010101" pitchFamily="50" charset="-127"/>
            <a:ea typeface="돋움" panose="020B0600000101010101" pitchFamily="50" charset="-127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3CA72-48A2-46FF-814B-E4E641273301}" type="datetimeFigureOut">
              <a:rPr lang="ko-KR" altLang="en-US" smtClean="0"/>
              <a:t>2024-08-07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9F067-99CF-4205-ADF6-4CF0C4253C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5809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C221-62E8-4123-8FB9-FF0D0B76FE8D}" type="datetime1">
              <a:rPr lang="ko-KR" altLang="en-US" smtClean="0"/>
              <a:t>2024-08-07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DDC4-6B45-4847-B905-70986708E5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525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3094-BD53-4837-A78B-F75BFC86C61F}" type="datetime1">
              <a:rPr lang="ko-KR" altLang="en-US" smtClean="0"/>
              <a:t>2024-08-07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DDC4-6B45-4847-B905-70986708E5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69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32B4-2CDB-42C6-8EDF-78B562D11CF8}" type="datetime1">
              <a:rPr lang="ko-KR" altLang="en-US" smtClean="0"/>
              <a:t>2024-08-07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DDC4-6B45-4847-B905-70986708E5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765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2B2D-4072-4013-B3E8-5EFCCC34D6CA}" type="datetime1">
              <a:rPr lang="ko-KR" altLang="en-US" smtClean="0"/>
              <a:t>2024-08-07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DDC4-6B45-4847-B905-70986708E5B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5638F38-9E54-4E66-8276-C3F9B8788E40}"/>
              </a:ext>
            </a:extLst>
          </p:cNvPr>
          <p:cNvSpPr/>
          <p:nvPr userDrawn="1"/>
        </p:nvSpPr>
        <p:spPr>
          <a:xfrm>
            <a:off x="0" y="365127"/>
            <a:ext cx="9906000" cy="383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위쪽 모서리의 한쪽은 둥글고 다른 한쪽은 잘림 7">
            <a:extLst>
              <a:ext uri="{FF2B5EF4-FFF2-40B4-BE49-F238E27FC236}">
                <a16:creationId xmlns:a16="http://schemas.microsoft.com/office/drawing/2014/main" id="{2B8AB85D-32C9-4AEC-8609-65DF63065C42}"/>
              </a:ext>
            </a:extLst>
          </p:cNvPr>
          <p:cNvSpPr/>
          <p:nvPr userDrawn="1"/>
        </p:nvSpPr>
        <p:spPr>
          <a:xfrm flipH="1">
            <a:off x="1237987" y="1931"/>
            <a:ext cx="8668011" cy="746213"/>
          </a:xfrm>
          <a:prstGeom prst="snipRoundRect">
            <a:avLst>
              <a:gd name="adj1" fmla="val 44928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55"/>
            <a:ext cx="9906000" cy="746213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7558EB2-B095-4AFB-B430-1C0FD5E832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424" y="6231378"/>
            <a:ext cx="1663152" cy="61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2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935-B240-40E5-981E-8D953A0B0D31}" type="datetime1">
              <a:rPr lang="ko-KR" altLang="en-US" smtClean="0"/>
              <a:t>2024-08-07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DDC4-6B45-4847-B905-70986708E5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604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4761-3CCB-44A7-824F-88945FB64B79}" type="datetime1">
              <a:rPr lang="ko-KR" altLang="en-US" smtClean="0"/>
              <a:t>2024-08-07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DDC4-6B45-4847-B905-70986708E5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973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4A8C-9C0A-4CA5-AF05-C453EE738A00}" type="datetime1">
              <a:rPr lang="ko-KR" altLang="en-US" smtClean="0"/>
              <a:t>2024-08-07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DDC4-6B45-4847-B905-70986708E5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412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A31F-DDF0-4D09-BA82-3666B7AC0B01}" type="datetime1">
              <a:rPr lang="ko-KR" altLang="en-US" smtClean="0"/>
              <a:t>2024-08-07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DDC4-6B45-4847-B905-70986708E5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8677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0E4-3BA2-4DD5-84F7-575BCB27C88C}" type="datetime1">
              <a:rPr lang="ko-KR" altLang="en-US" smtClean="0"/>
              <a:t>2024-08-07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DDC4-6B45-4847-B905-70986708E5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2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6B90-3CEB-46BD-8ED5-99295D4D7BFE}" type="datetime1">
              <a:rPr lang="ko-KR" altLang="en-US" smtClean="0"/>
              <a:t>2024-08-07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DDC4-6B45-4847-B905-70986708E5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1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E647-98C0-4428-9A2B-0408D980CCEB}" type="datetime1">
              <a:rPr lang="ko-KR" altLang="en-US" smtClean="0"/>
              <a:t>2024-08-07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DDC4-6B45-4847-B905-70986708E5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795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DAC87-431B-4282-A824-C2A167292D03}" type="datetime1">
              <a:rPr lang="ko-KR" altLang="en-US" smtClean="0"/>
              <a:t>2024-08-07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ADDC4-6B45-4847-B905-70986708E5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836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1D05696-7DA7-43DA-B724-AE8CC7C1F905}"/>
              </a:ext>
            </a:extLst>
          </p:cNvPr>
          <p:cNvSpPr/>
          <p:nvPr/>
        </p:nvSpPr>
        <p:spPr>
          <a:xfrm flipH="1">
            <a:off x="5310231" y="0"/>
            <a:ext cx="4595769" cy="6858000"/>
          </a:xfrm>
          <a:prstGeom prst="rect">
            <a:avLst/>
          </a:prstGeom>
          <a:blipFill dpi="0"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E393ACB-5F29-4E1A-8D7B-9B9E38237726}"/>
              </a:ext>
            </a:extLst>
          </p:cNvPr>
          <p:cNvSpPr/>
          <p:nvPr/>
        </p:nvSpPr>
        <p:spPr>
          <a:xfrm>
            <a:off x="1705206" y="3624044"/>
            <a:ext cx="7078067" cy="10824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en-US" altLang="ko-KR" sz="5400" b="1" dirty="0">
                <a:ln w="0"/>
                <a:effectLst>
                  <a:reflection blurRad="6350" stA="55000" endA="300" endPos="45500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Last</a:t>
            </a:r>
            <a:r>
              <a:rPr lang="ko-KR" altLang="en-US" sz="5400" b="1" dirty="0">
                <a:ln w="0"/>
                <a:effectLst>
                  <a:reflection blurRad="6350" stA="55000" endA="300" endPos="45500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5400" b="1" dirty="0">
                <a:ln w="0"/>
                <a:effectLst>
                  <a:reflection blurRad="6350" stA="55000" endA="300" endPos="45500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Mile</a:t>
            </a:r>
            <a:r>
              <a:rPr lang="ko-KR" altLang="en-US" sz="5400" b="1" dirty="0">
                <a:ln w="0"/>
                <a:effectLst>
                  <a:reflection blurRad="6350" stA="55000" endA="300" endPos="45500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5400" b="1" dirty="0">
                <a:ln w="0"/>
                <a:effectLst>
                  <a:reflection blurRad="6350" stA="55000" endA="300" endPos="45500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Delivery</a:t>
            </a:r>
            <a:endParaRPr lang="en-US" altLang="ko-KR" sz="5400" b="1" cap="none" spc="0" dirty="0">
              <a:ln w="0"/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F93CBBB-2098-4240-A2BE-173091AA80B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6" y="83318"/>
            <a:ext cx="1816255" cy="67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31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E96191-5759-46FD-9687-4473D3331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353A647-A346-4DCD-96E5-88A05BEE9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DDC4-6B45-4847-B905-70986708E5B3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7C7B63F-A11F-47A5-AE80-E8048DA421D8}"/>
              </a:ext>
            </a:extLst>
          </p:cNvPr>
          <p:cNvSpPr/>
          <p:nvPr/>
        </p:nvSpPr>
        <p:spPr>
          <a:xfrm>
            <a:off x="855677" y="1677798"/>
            <a:ext cx="5813570" cy="1551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5" name="화살표: 오각형 4">
            <a:extLst>
              <a:ext uri="{FF2B5EF4-FFF2-40B4-BE49-F238E27FC236}">
                <a16:creationId xmlns:a16="http://schemas.microsoft.com/office/drawing/2014/main" id="{9929851C-43C7-4070-B4AA-14E4DB3AB90F}"/>
              </a:ext>
            </a:extLst>
          </p:cNvPr>
          <p:cNvSpPr/>
          <p:nvPr/>
        </p:nvSpPr>
        <p:spPr>
          <a:xfrm>
            <a:off x="855677" y="1354823"/>
            <a:ext cx="998290" cy="47817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14F4FF-150B-4BC4-98DC-8F77ADBB9269}"/>
              </a:ext>
            </a:extLst>
          </p:cNvPr>
          <p:cNvSpPr txBox="1"/>
          <p:nvPr/>
        </p:nvSpPr>
        <p:spPr>
          <a:xfrm>
            <a:off x="1853967" y="1258283"/>
            <a:ext cx="4043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라스트 마일 </a:t>
            </a:r>
            <a:r>
              <a:rPr lang="ko-KR" altLang="en-US" sz="2400" dirty="0" err="1">
                <a:latin typeface="굴림" panose="020B0600000101010101" pitchFamily="50" charset="-127"/>
                <a:ea typeface="굴림" panose="020B0600000101010101" pitchFamily="50" charset="-127"/>
              </a:rPr>
              <a:t>딜리버리</a:t>
            </a:r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 개념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F35807-237D-4FD3-B21C-FB72DEA2FD55}"/>
              </a:ext>
            </a:extLst>
          </p:cNvPr>
          <p:cNvSpPr/>
          <p:nvPr/>
        </p:nvSpPr>
        <p:spPr>
          <a:xfrm>
            <a:off x="855677" y="3083618"/>
            <a:ext cx="5813570" cy="1551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화살표: 오각형 8">
            <a:extLst>
              <a:ext uri="{FF2B5EF4-FFF2-40B4-BE49-F238E27FC236}">
                <a16:creationId xmlns:a16="http://schemas.microsoft.com/office/drawing/2014/main" id="{44D9FA5E-253B-4B0F-A1A2-4897428C4A63}"/>
              </a:ext>
            </a:extLst>
          </p:cNvPr>
          <p:cNvSpPr/>
          <p:nvPr/>
        </p:nvSpPr>
        <p:spPr>
          <a:xfrm>
            <a:off x="855677" y="2760643"/>
            <a:ext cx="998290" cy="47817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나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4D10C7-EEBD-4CED-BDE8-8856A2C272B8}"/>
              </a:ext>
            </a:extLst>
          </p:cNvPr>
          <p:cNvSpPr txBox="1"/>
          <p:nvPr/>
        </p:nvSpPr>
        <p:spPr>
          <a:xfrm>
            <a:off x="1853967" y="2664103"/>
            <a:ext cx="4043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라스트 마일 시대로 변화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FCB2B36-FF2F-46DB-80D4-3E264D43B022}"/>
              </a:ext>
            </a:extLst>
          </p:cNvPr>
          <p:cNvSpPr/>
          <p:nvPr/>
        </p:nvSpPr>
        <p:spPr>
          <a:xfrm>
            <a:off x="855677" y="4392899"/>
            <a:ext cx="5813570" cy="1551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8" name="화살표: 오각형 17">
            <a:extLst>
              <a:ext uri="{FF2B5EF4-FFF2-40B4-BE49-F238E27FC236}">
                <a16:creationId xmlns:a16="http://schemas.microsoft.com/office/drawing/2014/main" id="{BCD8EF88-6545-44F3-BB7B-5195B1C2F604}"/>
              </a:ext>
            </a:extLst>
          </p:cNvPr>
          <p:cNvSpPr/>
          <p:nvPr/>
        </p:nvSpPr>
        <p:spPr>
          <a:xfrm>
            <a:off x="855677" y="4069924"/>
            <a:ext cx="998290" cy="47817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다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AE00FC-50EC-4484-862C-CBC1217C3237}"/>
              </a:ext>
            </a:extLst>
          </p:cNvPr>
          <p:cNvSpPr txBox="1"/>
          <p:nvPr/>
        </p:nvSpPr>
        <p:spPr>
          <a:xfrm>
            <a:off x="1853967" y="3952309"/>
            <a:ext cx="426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라스트 마일 </a:t>
            </a:r>
            <a:r>
              <a:rPr lang="ko-KR" altLang="en-US" sz="2400" dirty="0" err="1">
                <a:latin typeface="굴림" panose="020B0600000101010101" pitchFamily="50" charset="-127"/>
                <a:ea typeface="굴림" panose="020B0600000101010101" pitchFamily="50" charset="-127"/>
              </a:rPr>
              <a:t>딜리버리의</a:t>
            </a:r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 부상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201909E-913A-4353-95BD-F3278EFD2F3D}"/>
              </a:ext>
            </a:extLst>
          </p:cNvPr>
          <p:cNvSpPr/>
          <p:nvPr/>
        </p:nvSpPr>
        <p:spPr>
          <a:xfrm>
            <a:off x="855677" y="5798720"/>
            <a:ext cx="5813570" cy="1551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1" name="화살표: 오각형 20">
            <a:extLst>
              <a:ext uri="{FF2B5EF4-FFF2-40B4-BE49-F238E27FC236}">
                <a16:creationId xmlns:a16="http://schemas.microsoft.com/office/drawing/2014/main" id="{07400CA1-E428-4FC8-A122-6D5FAD5038B5}"/>
              </a:ext>
            </a:extLst>
          </p:cNvPr>
          <p:cNvSpPr/>
          <p:nvPr/>
        </p:nvSpPr>
        <p:spPr>
          <a:xfrm>
            <a:off x="855677" y="5475745"/>
            <a:ext cx="998290" cy="47817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라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20A2C9-BB10-4F15-8746-9C7EA3E1483A}"/>
              </a:ext>
            </a:extLst>
          </p:cNvPr>
          <p:cNvSpPr txBox="1"/>
          <p:nvPr/>
        </p:nvSpPr>
        <p:spPr>
          <a:xfrm>
            <a:off x="1853967" y="5379205"/>
            <a:ext cx="4186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라스트 마일 </a:t>
            </a:r>
            <a:r>
              <a:rPr lang="ko-KR" altLang="en-US" sz="2400" dirty="0" err="1"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딜리버리의</a:t>
            </a:r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 변화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CD00318B-50FF-4E98-AAD3-8ECFE2B774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9" t="30825" r="3644" b="34411"/>
          <a:stretch/>
        </p:blipFill>
        <p:spPr>
          <a:xfrm>
            <a:off x="7667233" y="3888999"/>
            <a:ext cx="1738124" cy="175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5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CD0F5D-2B4F-4788-A908-58F20588A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라스트 마일 </a:t>
            </a:r>
            <a:r>
              <a:rPr lang="ko-KR" altLang="en-US" dirty="0" err="1"/>
              <a:t>딜러버리</a:t>
            </a:r>
            <a:r>
              <a:rPr lang="ko-KR" altLang="en-US" dirty="0"/>
              <a:t> 개념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FBEA68-934B-471C-88AB-733E0D816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91" y="860891"/>
            <a:ext cx="7951234" cy="231853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Last Mile Delivery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All elements used to convey goods to their destination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In order to save logistics freight costs from courier companies, distributors have to order products and ship them to consumers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94E5EF-8313-4AB4-BA88-D76E24BD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DDC4-6B45-4847-B905-70986708E5B3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6B7C2413-5E9D-414A-B132-5BBB060A1B47}"/>
              </a:ext>
            </a:extLst>
          </p:cNvPr>
          <p:cNvSpPr txBox="1">
            <a:spLocks/>
          </p:cNvSpPr>
          <p:nvPr/>
        </p:nvSpPr>
        <p:spPr>
          <a:xfrm>
            <a:off x="337091" y="3429000"/>
            <a:ext cx="8966300" cy="2107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라스트 마일 </a:t>
            </a:r>
            <a:r>
              <a:rPr lang="ko-KR" altLang="en-US" sz="2400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딜리버리</a:t>
            </a:r>
            <a:endParaRPr lang="en-US" altLang="ko-KR" sz="2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상품이 목적지까지 전달되기 위해 사용되는 모든 요소들로 택배업체에서 물류 운송비용을 절약하기 위해 기술적 방안으로 최근에는 유통업체가 제품을 주문 받아 소비자들에게 배송하는 것까지 포함</a:t>
            </a:r>
          </a:p>
        </p:txBody>
      </p:sp>
      <p:pic>
        <p:nvPicPr>
          <p:cNvPr id="6" name="동영상">
            <a:hlinkClick r:id="" action="ppaction://media"/>
            <a:extLst>
              <a:ext uri="{FF2B5EF4-FFF2-40B4-BE49-F238E27FC236}">
                <a16:creationId xmlns:a16="http://schemas.microsoft.com/office/drawing/2014/main" id="{F3EC0E52-B7F8-450D-BDCE-7388ABA65DD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4951" y="1584086"/>
            <a:ext cx="1666613" cy="12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2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3E7C14-E147-42A2-AC88-52A1CF37F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라스트 마일 시대로 변화</a:t>
            </a:r>
          </a:p>
        </p:txBody>
      </p:sp>
      <p:graphicFrame>
        <p:nvGraphicFramePr>
          <p:cNvPr id="6" name="표 6">
            <a:extLst>
              <a:ext uri="{FF2B5EF4-FFF2-40B4-BE49-F238E27FC236}">
                <a16:creationId xmlns:a16="http://schemas.microsoft.com/office/drawing/2014/main" id="{FD061C8F-99AE-410B-90C6-A7D797D1EB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470322"/>
              </p:ext>
            </p:extLst>
          </p:nvPr>
        </p:nvGraphicFramePr>
        <p:xfrm>
          <a:off x="1384183" y="2206303"/>
          <a:ext cx="7849585" cy="372471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837002">
                  <a:extLst>
                    <a:ext uri="{9D8B030D-6E8A-4147-A177-3AD203B41FA5}">
                      <a16:colId xmlns:a16="http://schemas.microsoft.com/office/drawing/2014/main" val="2560485489"/>
                    </a:ext>
                  </a:extLst>
                </a:gridCol>
                <a:gridCol w="4012583">
                  <a:extLst>
                    <a:ext uri="{9D8B030D-6E8A-4147-A177-3AD203B41FA5}">
                      <a16:colId xmlns:a16="http://schemas.microsoft.com/office/drawing/2014/main" val="1153218622"/>
                    </a:ext>
                  </a:extLst>
                </a:gridCol>
              </a:tblGrid>
              <a:tr h="8940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변화되는 교통</a:t>
                      </a:r>
                      <a:r>
                        <a:rPr lang="en-US" altLang="ko-KR" b="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lang="ko-KR" altLang="en-US" b="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물류</a:t>
                      </a:r>
                      <a:r>
                        <a:rPr lang="en-US" altLang="ko-KR" b="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lang="ko-KR" altLang="en-US" b="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유통</a:t>
                      </a:r>
                      <a:r>
                        <a:rPr lang="en-US" altLang="ko-KR" b="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lang="ko-KR" altLang="en-US" b="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자본시장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소비자가 원하는 방식으로</a:t>
                      </a:r>
                      <a:endParaRPr lang="en-US" altLang="ko-KR" b="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b="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제품을 공급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2362091"/>
                  </a:ext>
                </a:extLst>
              </a:tr>
              <a:tr h="87510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전자상거래의 발달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서비스 요구 수준 높아짐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5219054"/>
                  </a:ext>
                </a:extLst>
              </a:tr>
              <a:tr h="19555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고객 주문 물품이 최종 목적지 </a:t>
                      </a:r>
                      <a:endParaRPr lang="en-US" altLang="ko-KR" b="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b="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까지 안전하고 정확하게 도착 할 수</a:t>
                      </a:r>
                      <a:endParaRPr lang="en-US" altLang="ko-KR" b="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b="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있는 완성도 높은 시스템이 </a:t>
                      </a:r>
                      <a:endParaRPr lang="en-US" altLang="ko-KR" b="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b="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매우 중요시 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소비자가 원하는 방식으로 </a:t>
                      </a:r>
                      <a:endParaRPr lang="en-US" altLang="ko-KR" b="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b="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제품을 공급하기 위하여 배송 리드타임을 단축하고 서비스 품질을 높이는 것이 중요시 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3923965"/>
                  </a:ext>
                </a:extLst>
              </a:tr>
            </a:tbl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F89ED93-578E-4152-884F-35C17718B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DDC4-6B45-4847-B905-70986708E5B3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7" name="순서도: 문서 6">
            <a:extLst>
              <a:ext uri="{FF2B5EF4-FFF2-40B4-BE49-F238E27FC236}">
                <a16:creationId xmlns:a16="http://schemas.microsoft.com/office/drawing/2014/main" id="{490E9412-2E93-4BEC-9779-7B296FBDF101}"/>
              </a:ext>
            </a:extLst>
          </p:cNvPr>
          <p:cNvSpPr/>
          <p:nvPr/>
        </p:nvSpPr>
        <p:spPr>
          <a:xfrm flipV="1">
            <a:off x="1384183" y="1460091"/>
            <a:ext cx="3825380" cy="746213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" name="사각형: 잘린 한쪽 모서리 7">
            <a:extLst>
              <a:ext uri="{FF2B5EF4-FFF2-40B4-BE49-F238E27FC236}">
                <a16:creationId xmlns:a16="http://schemas.microsoft.com/office/drawing/2014/main" id="{DE49E4EE-A860-47EF-BA3C-8379DCA2FB12}"/>
              </a:ext>
            </a:extLst>
          </p:cNvPr>
          <p:cNvSpPr/>
          <p:nvPr/>
        </p:nvSpPr>
        <p:spPr>
          <a:xfrm flipH="1">
            <a:off x="1384183" y="1619075"/>
            <a:ext cx="3825380" cy="587229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물류환경 변화 가속도</a:t>
            </a:r>
          </a:p>
        </p:txBody>
      </p:sp>
      <p:sp>
        <p:nvSpPr>
          <p:cNvPr id="9" name="순서도: 문서 8">
            <a:extLst>
              <a:ext uri="{FF2B5EF4-FFF2-40B4-BE49-F238E27FC236}">
                <a16:creationId xmlns:a16="http://schemas.microsoft.com/office/drawing/2014/main" id="{35023FB5-AA87-4370-A2C4-23607F401E83}"/>
              </a:ext>
            </a:extLst>
          </p:cNvPr>
          <p:cNvSpPr/>
          <p:nvPr/>
        </p:nvSpPr>
        <p:spPr>
          <a:xfrm flipV="1">
            <a:off x="5209563" y="1460090"/>
            <a:ext cx="4015400" cy="746213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사각형: 잘린 한쪽 모서리 9">
            <a:extLst>
              <a:ext uri="{FF2B5EF4-FFF2-40B4-BE49-F238E27FC236}">
                <a16:creationId xmlns:a16="http://schemas.microsoft.com/office/drawing/2014/main" id="{C3FC9D06-191D-492E-B083-059D3F054289}"/>
              </a:ext>
            </a:extLst>
          </p:cNvPr>
          <p:cNvSpPr/>
          <p:nvPr/>
        </p:nvSpPr>
        <p:spPr>
          <a:xfrm flipH="1">
            <a:off x="5209563" y="1619075"/>
            <a:ext cx="4015400" cy="587229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네크워크</a:t>
            </a:r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구조 변화</a:t>
            </a:r>
          </a:p>
        </p:txBody>
      </p:sp>
      <p:sp>
        <p:nvSpPr>
          <p:cNvPr id="11" name="사각형: 잘린 위쪽 모서리 10">
            <a:extLst>
              <a:ext uri="{FF2B5EF4-FFF2-40B4-BE49-F238E27FC236}">
                <a16:creationId xmlns:a16="http://schemas.microsoft.com/office/drawing/2014/main" id="{B7E24158-A71B-44F7-A093-EE022A15C6EA}"/>
              </a:ext>
            </a:extLst>
          </p:cNvPr>
          <p:cNvSpPr/>
          <p:nvPr/>
        </p:nvSpPr>
        <p:spPr>
          <a:xfrm>
            <a:off x="511729" y="2206303"/>
            <a:ext cx="872454" cy="1770079"/>
          </a:xfrm>
          <a:prstGeom prst="snip2Same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배경</a:t>
            </a:r>
          </a:p>
        </p:txBody>
      </p:sp>
      <p:sp>
        <p:nvSpPr>
          <p:cNvPr id="12" name="사각형: 잘린 위쪽 모서리 11">
            <a:extLst>
              <a:ext uri="{FF2B5EF4-FFF2-40B4-BE49-F238E27FC236}">
                <a16:creationId xmlns:a16="http://schemas.microsoft.com/office/drawing/2014/main" id="{A9F42C8F-25F7-47FB-BC8C-8876FEC5D0E1}"/>
              </a:ext>
            </a:extLst>
          </p:cNvPr>
          <p:cNvSpPr/>
          <p:nvPr/>
        </p:nvSpPr>
        <p:spPr>
          <a:xfrm>
            <a:off x="511729" y="3976382"/>
            <a:ext cx="872454" cy="1954635"/>
          </a:xfrm>
          <a:prstGeom prst="snip2Same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특징</a:t>
            </a:r>
          </a:p>
        </p:txBody>
      </p:sp>
    </p:spTree>
    <p:extLst>
      <p:ext uri="{BB962C8B-B14F-4D97-AF65-F5344CB8AC3E}">
        <p14:creationId xmlns:p14="http://schemas.microsoft.com/office/powerpoint/2010/main" val="1044122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BF0819-9CAD-4922-8673-E5DDF7768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</a:t>
            </a:r>
            <a:r>
              <a:rPr lang="ko-KR" altLang="en-US" dirty="0"/>
              <a:t>라스트 마일 </a:t>
            </a:r>
            <a:r>
              <a:rPr lang="ko-KR" altLang="en-US" dirty="0" err="1"/>
              <a:t>딜리버리의부상</a:t>
            </a:r>
            <a:endParaRPr lang="ko-KR" altLang="en-US" dirty="0"/>
          </a:p>
        </p:txBody>
      </p:sp>
      <p:graphicFrame>
        <p:nvGraphicFramePr>
          <p:cNvPr id="14" name="내용 개체 틀 13">
            <a:extLst>
              <a:ext uri="{FF2B5EF4-FFF2-40B4-BE49-F238E27FC236}">
                <a16:creationId xmlns:a16="http://schemas.microsoft.com/office/drawing/2014/main" id="{EEC74985-54B3-4D5F-9C58-D8D6C5376B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19413"/>
              </p:ext>
            </p:extLst>
          </p:nvPr>
        </p:nvGraphicFramePr>
        <p:xfrm>
          <a:off x="681038" y="939567"/>
          <a:ext cx="8543925" cy="5237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950C95A-20DF-46B5-8DF0-D782A372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DDC4-6B45-4847-B905-70986708E5B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3072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7F8A41-E420-426D-A6BD-D25D9E068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</a:t>
            </a:r>
            <a:r>
              <a:rPr lang="en-US" altLang="ko-KR" dirty="0"/>
              <a:t>. </a:t>
            </a:r>
            <a:r>
              <a:rPr lang="ko-KR" altLang="en-US" dirty="0"/>
              <a:t>라스트 </a:t>
            </a:r>
            <a:r>
              <a:rPr lang="ko-KR" altLang="en-US" dirty="0" err="1"/>
              <a:t>딜리버리의</a:t>
            </a:r>
            <a:r>
              <a:rPr lang="ko-KR" altLang="en-US" dirty="0"/>
              <a:t> 변화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581BD07-1756-4F8B-B736-09266AEFB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DDC4-6B45-4847-B905-70986708E5B3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FC4A1D89-4780-4C45-8FA1-28C97993266A}"/>
              </a:ext>
            </a:extLst>
          </p:cNvPr>
          <p:cNvGrpSpPr/>
          <p:nvPr/>
        </p:nvGrpSpPr>
        <p:grpSpPr>
          <a:xfrm>
            <a:off x="184046" y="1095147"/>
            <a:ext cx="4691005" cy="4877838"/>
            <a:chOff x="669709" y="1116649"/>
            <a:chExt cx="4526561" cy="4619248"/>
          </a:xfrm>
        </p:grpSpPr>
        <p:sp>
          <p:nvSpPr>
            <p:cNvPr id="13" name="사각형: 잘린 한쪽 모서리 12">
              <a:extLst>
                <a:ext uri="{FF2B5EF4-FFF2-40B4-BE49-F238E27FC236}">
                  <a16:creationId xmlns:a16="http://schemas.microsoft.com/office/drawing/2014/main" id="{257918EB-E21B-4BDA-A2EF-D4ACB021F70B}"/>
                </a:ext>
              </a:extLst>
            </p:cNvPr>
            <p:cNvSpPr/>
            <p:nvPr/>
          </p:nvSpPr>
          <p:spPr>
            <a:xfrm>
              <a:off x="669709" y="1116649"/>
              <a:ext cx="4526561" cy="4619248"/>
            </a:xfrm>
            <a:prstGeom prst="snip1Rect">
              <a:avLst>
                <a:gd name="adj" fmla="val 71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순서도: 문서 4">
              <a:extLst>
                <a:ext uri="{FF2B5EF4-FFF2-40B4-BE49-F238E27FC236}">
                  <a16:creationId xmlns:a16="http://schemas.microsoft.com/office/drawing/2014/main" id="{2BD13B47-E774-4034-8868-1BBC8E72117F}"/>
                </a:ext>
              </a:extLst>
            </p:cNvPr>
            <p:cNvSpPr/>
            <p:nvPr/>
          </p:nvSpPr>
          <p:spPr>
            <a:xfrm>
              <a:off x="844188" y="1525646"/>
              <a:ext cx="1314163" cy="993281"/>
            </a:xfrm>
            <a:prstGeom prst="flowChart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서비스의 변화</a:t>
              </a:r>
            </a:p>
          </p:txBody>
        </p:sp>
        <p:graphicFrame>
          <p:nvGraphicFramePr>
            <p:cNvPr id="6" name="다이어그램 5">
              <a:extLst>
                <a:ext uri="{FF2B5EF4-FFF2-40B4-BE49-F238E27FC236}">
                  <a16:creationId xmlns:a16="http://schemas.microsoft.com/office/drawing/2014/main" id="{BCAE31E4-FDD4-47FE-BD9C-35D99170284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45486390"/>
                </p:ext>
              </p:extLst>
            </p:nvPr>
          </p:nvGraphicFramePr>
          <p:xfrm>
            <a:off x="2288598" y="1343012"/>
            <a:ext cx="2777493" cy="137559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화살표: 톱니 모양의 오른쪽 6">
              <a:extLst>
                <a:ext uri="{FF2B5EF4-FFF2-40B4-BE49-F238E27FC236}">
                  <a16:creationId xmlns:a16="http://schemas.microsoft.com/office/drawing/2014/main" id="{7F2ED598-4A3E-4920-A9D4-34B1912E4A87}"/>
                </a:ext>
              </a:extLst>
            </p:cNvPr>
            <p:cNvSpPr/>
            <p:nvPr/>
          </p:nvSpPr>
          <p:spPr>
            <a:xfrm>
              <a:off x="1058370" y="2934852"/>
              <a:ext cx="1151920" cy="637281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latin typeface="굴림" panose="020B0600000101010101" pitchFamily="50" charset="-127"/>
                  <a:ea typeface="굴림" panose="020B0600000101010101" pitchFamily="50" charset="-127"/>
                </a:rPr>
                <a:t>물류</a:t>
              </a:r>
            </a:p>
          </p:txBody>
        </p:sp>
        <p:sp>
          <p:nvSpPr>
            <p:cNvPr id="8" name="더하기 기호 7">
              <a:extLst>
                <a:ext uri="{FF2B5EF4-FFF2-40B4-BE49-F238E27FC236}">
                  <a16:creationId xmlns:a16="http://schemas.microsoft.com/office/drawing/2014/main" id="{93AFD4F5-9B44-4889-9E90-DD32EC0D29C2}"/>
                </a:ext>
              </a:extLst>
            </p:cNvPr>
            <p:cNvSpPr/>
            <p:nvPr/>
          </p:nvSpPr>
          <p:spPr>
            <a:xfrm>
              <a:off x="2530051" y="2934852"/>
              <a:ext cx="772227" cy="637281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화살표: 톱니 모양의 오른쪽 8">
              <a:extLst>
                <a:ext uri="{FF2B5EF4-FFF2-40B4-BE49-F238E27FC236}">
                  <a16:creationId xmlns:a16="http://schemas.microsoft.com/office/drawing/2014/main" id="{4B705685-B842-4896-9B04-CBBF03D8151A}"/>
                </a:ext>
              </a:extLst>
            </p:cNvPr>
            <p:cNvSpPr/>
            <p:nvPr/>
          </p:nvSpPr>
          <p:spPr>
            <a:xfrm flipH="1">
              <a:off x="3622039" y="2932922"/>
              <a:ext cx="1151920" cy="637281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굴림" panose="020B0600000101010101" pitchFamily="50" charset="-127"/>
                  <a:ea typeface="굴림" panose="020B0600000101010101" pitchFamily="50" charset="-127"/>
                </a:rPr>
                <a:t>IT</a:t>
              </a:r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기술</a:t>
              </a:r>
            </a:p>
          </p:txBody>
        </p:sp>
        <p:graphicFrame>
          <p:nvGraphicFramePr>
            <p:cNvPr id="10" name="다이어그램 9">
              <a:extLst>
                <a:ext uri="{FF2B5EF4-FFF2-40B4-BE49-F238E27FC236}">
                  <a16:creationId xmlns:a16="http://schemas.microsoft.com/office/drawing/2014/main" id="{79927FAE-CAB1-4A8B-905A-8901A2A011E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39685545"/>
                </p:ext>
              </p:extLst>
            </p:nvPr>
          </p:nvGraphicFramePr>
          <p:xfrm>
            <a:off x="996742" y="3015351"/>
            <a:ext cx="3872629" cy="23446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2" name="순서도: 추출 11">
              <a:extLst>
                <a:ext uri="{FF2B5EF4-FFF2-40B4-BE49-F238E27FC236}">
                  <a16:creationId xmlns:a16="http://schemas.microsoft.com/office/drawing/2014/main" id="{480D9162-EE2C-4AFB-A47D-3DFF4428422A}"/>
                </a:ext>
              </a:extLst>
            </p:cNvPr>
            <p:cNvSpPr/>
            <p:nvPr/>
          </p:nvSpPr>
          <p:spPr>
            <a:xfrm>
              <a:off x="1634330" y="4564838"/>
              <a:ext cx="2328178" cy="1020374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상용화 준비</a:t>
              </a:r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52444D96-2BAC-489C-B6E6-C601EDD087A8}"/>
              </a:ext>
            </a:extLst>
          </p:cNvPr>
          <p:cNvGrpSpPr/>
          <p:nvPr/>
        </p:nvGrpSpPr>
        <p:grpSpPr>
          <a:xfrm>
            <a:off x="5104722" y="1095147"/>
            <a:ext cx="4682754" cy="4877838"/>
            <a:chOff x="5354121" y="1084836"/>
            <a:chExt cx="4526561" cy="4719346"/>
          </a:xfrm>
        </p:grpSpPr>
        <p:sp>
          <p:nvSpPr>
            <p:cNvPr id="47" name="사각형: 잘린 한쪽 모서리 46">
              <a:extLst>
                <a:ext uri="{FF2B5EF4-FFF2-40B4-BE49-F238E27FC236}">
                  <a16:creationId xmlns:a16="http://schemas.microsoft.com/office/drawing/2014/main" id="{5BF5CD21-FBF8-4225-9C9E-F0D0986F1BA6}"/>
                </a:ext>
              </a:extLst>
            </p:cNvPr>
            <p:cNvSpPr/>
            <p:nvPr/>
          </p:nvSpPr>
          <p:spPr>
            <a:xfrm flipH="1">
              <a:off x="5354121" y="1084836"/>
              <a:ext cx="4526561" cy="4719346"/>
            </a:xfrm>
            <a:prstGeom prst="snip1Rect">
              <a:avLst>
                <a:gd name="adj" fmla="val 71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팔각형 14">
              <a:extLst>
                <a:ext uri="{FF2B5EF4-FFF2-40B4-BE49-F238E27FC236}">
                  <a16:creationId xmlns:a16="http://schemas.microsoft.com/office/drawing/2014/main" id="{6F249626-8DE9-4719-9AB9-554CEECC1CDF}"/>
                </a:ext>
              </a:extLst>
            </p:cNvPr>
            <p:cNvSpPr/>
            <p:nvPr/>
          </p:nvSpPr>
          <p:spPr>
            <a:xfrm>
              <a:off x="6633074" y="1249960"/>
              <a:ext cx="1888744" cy="365125"/>
            </a:xfrm>
            <a:prstGeom prst="oc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latin typeface="굴림" panose="020B0600000101010101" pitchFamily="50" charset="-127"/>
                  <a:ea typeface="굴림" panose="020B0600000101010101" pitchFamily="50" charset="-127"/>
                </a:rPr>
                <a:t>감성적 측면</a:t>
              </a:r>
            </a:p>
          </p:txBody>
        </p:sp>
        <p:sp>
          <p:nvSpPr>
            <p:cNvPr id="16" name="두루마리 모양: 가로로 말림 15">
              <a:extLst>
                <a:ext uri="{FF2B5EF4-FFF2-40B4-BE49-F238E27FC236}">
                  <a16:creationId xmlns:a16="http://schemas.microsoft.com/office/drawing/2014/main" id="{256519CE-5CB6-4A77-87C9-199D283D077D}"/>
                </a:ext>
              </a:extLst>
            </p:cNvPr>
            <p:cNvSpPr/>
            <p:nvPr/>
          </p:nvSpPr>
          <p:spPr>
            <a:xfrm>
              <a:off x="5867058" y="1912690"/>
              <a:ext cx="1466497" cy="688426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단순배송</a:t>
              </a:r>
              <a:endParaRPr lang="en-US" altLang="ko-KR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이상</a:t>
              </a:r>
            </a:p>
          </p:txBody>
        </p:sp>
        <p:sp>
          <p:nvSpPr>
            <p:cNvPr id="18" name="두루마리 모양: 가로로 말림 17">
              <a:extLst>
                <a:ext uri="{FF2B5EF4-FFF2-40B4-BE49-F238E27FC236}">
                  <a16:creationId xmlns:a16="http://schemas.microsoft.com/office/drawing/2014/main" id="{54E84341-9529-4F84-8021-E144CA89CEAB}"/>
                </a:ext>
              </a:extLst>
            </p:cNvPr>
            <p:cNvSpPr/>
            <p:nvPr/>
          </p:nvSpPr>
          <p:spPr>
            <a:xfrm flipH="1">
              <a:off x="7929172" y="1912689"/>
              <a:ext cx="1466497" cy="74621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긍정이미지전달</a:t>
              </a:r>
              <a:endParaRPr lang="ko-KR" altLang="en-US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cxnSp>
          <p:nvCxnSpPr>
            <p:cNvPr id="29" name="연결선: 꺾임 28">
              <a:extLst>
                <a:ext uri="{FF2B5EF4-FFF2-40B4-BE49-F238E27FC236}">
                  <a16:creationId xmlns:a16="http://schemas.microsoft.com/office/drawing/2014/main" id="{4388598B-D334-4CBC-A096-B97E8F5D9C53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627752" y="971297"/>
              <a:ext cx="7223" cy="2062113"/>
            </a:xfrm>
            <a:prstGeom prst="bentConnector3">
              <a:avLst>
                <a:gd name="adj1" fmla="val 3013152"/>
              </a:avLst>
            </a:prstGeom>
            <a:ln w="28575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설명선: 아래쪽 화살표 36">
              <a:extLst>
                <a:ext uri="{FF2B5EF4-FFF2-40B4-BE49-F238E27FC236}">
                  <a16:creationId xmlns:a16="http://schemas.microsoft.com/office/drawing/2014/main" id="{D8C73014-4FB6-432D-94FA-417E392F4DAC}"/>
                </a:ext>
              </a:extLst>
            </p:cNvPr>
            <p:cNvSpPr/>
            <p:nvPr/>
          </p:nvSpPr>
          <p:spPr>
            <a:xfrm>
              <a:off x="6546389" y="2763306"/>
              <a:ext cx="2062113" cy="681203"/>
            </a:xfrm>
            <a:prstGeom prst="downArrowCallout">
              <a:avLst>
                <a:gd name="adj1" fmla="val 103344"/>
                <a:gd name="adj2" fmla="val 46895"/>
                <a:gd name="adj3" fmla="val 35496"/>
                <a:gd name="adj4" fmla="val 6450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latin typeface="굴림" panose="020B0600000101010101" pitchFamily="50" charset="-127"/>
                  <a:ea typeface="굴림" panose="020B0600000101010101" pitchFamily="50" charset="-127"/>
                </a:rPr>
                <a:t>고객선호도 조사</a:t>
              </a:r>
            </a:p>
          </p:txBody>
        </p:sp>
        <p:sp>
          <p:nvSpPr>
            <p:cNvPr id="44" name="화살표: 오각형 43">
              <a:extLst>
                <a:ext uri="{FF2B5EF4-FFF2-40B4-BE49-F238E27FC236}">
                  <a16:creationId xmlns:a16="http://schemas.microsoft.com/office/drawing/2014/main" id="{898E3F23-CFAC-4E7C-870A-26FF22B6AF12}"/>
                </a:ext>
              </a:extLst>
            </p:cNvPr>
            <p:cNvSpPr/>
            <p:nvPr/>
          </p:nvSpPr>
          <p:spPr>
            <a:xfrm>
              <a:off x="5702253" y="4810713"/>
              <a:ext cx="1303020" cy="606361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언제</a:t>
              </a:r>
              <a:endParaRPr lang="en-US" altLang="ko-KR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어디서나</a:t>
              </a:r>
            </a:p>
          </p:txBody>
        </p:sp>
        <p:sp>
          <p:nvSpPr>
            <p:cNvPr id="45" name="화살표: 갈매기형 수장 44">
              <a:extLst>
                <a:ext uri="{FF2B5EF4-FFF2-40B4-BE49-F238E27FC236}">
                  <a16:creationId xmlns:a16="http://schemas.microsoft.com/office/drawing/2014/main" id="{A88A36BC-679E-47E5-A21A-5DA788915A68}"/>
                </a:ext>
              </a:extLst>
            </p:cNvPr>
            <p:cNvSpPr/>
            <p:nvPr/>
          </p:nvSpPr>
          <p:spPr>
            <a:xfrm>
              <a:off x="6909502" y="4823715"/>
              <a:ext cx="1404938" cy="58073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</a:rPr>
                <a:t>고객요구</a:t>
              </a:r>
            </a:p>
          </p:txBody>
        </p:sp>
        <p:sp>
          <p:nvSpPr>
            <p:cNvPr id="46" name="폭발: 8pt 45">
              <a:extLst>
                <a:ext uri="{FF2B5EF4-FFF2-40B4-BE49-F238E27FC236}">
                  <a16:creationId xmlns:a16="http://schemas.microsoft.com/office/drawing/2014/main" id="{26821B93-FD0D-4C81-AF80-5961A451BC24}"/>
                </a:ext>
              </a:extLst>
            </p:cNvPr>
            <p:cNvSpPr/>
            <p:nvPr/>
          </p:nvSpPr>
          <p:spPr>
            <a:xfrm rot="20107372">
              <a:off x="8467505" y="4473758"/>
              <a:ext cx="1228452" cy="1012261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즉시대응</a:t>
              </a:r>
            </a:p>
          </p:txBody>
        </p:sp>
        <p:sp>
          <p:nvSpPr>
            <p:cNvPr id="43" name="정육면체 42">
              <a:extLst>
                <a:ext uri="{FF2B5EF4-FFF2-40B4-BE49-F238E27FC236}">
                  <a16:creationId xmlns:a16="http://schemas.microsoft.com/office/drawing/2014/main" id="{F56F8FAF-F4EC-47CC-9940-E193A9AF9C51}"/>
                </a:ext>
              </a:extLst>
            </p:cNvPr>
            <p:cNvSpPr/>
            <p:nvPr/>
          </p:nvSpPr>
          <p:spPr>
            <a:xfrm flipH="1">
              <a:off x="7607044" y="3878585"/>
              <a:ext cx="1727726" cy="49805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배송시간</a:t>
              </a:r>
            </a:p>
          </p:txBody>
        </p:sp>
        <p:sp>
          <p:nvSpPr>
            <p:cNvPr id="42" name="정육면체 41">
              <a:extLst>
                <a:ext uri="{FF2B5EF4-FFF2-40B4-BE49-F238E27FC236}">
                  <a16:creationId xmlns:a16="http://schemas.microsoft.com/office/drawing/2014/main" id="{D4EED965-5287-40C5-9FCF-330A81490D99}"/>
                </a:ext>
              </a:extLst>
            </p:cNvPr>
            <p:cNvSpPr/>
            <p:nvPr/>
          </p:nvSpPr>
          <p:spPr>
            <a:xfrm>
              <a:off x="5593080" y="3878585"/>
              <a:ext cx="1958189" cy="49805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latin typeface="굴림" panose="020B0600000101010101" pitchFamily="50" charset="-127"/>
                  <a:ea typeface="굴림" panose="020B0600000101010101" pitchFamily="50" charset="-127"/>
                </a:rPr>
                <a:t>서비스요구수준</a:t>
              </a:r>
              <a:endParaRPr lang="ko-KR" altLang="en-US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8" name="화살표: 위쪽 37">
              <a:extLst>
                <a:ext uri="{FF2B5EF4-FFF2-40B4-BE49-F238E27FC236}">
                  <a16:creationId xmlns:a16="http://schemas.microsoft.com/office/drawing/2014/main" id="{573884A3-0EB1-46D8-A92D-C1CFAD323396}"/>
                </a:ext>
              </a:extLst>
            </p:cNvPr>
            <p:cNvSpPr/>
            <p:nvPr/>
          </p:nvSpPr>
          <p:spPr>
            <a:xfrm>
              <a:off x="5928469" y="3202361"/>
              <a:ext cx="1260132" cy="730974"/>
            </a:xfrm>
            <a:prstGeom prst="upArrow">
              <a:avLst>
                <a:gd name="adj1" fmla="val 72857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높아짐</a:t>
              </a:r>
            </a:p>
          </p:txBody>
        </p:sp>
        <p:sp>
          <p:nvSpPr>
            <p:cNvPr id="41" name="화살표: 아래쪽 40">
              <a:extLst>
                <a:ext uri="{FF2B5EF4-FFF2-40B4-BE49-F238E27FC236}">
                  <a16:creationId xmlns:a16="http://schemas.microsoft.com/office/drawing/2014/main" id="{B53FDFBC-386B-4287-9EA4-EBC14D203C9F}"/>
                </a:ext>
              </a:extLst>
            </p:cNvPr>
            <p:cNvSpPr/>
            <p:nvPr/>
          </p:nvSpPr>
          <p:spPr>
            <a:xfrm>
              <a:off x="8110538" y="3230879"/>
              <a:ext cx="1079031" cy="746213"/>
            </a:xfrm>
            <a:prstGeom prst="downArrow">
              <a:avLst>
                <a:gd name="adj1" fmla="val 71186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단축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166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</TotalTime>
  <Words>222</Words>
  <Application>Microsoft Office PowerPoint</Application>
  <PresentationFormat>A4 용지(210x297mm)</PresentationFormat>
  <Paragraphs>73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4" baseType="lpstr">
      <vt:lpstr>굴림</vt:lpstr>
      <vt:lpstr>돋움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  <vt:lpstr>목차</vt:lpstr>
      <vt:lpstr>가. 라스트 마일 딜러버리 개념 </vt:lpstr>
      <vt:lpstr>나. 라스트 마일 시대로 변화</vt:lpstr>
      <vt:lpstr>다. 라스트 마일 딜리버리의부상</vt:lpstr>
      <vt:lpstr>라. 라스트 딜리버리의 변화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23</cp:revision>
  <dcterms:created xsi:type="dcterms:W3CDTF">2024-08-07T00:33:27Z</dcterms:created>
  <dcterms:modified xsi:type="dcterms:W3CDTF">2024-08-07T03:10:01Z</dcterms:modified>
</cp:coreProperties>
</file>