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50" y="-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 altLang="en-US" sz="2400" dirty="0" smtClean="0">
                <a:latin typeface="돋움" pitchFamily="50" charset="-127"/>
                <a:ea typeface="돋움" pitchFamily="50" charset="-127"/>
              </a:rPr>
              <a:t>논리적 사고력에 순서도가 미치는 효과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c:rich>
      </c:tx>
      <c:layout>
        <c:manualLayout>
          <c:xMode val="edge"/>
          <c:yMode val="edge"/>
          <c:x val="0.22487860145169056"/>
          <c:y val="1.9993490308470432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의사코드사용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계열화논리</c:v>
                </c:pt>
                <c:pt idx="1">
                  <c:v>비례논리</c:v>
                </c:pt>
                <c:pt idx="2">
                  <c:v>확률논리</c:v>
                </c:pt>
                <c:pt idx="3">
                  <c:v>전체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2.15</c:v>
                </c:pt>
                <c:pt idx="1">
                  <c:v>1.4</c:v>
                </c:pt>
                <c:pt idx="2">
                  <c:v>1.85</c:v>
                </c:pt>
                <c:pt idx="3">
                  <c:v>9.98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008768"/>
        <c:axId val="13102284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순서도사용</c:v>
                </c:pt>
              </c:strCache>
            </c:strRef>
          </c:tx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계열화논리</c:v>
                </c:pt>
                <c:pt idx="1">
                  <c:v>비례논리</c:v>
                </c:pt>
                <c:pt idx="2">
                  <c:v>확률논리</c:v>
                </c:pt>
                <c:pt idx="3">
                  <c:v>전체</c:v>
                </c:pt>
              </c:strCache>
            </c:strRef>
          </c:cat>
          <c:val>
            <c:numRef>
              <c:f>Sheet1!$C$2:$C$5</c:f>
              <c:numCache>
                <c:formatCode>0.00</c:formatCode>
                <c:ptCount val="4"/>
                <c:pt idx="0">
                  <c:v>2.25</c:v>
                </c:pt>
                <c:pt idx="1">
                  <c:v>1.83</c:v>
                </c:pt>
                <c:pt idx="2">
                  <c:v>2</c:v>
                </c:pt>
                <c:pt idx="3">
                  <c:v>10.98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025920"/>
        <c:axId val="131024384"/>
      </c:lineChart>
      <c:catAx>
        <c:axId val="131008768"/>
        <c:scaling>
          <c:orientation val="minMax"/>
        </c:scaling>
        <c:delete val="0"/>
        <c:axPos val="b"/>
        <c:majorTickMark val="out"/>
        <c:minorTickMark val="none"/>
        <c:tickLblPos val="nextTo"/>
        <c:crossAx val="131022848"/>
        <c:crosses val="autoZero"/>
        <c:auto val="1"/>
        <c:lblAlgn val="ctr"/>
        <c:lblOffset val="100"/>
        <c:noMultiLvlLbl val="0"/>
      </c:catAx>
      <c:valAx>
        <c:axId val="131022848"/>
        <c:scaling>
          <c:orientation val="minMax"/>
        </c:scaling>
        <c:delete val="0"/>
        <c:axPos val="l"/>
        <c:numFmt formatCode="#,##0_);[Red]\(#,##0\)" sourceLinked="0"/>
        <c:majorTickMark val="out"/>
        <c:minorTickMark val="none"/>
        <c:tickLblPos val="nextTo"/>
        <c:crossAx val="131008768"/>
        <c:crosses val="autoZero"/>
        <c:crossBetween val="between"/>
      </c:valAx>
      <c:valAx>
        <c:axId val="131024384"/>
        <c:scaling>
          <c:orientation val="minMax"/>
        </c:scaling>
        <c:delete val="0"/>
        <c:axPos val="r"/>
        <c:numFmt formatCode="#,##0_);[Red]\(#,##0\)" sourceLinked="0"/>
        <c:majorTickMark val="out"/>
        <c:minorTickMark val="none"/>
        <c:tickLblPos val="nextTo"/>
        <c:crossAx val="131025920"/>
        <c:crosses val="max"/>
        <c:crossBetween val="between"/>
      </c:valAx>
      <c:catAx>
        <c:axId val="131025920"/>
        <c:scaling>
          <c:orientation val="minMax"/>
        </c:scaling>
        <c:delete val="1"/>
        <c:axPos val="b"/>
        <c:majorTickMark val="out"/>
        <c:minorTickMark val="none"/>
        <c:tickLblPos val="nextTo"/>
        <c:crossAx val="13102438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  <c:spPr>
        <a:solidFill>
          <a:schemeClr val="bg1"/>
        </a:solidFill>
      </c:spPr>
    </c:plotArea>
    <c:plotVisOnly val="1"/>
    <c:dispBlanksAs val="gap"/>
    <c:showDLblsOverMax val="0"/>
  </c:chart>
  <c:spPr>
    <a:solidFill>
      <a:srgbClr val="FFFF00"/>
    </a:solidFill>
    <a:ln>
      <a:solidFill>
        <a:schemeClr val="tx1"/>
      </a:solidFill>
    </a:ln>
  </c:spPr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</cdr:x>
      <cdr:y>0.34817</cdr:y>
    </cdr:from>
    <cdr:to>
      <cdr:x>0.63333</cdr:x>
      <cdr:y>0.50404</cdr:y>
    </cdr:to>
    <cdr:sp macro="" textlink="">
      <cdr:nvSpPr>
        <cdr:cNvPr id="2" name="육각형 1"/>
        <cdr:cNvSpPr/>
      </cdr:nvSpPr>
      <cdr:spPr>
        <a:xfrm xmlns:a="http://schemas.openxmlformats.org/drawingml/2006/main">
          <a:off x="2376264" y="1769286"/>
          <a:ext cx="3096344" cy="792088"/>
        </a:xfrm>
        <a:prstGeom xmlns:a="http://schemas.openxmlformats.org/drawingml/2006/main" prst="hexagon">
          <a:avLst/>
        </a:prstGeom>
        <a:solidFill xmlns:a="http://schemas.openxmlformats.org/drawingml/2006/main">
          <a:schemeClr val="accent1">
            <a:alpha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ko-KR" altLang="en-US" sz="160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순서도에서 프로그래밍 학습에도 효과적</a:t>
          </a:r>
          <a:endParaRPr lang="ko-KR" sz="16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4B348-35F5-49BE-9349-C769C0BEDBA9}" type="datetimeFigureOut">
              <a:rPr lang="ko-KR" altLang="en-US" smtClean="0"/>
              <a:t>2019-09-02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F4681-E64A-460F-8C2E-C56908777C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3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BE59-516B-436E-B4EF-D2E939A6BB4A}" type="datetime1">
              <a:rPr lang="ko-KR" altLang="en-US" smtClean="0"/>
              <a:t>2019-09-02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3078-B213-4FD3-8EE3-44C7D87DF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3629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6C8A-687D-4F28-B67F-43F1F08358FC}" type="datetime1">
              <a:rPr lang="ko-KR" altLang="en-US" smtClean="0"/>
              <a:t>2019-09-02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3078-B213-4FD3-8EE3-44C7D87DF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9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550-513F-41E9-8D4E-CC70EDA8A544}" type="datetime1">
              <a:rPr lang="ko-KR" altLang="en-US" smtClean="0"/>
              <a:t>2019-09-02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3078-B213-4FD3-8EE3-44C7D87DF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842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9751-69D7-4F22-953C-95297566D376}" type="datetime1">
              <a:rPr lang="ko-KR" altLang="en-US" smtClean="0"/>
              <a:t>2019-09-02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D69E3078-B213-4FD3-8EE3-44C7D87DF8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713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5ABF-1C6C-43E8-9246-241AE50C2189}" type="datetime1">
              <a:rPr lang="ko-KR" altLang="en-US" smtClean="0"/>
              <a:t>2019-09-02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3078-B213-4FD3-8EE3-44C7D87DF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18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800E-720D-4CF9-84DE-6CA12EC2788C}" type="datetime1">
              <a:rPr lang="ko-KR" altLang="en-US" smtClean="0"/>
              <a:t>2019-09-02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3078-B213-4FD3-8EE3-44C7D87DF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102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E0B4-FE89-4A2A-B269-CEDB29E081DB}" type="datetime1">
              <a:rPr lang="ko-KR" altLang="en-US" smtClean="0"/>
              <a:t>2019-09-02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3078-B213-4FD3-8EE3-44C7D87DF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645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BDC6-E78A-43AE-A1B2-E9903B9C1588}" type="datetime1">
              <a:rPr lang="ko-KR" altLang="en-US" smtClean="0"/>
              <a:t>2019-09-02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3078-B213-4FD3-8EE3-44C7D87DF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231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3390E-3D2C-4BEB-B7C1-09D1CFFC5823}" type="datetime1">
              <a:rPr lang="ko-KR" altLang="en-US" smtClean="0"/>
              <a:t>2019-09-02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3078-B213-4FD3-8EE3-44C7D87DF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680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A6B0-30DB-4AF3-AC6F-A05F044F2AD1}" type="datetime1">
              <a:rPr lang="ko-KR" altLang="en-US" smtClean="0"/>
              <a:t>2019-09-02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3078-B213-4FD3-8EE3-44C7D87DF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601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8AFD-9942-4AE8-A493-C20C5562791E}" type="datetime1">
              <a:rPr lang="ko-KR" altLang="en-US" smtClean="0"/>
              <a:t>2019-09-02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3078-B213-4FD3-8EE3-44C7D87DF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243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6C85F-2558-464B-8B2A-0A50B0E3313B}" type="datetime1">
              <a:rPr lang="ko-KR" altLang="en-US" smtClean="0"/>
              <a:t>2019-09-02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D69E3078-B213-4FD3-8EE3-44C7D87DF8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6237312"/>
            <a:ext cx="1739453" cy="499156"/>
          </a:xfrm>
          <a:prstGeom prst="rect">
            <a:avLst/>
          </a:prstGeom>
        </p:spPr>
      </p:pic>
      <p:sp>
        <p:nvSpPr>
          <p:cNvPr id="8" name="대각선 방향의 모서리가 잘린 사각형 7"/>
          <p:cNvSpPr/>
          <p:nvPr userDrawn="1"/>
        </p:nvSpPr>
        <p:spPr>
          <a:xfrm>
            <a:off x="0" y="0"/>
            <a:ext cx="9906000" cy="90872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대각선 방향의 모서리가 잘린 사각형 9"/>
          <p:cNvSpPr/>
          <p:nvPr userDrawn="1"/>
        </p:nvSpPr>
        <p:spPr>
          <a:xfrm flipV="1">
            <a:off x="641056" y="0"/>
            <a:ext cx="8640960" cy="90872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08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845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000" kern="120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위쪽 화살표 3"/>
          <p:cNvSpPr/>
          <p:nvPr/>
        </p:nvSpPr>
        <p:spPr>
          <a:xfrm rot="20388272">
            <a:off x="2908528" y="4005050"/>
            <a:ext cx="1944836" cy="1757905"/>
          </a:xfrm>
          <a:custGeom>
            <a:avLst/>
            <a:gdLst>
              <a:gd name="connsiteX0" fmla="*/ 0 w 2592288"/>
              <a:gd name="connsiteY0" fmla="*/ 1116124 h 2232248"/>
              <a:gd name="connsiteX1" fmla="*/ 1296144 w 2592288"/>
              <a:gd name="connsiteY1" fmla="*/ 0 h 2232248"/>
              <a:gd name="connsiteX2" fmla="*/ 2592288 w 2592288"/>
              <a:gd name="connsiteY2" fmla="*/ 1116124 h 2232248"/>
              <a:gd name="connsiteX3" fmla="*/ 1944216 w 2592288"/>
              <a:gd name="connsiteY3" fmla="*/ 1116124 h 2232248"/>
              <a:gd name="connsiteX4" fmla="*/ 1944216 w 2592288"/>
              <a:gd name="connsiteY4" fmla="*/ 2232248 h 2232248"/>
              <a:gd name="connsiteX5" fmla="*/ 648072 w 2592288"/>
              <a:gd name="connsiteY5" fmla="*/ 2232248 h 2232248"/>
              <a:gd name="connsiteX6" fmla="*/ 648072 w 2592288"/>
              <a:gd name="connsiteY6" fmla="*/ 1116124 h 2232248"/>
              <a:gd name="connsiteX7" fmla="*/ 0 w 2592288"/>
              <a:gd name="connsiteY7" fmla="*/ 1116124 h 2232248"/>
              <a:gd name="connsiteX0" fmla="*/ 0 w 2592288"/>
              <a:gd name="connsiteY0" fmla="*/ 1209544 h 2325668"/>
              <a:gd name="connsiteX1" fmla="*/ 1296144 w 2592288"/>
              <a:gd name="connsiteY1" fmla="*/ 93420 h 2325668"/>
              <a:gd name="connsiteX2" fmla="*/ 2592288 w 2592288"/>
              <a:gd name="connsiteY2" fmla="*/ 1209544 h 2325668"/>
              <a:gd name="connsiteX3" fmla="*/ 1944216 w 2592288"/>
              <a:gd name="connsiteY3" fmla="*/ 1209544 h 2325668"/>
              <a:gd name="connsiteX4" fmla="*/ 1944216 w 2592288"/>
              <a:gd name="connsiteY4" fmla="*/ 2325668 h 2325668"/>
              <a:gd name="connsiteX5" fmla="*/ 648072 w 2592288"/>
              <a:gd name="connsiteY5" fmla="*/ 2325668 h 2325668"/>
              <a:gd name="connsiteX6" fmla="*/ 648072 w 2592288"/>
              <a:gd name="connsiteY6" fmla="*/ 1209544 h 2325668"/>
              <a:gd name="connsiteX7" fmla="*/ 0 w 2592288"/>
              <a:gd name="connsiteY7" fmla="*/ 1209544 h 2325668"/>
              <a:gd name="connsiteX0" fmla="*/ 0 w 2592288"/>
              <a:gd name="connsiteY0" fmla="*/ 1212373 h 2328497"/>
              <a:gd name="connsiteX1" fmla="*/ 1296144 w 2592288"/>
              <a:gd name="connsiteY1" fmla="*/ 96249 h 2328497"/>
              <a:gd name="connsiteX2" fmla="*/ 2592288 w 2592288"/>
              <a:gd name="connsiteY2" fmla="*/ 1212373 h 2328497"/>
              <a:gd name="connsiteX3" fmla="*/ 1944216 w 2592288"/>
              <a:gd name="connsiteY3" fmla="*/ 1212373 h 2328497"/>
              <a:gd name="connsiteX4" fmla="*/ 1944216 w 2592288"/>
              <a:gd name="connsiteY4" fmla="*/ 2328497 h 2328497"/>
              <a:gd name="connsiteX5" fmla="*/ 648072 w 2592288"/>
              <a:gd name="connsiteY5" fmla="*/ 2328497 h 2328497"/>
              <a:gd name="connsiteX6" fmla="*/ 648072 w 2592288"/>
              <a:gd name="connsiteY6" fmla="*/ 1212373 h 2328497"/>
              <a:gd name="connsiteX7" fmla="*/ 0 w 2592288"/>
              <a:gd name="connsiteY7" fmla="*/ 1212373 h 2328497"/>
              <a:gd name="connsiteX0" fmla="*/ 0 w 2592288"/>
              <a:gd name="connsiteY0" fmla="*/ 1212373 h 2328497"/>
              <a:gd name="connsiteX1" fmla="*/ 1296144 w 2592288"/>
              <a:gd name="connsiteY1" fmla="*/ 96249 h 2328497"/>
              <a:gd name="connsiteX2" fmla="*/ 2592288 w 2592288"/>
              <a:gd name="connsiteY2" fmla="*/ 1212373 h 2328497"/>
              <a:gd name="connsiteX3" fmla="*/ 1944216 w 2592288"/>
              <a:gd name="connsiteY3" fmla="*/ 1212373 h 2328497"/>
              <a:gd name="connsiteX4" fmla="*/ 1944216 w 2592288"/>
              <a:gd name="connsiteY4" fmla="*/ 2328497 h 2328497"/>
              <a:gd name="connsiteX5" fmla="*/ 484170 w 2592288"/>
              <a:gd name="connsiteY5" fmla="*/ 2319871 h 2328497"/>
              <a:gd name="connsiteX6" fmla="*/ 648072 w 2592288"/>
              <a:gd name="connsiteY6" fmla="*/ 1212373 h 2328497"/>
              <a:gd name="connsiteX7" fmla="*/ 0 w 2592288"/>
              <a:gd name="connsiteY7" fmla="*/ 1212373 h 2328497"/>
              <a:gd name="connsiteX0" fmla="*/ 0 w 2592288"/>
              <a:gd name="connsiteY0" fmla="*/ 1212373 h 2328497"/>
              <a:gd name="connsiteX1" fmla="*/ 1296144 w 2592288"/>
              <a:gd name="connsiteY1" fmla="*/ 96249 h 2328497"/>
              <a:gd name="connsiteX2" fmla="*/ 2592288 w 2592288"/>
              <a:gd name="connsiteY2" fmla="*/ 1212373 h 2328497"/>
              <a:gd name="connsiteX3" fmla="*/ 1944216 w 2592288"/>
              <a:gd name="connsiteY3" fmla="*/ 1212373 h 2328497"/>
              <a:gd name="connsiteX4" fmla="*/ 2099491 w 2592288"/>
              <a:gd name="connsiteY4" fmla="*/ 2328497 h 2328497"/>
              <a:gd name="connsiteX5" fmla="*/ 484170 w 2592288"/>
              <a:gd name="connsiteY5" fmla="*/ 2319871 h 2328497"/>
              <a:gd name="connsiteX6" fmla="*/ 648072 w 2592288"/>
              <a:gd name="connsiteY6" fmla="*/ 1212373 h 2328497"/>
              <a:gd name="connsiteX7" fmla="*/ 0 w 2592288"/>
              <a:gd name="connsiteY7" fmla="*/ 1212373 h 2328497"/>
              <a:gd name="connsiteX0" fmla="*/ 0 w 2592288"/>
              <a:gd name="connsiteY0" fmla="*/ 1212373 h 2328497"/>
              <a:gd name="connsiteX1" fmla="*/ 1296144 w 2592288"/>
              <a:gd name="connsiteY1" fmla="*/ 96249 h 2328497"/>
              <a:gd name="connsiteX2" fmla="*/ 2592288 w 2592288"/>
              <a:gd name="connsiteY2" fmla="*/ 1212373 h 2328497"/>
              <a:gd name="connsiteX3" fmla="*/ 1944216 w 2592288"/>
              <a:gd name="connsiteY3" fmla="*/ 1212373 h 2328497"/>
              <a:gd name="connsiteX4" fmla="*/ 2133997 w 2592288"/>
              <a:gd name="connsiteY4" fmla="*/ 2328497 h 2328497"/>
              <a:gd name="connsiteX5" fmla="*/ 484170 w 2592288"/>
              <a:gd name="connsiteY5" fmla="*/ 2319871 h 2328497"/>
              <a:gd name="connsiteX6" fmla="*/ 648072 w 2592288"/>
              <a:gd name="connsiteY6" fmla="*/ 1212373 h 2328497"/>
              <a:gd name="connsiteX7" fmla="*/ 0 w 2592288"/>
              <a:gd name="connsiteY7" fmla="*/ 1212373 h 232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2288" h="2328497">
                <a:moveTo>
                  <a:pt x="0" y="1212373"/>
                </a:moveTo>
                <a:cubicBezTo>
                  <a:pt x="432048" y="840332"/>
                  <a:pt x="769206" y="-333967"/>
                  <a:pt x="1296144" y="96249"/>
                </a:cubicBezTo>
                <a:cubicBezTo>
                  <a:pt x="1667807" y="-342593"/>
                  <a:pt x="2160240" y="840332"/>
                  <a:pt x="2592288" y="1212373"/>
                </a:cubicBezTo>
                <a:lnTo>
                  <a:pt x="1944216" y="1212373"/>
                </a:lnTo>
                <a:lnTo>
                  <a:pt x="2133997" y="2328497"/>
                </a:lnTo>
                <a:lnTo>
                  <a:pt x="484170" y="2319871"/>
                </a:lnTo>
                <a:lnTo>
                  <a:pt x="648072" y="1212373"/>
                </a:lnTo>
                <a:lnTo>
                  <a:pt x="0" y="1212373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위쪽 화살표 3"/>
          <p:cNvSpPr/>
          <p:nvPr/>
        </p:nvSpPr>
        <p:spPr>
          <a:xfrm rot="1211728" flipH="1">
            <a:off x="4574592" y="3916247"/>
            <a:ext cx="1331676" cy="1203680"/>
          </a:xfrm>
          <a:custGeom>
            <a:avLst/>
            <a:gdLst>
              <a:gd name="connsiteX0" fmla="*/ 0 w 2592288"/>
              <a:gd name="connsiteY0" fmla="*/ 1116124 h 2232248"/>
              <a:gd name="connsiteX1" fmla="*/ 1296144 w 2592288"/>
              <a:gd name="connsiteY1" fmla="*/ 0 h 2232248"/>
              <a:gd name="connsiteX2" fmla="*/ 2592288 w 2592288"/>
              <a:gd name="connsiteY2" fmla="*/ 1116124 h 2232248"/>
              <a:gd name="connsiteX3" fmla="*/ 1944216 w 2592288"/>
              <a:gd name="connsiteY3" fmla="*/ 1116124 h 2232248"/>
              <a:gd name="connsiteX4" fmla="*/ 1944216 w 2592288"/>
              <a:gd name="connsiteY4" fmla="*/ 2232248 h 2232248"/>
              <a:gd name="connsiteX5" fmla="*/ 648072 w 2592288"/>
              <a:gd name="connsiteY5" fmla="*/ 2232248 h 2232248"/>
              <a:gd name="connsiteX6" fmla="*/ 648072 w 2592288"/>
              <a:gd name="connsiteY6" fmla="*/ 1116124 h 2232248"/>
              <a:gd name="connsiteX7" fmla="*/ 0 w 2592288"/>
              <a:gd name="connsiteY7" fmla="*/ 1116124 h 2232248"/>
              <a:gd name="connsiteX0" fmla="*/ 0 w 2592288"/>
              <a:gd name="connsiteY0" fmla="*/ 1209544 h 2325668"/>
              <a:gd name="connsiteX1" fmla="*/ 1296144 w 2592288"/>
              <a:gd name="connsiteY1" fmla="*/ 93420 h 2325668"/>
              <a:gd name="connsiteX2" fmla="*/ 2592288 w 2592288"/>
              <a:gd name="connsiteY2" fmla="*/ 1209544 h 2325668"/>
              <a:gd name="connsiteX3" fmla="*/ 1944216 w 2592288"/>
              <a:gd name="connsiteY3" fmla="*/ 1209544 h 2325668"/>
              <a:gd name="connsiteX4" fmla="*/ 1944216 w 2592288"/>
              <a:gd name="connsiteY4" fmla="*/ 2325668 h 2325668"/>
              <a:gd name="connsiteX5" fmla="*/ 648072 w 2592288"/>
              <a:gd name="connsiteY5" fmla="*/ 2325668 h 2325668"/>
              <a:gd name="connsiteX6" fmla="*/ 648072 w 2592288"/>
              <a:gd name="connsiteY6" fmla="*/ 1209544 h 2325668"/>
              <a:gd name="connsiteX7" fmla="*/ 0 w 2592288"/>
              <a:gd name="connsiteY7" fmla="*/ 1209544 h 2325668"/>
              <a:gd name="connsiteX0" fmla="*/ 0 w 2592288"/>
              <a:gd name="connsiteY0" fmla="*/ 1212373 h 2328497"/>
              <a:gd name="connsiteX1" fmla="*/ 1296144 w 2592288"/>
              <a:gd name="connsiteY1" fmla="*/ 96249 h 2328497"/>
              <a:gd name="connsiteX2" fmla="*/ 2592288 w 2592288"/>
              <a:gd name="connsiteY2" fmla="*/ 1212373 h 2328497"/>
              <a:gd name="connsiteX3" fmla="*/ 1944216 w 2592288"/>
              <a:gd name="connsiteY3" fmla="*/ 1212373 h 2328497"/>
              <a:gd name="connsiteX4" fmla="*/ 1944216 w 2592288"/>
              <a:gd name="connsiteY4" fmla="*/ 2328497 h 2328497"/>
              <a:gd name="connsiteX5" fmla="*/ 648072 w 2592288"/>
              <a:gd name="connsiteY5" fmla="*/ 2328497 h 2328497"/>
              <a:gd name="connsiteX6" fmla="*/ 648072 w 2592288"/>
              <a:gd name="connsiteY6" fmla="*/ 1212373 h 2328497"/>
              <a:gd name="connsiteX7" fmla="*/ 0 w 2592288"/>
              <a:gd name="connsiteY7" fmla="*/ 1212373 h 2328497"/>
              <a:gd name="connsiteX0" fmla="*/ 0 w 2592288"/>
              <a:gd name="connsiteY0" fmla="*/ 1212373 h 2328497"/>
              <a:gd name="connsiteX1" fmla="*/ 1296144 w 2592288"/>
              <a:gd name="connsiteY1" fmla="*/ 96249 h 2328497"/>
              <a:gd name="connsiteX2" fmla="*/ 2592288 w 2592288"/>
              <a:gd name="connsiteY2" fmla="*/ 1212373 h 2328497"/>
              <a:gd name="connsiteX3" fmla="*/ 1944216 w 2592288"/>
              <a:gd name="connsiteY3" fmla="*/ 1212373 h 2328497"/>
              <a:gd name="connsiteX4" fmla="*/ 1944216 w 2592288"/>
              <a:gd name="connsiteY4" fmla="*/ 2328497 h 2328497"/>
              <a:gd name="connsiteX5" fmla="*/ 484170 w 2592288"/>
              <a:gd name="connsiteY5" fmla="*/ 2319871 h 2328497"/>
              <a:gd name="connsiteX6" fmla="*/ 648072 w 2592288"/>
              <a:gd name="connsiteY6" fmla="*/ 1212373 h 2328497"/>
              <a:gd name="connsiteX7" fmla="*/ 0 w 2592288"/>
              <a:gd name="connsiteY7" fmla="*/ 1212373 h 2328497"/>
              <a:gd name="connsiteX0" fmla="*/ 0 w 2592288"/>
              <a:gd name="connsiteY0" fmla="*/ 1212373 h 2328497"/>
              <a:gd name="connsiteX1" fmla="*/ 1296144 w 2592288"/>
              <a:gd name="connsiteY1" fmla="*/ 96249 h 2328497"/>
              <a:gd name="connsiteX2" fmla="*/ 2592288 w 2592288"/>
              <a:gd name="connsiteY2" fmla="*/ 1212373 h 2328497"/>
              <a:gd name="connsiteX3" fmla="*/ 1944216 w 2592288"/>
              <a:gd name="connsiteY3" fmla="*/ 1212373 h 2328497"/>
              <a:gd name="connsiteX4" fmla="*/ 2099491 w 2592288"/>
              <a:gd name="connsiteY4" fmla="*/ 2328497 h 2328497"/>
              <a:gd name="connsiteX5" fmla="*/ 484170 w 2592288"/>
              <a:gd name="connsiteY5" fmla="*/ 2319871 h 2328497"/>
              <a:gd name="connsiteX6" fmla="*/ 648072 w 2592288"/>
              <a:gd name="connsiteY6" fmla="*/ 1212373 h 2328497"/>
              <a:gd name="connsiteX7" fmla="*/ 0 w 2592288"/>
              <a:gd name="connsiteY7" fmla="*/ 1212373 h 2328497"/>
              <a:gd name="connsiteX0" fmla="*/ 0 w 2592288"/>
              <a:gd name="connsiteY0" fmla="*/ 1212373 h 2328497"/>
              <a:gd name="connsiteX1" fmla="*/ 1296144 w 2592288"/>
              <a:gd name="connsiteY1" fmla="*/ 96249 h 2328497"/>
              <a:gd name="connsiteX2" fmla="*/ 2592288 w 2592288"/>
              <a:gd name="connsiteY2" fmla="*/ 1212373 h 2328497"/>
              <a:gd name="connsiteX3" fmla="*/ 1944216 w 2592288"/>
              <a:gd name="connsiteY3" fmla="*/ 1212373 h 2328497"/>
              <a:gd name="connsiteX4" fmla="*/ 2133997 w 2592288"/>
              <a:gd name="connsiteY4" fmla="*/ 2328497 h 2328497"/>
              <a:gd name="connsiteX5" fmla="*/ 484170 w 2592288"/>
              <a:gd name="connsiteY5" fmla="*/ 2319871 h 2328497"/>
              <a:gd name="connsiteX6" fmla="*/ 648072 w 2592288"/>
              <a:gd name="connsiteY6" fmla="*/ 1212373 h 2328497"/>
              <a:gd name="connsiteX7" fmla="*/ 0 w 2592288"/>
              <a:gd name="connsiteY7" fmla="*/ 1212373 h 232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2288" h="2328497">
                <a:moveTo>
                  <a:pt x="0" y="1212373"/>
                </a:moveTo>
                <a:cubicBezTo>
                  <a:pt x="432048" y="840332"/>
                  <a:pt x="769206" y="-333967"/>
                  <a:pt x="1296144" y="96249"/>
                </a:cubicBezTo>
                <a:cubicBezTo>
                  <a:pt x="1667807" y="-342593"/>
                  <a:pt x="2160240" y="840332"/>
                  <a:pt x="2592288" y="1212373"/>
                </a:cubicBezTo>
                <a:lnTo>
                  <a:pt x="1944216" y="1212373"/>
                </a:lnTo>
                <a:lnTo>
                  <a:pt x="2133997" y="2328497"/>
                </a:lnTo>
                <a:lnTo>
                  <a:pt x="484170" y="2319871"/>
                </a:lnTo>
                <a:lnTo>
                  <a:pt x="648072" y="1212373"/>
                </a:lnTo>
                <a:lnTo>
                  <a:pt x="0" y="1212373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920553" y="2132856"/>
            <a:ext cx="8064910" cy="11521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altLang="ko-KR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궁서" pitchFamily="18" charset="-127"/>
                <a:ea typeface="궁서" pitchFamily="18" charset="-127"/>
              </a:rPr>
              <a:t>About Solving The Problem</a:t>
            </a:r>
            <a:endParaRPr lang="en-US" altLang="ko-KR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  <a:reflection blurRad="6350" stA="55000" endA="300" endPos="45500" dir="5400000" sy="-100000" algn="bl" rotWithShape="0"/>
              </a:effectLst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clrChange>
              <a:clrFrom>
                <a:srgbClr val="7B7B7D"/>
              </a:clrFrom>
              <a:clrTo>
                <a:srgbClr val="7B7B7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88" y="116632"/>
            <a:ext cx="2140680" cy="70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5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3078-B213-4FD3-8EE3-44C7D87DF8B1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6" name="육각형 5"/>
          <p:cNvSpPr/>
          <p:nvPr/>
        </p:nvSpPr>
        <p:spPr>
          <a:xfrm>
            <a:off x="1198161" y="1503476"/>
            <a:ext cx="5400600" cy="7920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알고리즘의 정의와 조건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순서도: 화면 표시 6"/>
          <p:cNvSpPr/>
          <p:nvPr/>
        </p:nvSpPr>
        <p:spPr>
          <a:xfrm rot="20431768">
            <a:off x="632520" y="1537247"/>
            <a:ext cx="1368152" cy="792088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2580" y="170245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A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" name="육각형 24"/>
          <p:cNvSpPr/>
          <p:nvPr/>
        </p:nvSpPr>
        <p:spPr>
          <a:xfrm>
            <a:off x="1198161" y="2657092"/>
            <a:ext cx="5400600" cy="7920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알고리즘의 표현 방법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" name="순서도: 화면 표시 25"/>
          <p:cNvSpPr/>
          <p:nvPr/>
        </p:nvSpPr>
        <p:spPr>
          <a:xfrm rot="20431768">
            <a:off x="632520" y="2690863"/>
            <a:ext cx="1368152" cy="792088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72580" y="285607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B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9" name="육각형 28"/>
          <p:cNvSpPr/>
          <p:nvPr/>
        </p:nvSpPr>
        <p:spPr>
          <a:xfrm>
            <a:off x="1198161" y="3810708"/>
            <a:ext cx="5400600" cy="7920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hlinkClick r:id="rId2" action="ppaction://hlinksldjump"/>
              </a:rPr>
              <a:t>의사코드와 순서도 비교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0" name="순서도: 화면 표시 29"/>
          <p:cNvSpPr/>
          <p:nvPr/>
        </p:nvSpPr>
        <p:spPr>
          <a:xfrm rot="20431768">
            <a:off x="632520" y="3844479"/>
            <a:ext cx="1368152" cy="792088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72580" y="400969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굴림" pitchFamily="50" charset="-127"/>
                <a:ea typeface="굴림" pitchFamily="50" charset="-127"/>
              </a:rPr>
              <a:t>C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3" name="육각형 32"/>
          <p:cNvSpPr/>
          <p:nvPr/>
        </p:nvSpPr>
        <p:spPr>
          <a:xfrm>
            <a:off x="1198161" y="4964325"/>
            <a:ext cx="5400600" cy="7920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프로그램 생성 과정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4" name="순서도: 화면 표시 33"/>
          <p:cNvSpPr/>
          <p:nvPr/>
        </p:nvSpPr>
        <p:spPr>
          <a:xfrm rot="20431768">
            <a:off x="632520" y="4998096"/>
            <a:ext cx="1368152" cy="792088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72580" y="516330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굴림" pitchFamily="50" charset="-127"/>
                <a:ea typeface="굴림" pitchFamily="50" charset="-127"/>
              </a:rPr>
              <a:t>D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0" t="30742" r="5163" b="36119"/>
          <a:stretch/>
        </p:blipFill>
        <p:spPr>
          <a:xfrm>
            <a:off x="6825208" y="2485493"/>
            <a:ext cx="2252514" cy="255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알고리즘의 정의와 조건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920481" cy="21168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2400" b="1" dirty="0" smtClean="0"/>
              <a:t>Definition of Algorithm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/>
              <a:t>Algorithms are used for calculation, data processing, and automated reasoning</a:t>
            </a:r>
            <a:endParaRPr lang="ko-KR" altLang="en-US" sz="2000" dirty="0"/>
          </a:p>
        </p:txBody>
      </p:sp>
      <p:pic>
        <p:nvPicPr>
          <p:cNvPr id="10" name="동영상.wmv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69224" y="1772816"/>
            <a:ext cx="2289597" cy="1717581"/>
          </a:xfrm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3078-B213-4FD3-8EE3-44C7D87DF8B1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9" name="내용 개체 틀 4"/>
          <p:cNvSpPr txBox="1">
            <a:spLocks/>
          </p:cNvSpPr>
          <p:nvPr/>
        </p:nvSpPr>
        <p:spPr>
          <a:xfrm>
            <a:off x="536575" y="3645024"/>
            <a:ext cx="6216625" cy="1368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2400" b="1" dirty="0" smtClean="0"/>
              <a:t>알고리즘의 조건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dirty="0" smtClean="0"/>
              <a:t>알고리즘에 필요한 자료가 입력되고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결과가 출력되어야 함</a:t>
            </a:r>
            <a:endParaRPr lang="en-US" altLang="ko-K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dirty="0" smtClean="0"/>
              <a:t>알고리즘의 단계를 명확하게 표현하고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문제해결 과정을 이해하기 쉽고 간결하게 표현해야 함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8321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알고리즘의 표현 방법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3078-B213-4FD3-8EE3-44C7D87DF8B1}" type="slidenum">
              <a:rPr lang="ko-KR" altLang="en-US" smtClean="0"/>
              <a:pPr/>
              <a:t>4</a:t>
            </a:fld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2576736" y="1988840"/>
            <a:ext cx="6984776" cy="792088"/>
            <a:chOff x="2684748" y="2060848"/>
            <a:chExt cx="6624736" cy="792088"/>
          </a:xfrm>
        </p:grpSpPr>
        <p:sp>
          <p:nvSpPr>
            <p:cNvPr id="4" name="한쪽 모서리가 잘린 사각형 3"/>
            <p:cNvSpPr/>
            <p:nvPr/>
          </p:nvSpPr>
          <p:spPr>
            <a:xfrm flipH="1">
              <a:off x="2684748" y="2060848"/>
              <a:ext cx="2952328" cy="792088"/>
            </a:xfrm>
            <a:prstGeom prst="snip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" name="평행 사변형 5"/>
            <p:cNvSpPr/>
            <p:nvPr/>
          </p:nvSpPr>
          <p:spPr>
            <a:xfrm>
              <a:off x="3044788" y="2060848"/>
              <a:ext cx="2160240" cy="792088"/>
            </a:xfrm>
            <a:prstGeom prst="parallelogram">
              <a:avLst>
                <a:gd name="adj" fmla="val 761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의사코드</a:t>
              </a:r>
              <a:endParaRPr lang="ko-KR" altLang="en-US" sz="2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7" name="한쪽 모서리가 잘린 사각형 6"/>
            <p:cNvSpPr/>
            <p:nvPr/>
          </p:nvSpPr>
          <p:spPr>
            <a:xfrm>
              <a:off x="5645598" y="2060848"/>
              <a:ext cx="3663886" cy="792088"/>
            </a:xfrm>
            <a:prstGeom prst="snip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" name="평행 사변형 7"/>
            <p:cNvSpPr/>
            <p:nvPr/>
          </p:nvSpPr>
          <p:spPr>
            <a:xfrm flipH="1">
              <a:off x="6005638" y="2060848"/>
              <a:ext cx="2680892" cy="792088"/>
            </a:xfrm>
            <a:prstGeom prst="parallelogram">
              <a:avLst>
                <a:gd name="adj" fmla="val 761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순서도</a:t>
              </a:r>
              <a:endParaRPr lang="ko-KR" altLang="en-US" sz="2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982258" y="2751826"/>
            <a:ext cx="1584176" cy="2974258"/>
            <a:chOff x="1089242" y="2831006"/>
            <a:chExt cx="1584176" cy="2974258"/>
          </a:xfrm>
        </p:grpSpPr>
        <p:sp>
          <p:nvSpPr>
            <p:cNvPr id="9" name="직사각형 8"/>
            <p:cNvSpPr/>
            <p:nvPr/>
          </p:nvSpPr>
          <p:spPr>
            <a:xfrm>
              <a:off x="1089242" y="2831006"/>
              <a:ext cx="1573874" cy="153409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정의</a:t>
              </a:r>
              <a:endParaRPr lang="ko-KR" altLang="en-US" sz="2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089242" y="4354710"/>
              <a:ext cx="1584176" cy="145055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공통</a:t>
              </a:r>
              <a:endParaRPr lang="en-US" altLang="ko-KR" sz="2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/>
              <a:r>
                <a:rPr lang="ko-KR" altLang="en-US" sz="200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역</a:t>
              </a:r>
              <a:r>
                <a:rPr lang="ko-KR" altLang="en-US" sz="2000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할</a:t>
              </a:r>
            </a:p>
          </p:txBody>
        </p:sp>
      </p:grp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182511"/>
              </p:ext>
            </p:extLst>
          </p:nvPr>
        </p:nvGraphicFramePr>
        <p:xfrm>
          <a:off x="2576736" y="2780928"/>
          <a:ext cx="6984776" cy="295232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122554"/>
                <a:gridCol w="3862222"/>
              </a:tblGrid>
              <a:tr h="7380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특정 규칙에 구애 받지 않고 문제해결방법을 기술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정해진 기호를 이용하여 문제의 해결과정 표현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7380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프로그래밍 언어에 대한 지식이 없어도 표현 가능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순서도를 그려보면 알고리즘을 보다 쉽게 이해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73808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프로그램 작성을 위한 기초자료가 되고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프로그램의 처리순서와 논리적인 흐름을 쉽게 이해할 수 있음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73808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의사코드</a:t>
                      </a:r>
                      <a:r>
                        <a:rPr lang="en-US" altLang="ko-KR" dirty="0" smtClean="0"/>
                        <a:t>,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순서도의 형태로 만들어진 알고리즘은 프로그램의 형태로 표현되었을 경우에만 실행 가능함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0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의사코드와 순서도 비교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3078-B213-4FD3-8EE3-44C7D87DF8B1}" type="slidenum">
              <a:rPr lang="ko-KR" altLang="en-US" smtClean="0"/>
              <a:pPr/>
              <a:t>5</a:t>
            </a:fld>
            <a:endParaRPr lang="ko-KR" altLang="en-US"/>
          </a:p>
        </p:txBody>
      </p:sp>
      <p:graphicFrame>
        <p:nvGraphicFramePr>
          <p:cNvPr id="3" name="차트 2"/>
          <p:cNvGraphicFramePr/>
          <p:nvPr>
            <p:extLst>
              <p:ext uri="{D42A27DB-BD31-4B8C-83A1-F6EECF244321}">
                <p14:modId xmlns:p14="http://schemas.microsoft.com/office/powerpoint/2010/main" val="179712293"/>
              </p:ext>
            </p:extLst>
          </p:nvPr>
        </p:nvGraphicFramePr>
        <p:xfrm>
          <a:off x="632520" y="1227666"/>
          <a:ext cx="8640960" cy="5081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6897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3078-B213-4FD3-8EE3-44C7D87DF8B1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855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139</Words>
  <Application>Microsoft Office PowerPoint</Application>
  <PresentationFormat>A4 용지(210x297mm)</PresentationFormat>
  <Paragraphs>37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알고리즘의 정의와 조건</vt:lpstr>
      <vt:lpstr>알고리즘의 표현 방법</vt:lpstr>
      <vt:lpstr>의사코드와 순서도 비교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서채민</dc:creator>
  <cp:lastModifiedBy>서채민</cp:lastModifiedBy>
  <cp:revision>9</cp:revision>
  <dcterms:created xsi:type="dcterms:W3CDTF">2019-09-02T12:11:36Z</dcterms:created>
  <dcterms:modified xsi:type="dcterms:W3CDTF">2019-09-02T13:49:45Z</dcterms:modified>
</cp:coreProperties>
</file>