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18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C9A98-78F3-4737-922B-C04C15F25DF0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0FBA8-697D-4BF4-82B1-5EA8610E94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06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D500-ED9F-451C-A946-F3D9085E547B}" type="datetime1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74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FDD5-AA8F-4075-888B-17827C26A64A}" type="datetime1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630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8C28-F8BF-451F-8A30-338164C84104}" type="datetime1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18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183" y="1805331"/>
            <a:ext cx="8543925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C5D6-643D-482D-9ECD-A26D5BD36F9C}" type="datetime1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930876"/>
            <a:ext cx="9906000" cy="4111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팔각형 7"/>
          <p:cNvSpPr/>
          <p:nvPr userDrawn="1"/>
        </p:nvSpPr>
        <p:spPr>
          <a:xfrm>
            <a:off x="0" y="0"/>
            <a:ext cx="8543925" cy="1342039"/>
          </a:xfrm>
          <a:prstGeom prst="oc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3" y="6356352"/>
            <a:ext cx="526623" cy="365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543925" cy="1325563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>
                <a:ln>
                  <a:noFill/>
                </a:ln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 smtClean="0"/>
              <a:t>목차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2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0AA4-040C-4696-AA15-1E49686B6F82}" type="datetime1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8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882A-F8B1-423F-BCAD-026F7ECDB67E}" type="datetime1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764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1B5D-CC8E-4F5A-A495-A7E0BEC62B75}" type="datetime1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04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BAA4-9842-4C1C-99E3-ECEB82A6C6EF}" type="datetime1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83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31C4-99A5-4DEA-9A39-05EEEAC02BFF}" type="datetime1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56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B51C-FE18-405A-AE2F-2E5F768C47A9}" type="datetime1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67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FBF9-106D-413B-858B-C16859FFEAE2}" type="datetime1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5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B859E-C5A1-421F-BF82-8A5E5A8E3EC7}" type="datetime1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EA829-90CF-448A-AA5D-1A0508FE54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64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3665913"/>
            <a:ext cx="9906000" cy="3192087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30876" y="1388225"/>
            <a:ext cx="9044248" cy="1230284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prstTxWarp prst="textDeflate">
              <a:avLst>
                <a:gd name="adj" fmla="val 14489"/>
              </a:avLst>
            </a:prstTxWarp>
            <a:spAutoFit/>
          </a:bodyPr>
          <a:lstStyle/>
          <a:p>
            <a:pPr algn="ctr"/>
            <a:r>
              <a:rPr lang="en-US" altLang="ko-KR" sz="5400" b="1" dirty="0" smtClean="0">
                <a:ln w="0"/>
                <a:latin typeface="돋움" panose="020B0600000101010101" pitchFamily="50" charset="-127"/>
                <a:ea typeface="돋움" panose="020B0600000101010101" pitchFamily="50" charset="-127"/>
              </a:rPr>
              <a:t>Internet Addiction Tendency</a:t>
            </a:r>
            <a:endParaRPr lang="en-US" altLang="ko-KR" sz="5400" b="1" cap="none" spc="0" dirty="0">
              <a:ln w="0"/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63" y="224443"/>
            <a:ext cx="1171414" cy="4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4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2410690" y="2094807"/>
            <a:ext cx="6133234" cy="847900"/>
            <a:chOff x="2410690" y="2094807"/>
            <a:chExt cx="6133234" cy="847900"/>
          </a:xfrm>
        </p:grpSpPr>
        <p:sp>
          <p:nvSpPr>
            <p:cNvPr id="5" name="오른쪽 화살표 4"/>
            <p:cNvSpPr/>
            <p:nvPr/>
          </p:nvSpPr>
          <p:spPr>
            <a:xfrm>
              <a:off x="2410690" y="2734889"/>
              <a:ext cx="6133234" cy="20781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순서도: 순차적 액세스 저장소 5"/>
            <p:cNvSpPr/>
            <p:nvPr/>
          </p:nvSpPr>
          <p:spPr>
            <a:xfrm flipH="1">
              <a:off x="2410690" y="2094807"/>
              <a:ext cx="856212" cy="773084"/>
            </a:xfrm>
            <a:prstGeom prst="flowChartMagneticTap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굴림" panose="020B0600000101010101" pitchFamily="50" charset="-127"/>
                  <a:ea typeface="굴림" panose="020B0600000101010101" pitchFamily="50" charset="-127"/>
                </a:rPr>
                <a:t>1</a:t>
              </a:r>
              <a:endPara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8342" y="2335876"/>
              <a:ext cx="501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인터넷 중독</a:t>
              </a:r>
              <a:endPara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410690" y="5295207"/>
            <a:ext cx="6133234" cy="847900"/>
            <a:chOff x="2410690" y="2094807"/>
            <a:chExt cx="6133234" cy="847900"/>
          </a:xfrm>
        </p:grpSpPr>
        <p:sp>
          <p:nvSpPr>
            <p:cNvPr id="19" name="오른쪽 화살표 18"/>
            <p:cNvSpPr/>
            <p:nvPr/>
          </p:nvSpPr>
          <p:spPr>
            <a:xfrm>
              <a:off x="2410690" y="2734889"/>
              <a:ext cx="6133234" cy="20781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순서도: 순차적 액세스 저장소 19"/>
            <p:cNvSpPr/>
            <p:nvPr/>
          </p:nvSpPr>
          <p:spPr>
            <a:xfrm flipH="1">
              <a:off x="2410690" y="2094807"/>
              <a:ext cx="856212" cy="773084"/>
            </a:xfrm>
            <a:prstGeom prst="flowChartMagneticTap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4</a:t>
              </a:r>
              <a:endPara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8342" y="2335876"/>
              <a:ext cx="501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인터넷 이용 목적</a:t>
              </a:r>
              <a:endPara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2410690" y="4228407"/>
            <a:ext cx="6133234" cy="847900"/>
            <a:chOff x="2410690" y="2094807"/>
            <a:chExt cx="6133234" cy="847900"/>
          </a:xfrm>
        </p:grpSpPr>
        <p:sp>
          <p:nvSpPr>
            <p:cNvPr id="23" name="오른쪽 화살표 22"/>
            <p:cNvSpPr/>
            <p:nvPr/>
          </p:nvSpPr>
          <p:spPr>
            <a:xfrm>
              <a:off x="2410690" y="2734889"/>
              <a:ext cx="6133234" cy="20781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순서도: 순차적 액세스 저장소 23"/>
            <p:cNvSpPr/>
            <p:nvPr/>
          </p:nvSpPr>
          <p:spPr>
            <a:xfrm flipH="1">
              <a:off x="2410690" y="2094807"/>
              <a:ext cx="856212" cy="773084"/>
            </a:xfrm>
            <a:prstGeom prst="flowChartMagneticTap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</a:t>
              </a:r>
              <a:endPara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8342" y="2335876"/>
              <a:ext cx="501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atin typeface="굴림" panose="020B0600000101010101" pitchFamily="50" charset="-127"/>
                  <a:ea typeface="굴림" panose="020B0600000101010101" pitchFamily="50" charset="-127"/>
                  <a:hlinkClick r:id="rId2" action="ppaction://hlinksldjump"/>
                </a:rPr>
                <a:t>유치원생 스마트폰 </a:t>
              </a:r>
              <a:r>
                <a:rPr lang="ko-KR" altLang="en-US" sz="2400" dirty="0" err="1" smtClean="0">
                  <a:latin typeface="굴림" panose="020B0600000101010101" pitchFamily="50" charset="-127"/>
                  <a:ea typeface="굴림" panose="020B0600000101010101" pitchFamily="50" charset="-127"/>
                  <a:hlinkClick r:id="rId2" action="ppaction://hlinksldjump"/>
                </a:rPr>
                <a:t>과의존</a:t>
              </a:r>
              <a:r>
                <a:rPr lang="ko-KR" altLang="en-US" sz="2400" dirty="0" smtClean="0">
                  <a:latin typeface="굴림" panose="020B0600000101010101" pitchFamily="50" charset="-127"/>
                  <a:ea typeface="굴림" panose="020B0600000101010101" pitchFamily="50" charset="-127"/>
                  <a:hlinkClick r:id="rId2" action="ppaction://hlinksldjump"/>
                </a:rPr>
                <a:t> 이용률</a:t>
              </a:r>
              <a:endPara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2410690" y="3161607"/>
            <a:ext cx="6133234" cy="847900"/>
            <a:chOff x="2410690" y="2094807"/>
            <a:chExt cx="6133234" cy="847900"/>
          </a:xfrm>
        </p:grpSpPr>
        <p:sp>
          <p:nvSpPr>
            <p:cNvPr id="27" name="오른쪽 화살표 26"/>
            <p:cNvSpPr/>
            <p:nvPr/>
          </p:nvSpPr>
          <p:spPr>
            <a:xfrm>
              <a:off x="2410690" y="2734889"/>
              <a:ext cx="6133234" cy="20781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순서도: 순차적 액세스 저장소 27"/>
            <p:cNvSpPr/>
            <p:nvPr/>
          </p:nvSpPr>
          <p:spPr>
            <a:xfrm flipH="1">
              <a:off x="2410690" y="2094807"/>
              <a:ext cx="856212" cy="773084"/>
            </a:xfrm>
            <a:prstGeom prst="flowChartMagneticTap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</a:t>
              </a:r>
              <a:endPara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8342" y="2335876"/>
              <a:ext cx="5012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보호자</a:t>
              </a:r>
              <a:r>
                <a:rPr lang="en-US" altLang="ko-KR" sz="24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-</a:t>
              </a:r>
              <a:r>
                <a:rPr lang="ko-KR" altLang="en-US" sz="24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영유아 간 상호작용</a:t>
              </a:r>
              <a:endPara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9" r="3940" b="66585"/>
          <a:stretch/>
        </p:blipFill>
        <p:spPr>
          <a:xfrm>
            <a:off x="390698" y="1642802"/>
            <a:ext cx="1654233" cy="15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3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127" y="1325564"/>
            <a:ext cx="9210502" cy="25980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Ineernet Addiction Test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The Internet Addiction Test is the first validated and reliable measure of addictive use of the Internet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How do you know if you’re already addicted or rapidly tumbling toward trouble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83127" y="3923608"/>
            <a:ext cx="6912986" cy="2598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인터넷 중독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과다한 인터넷 이용으로 인해 가정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학교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사회에서 수행해야 할 일들에 지장이 생기거나 일상생활의 유지가 불가능한 상태로 습관적 행위로 굳어짐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tumbling toward trouble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9938" y="4377980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830580"/>
              </p:ext>
            </p:extLst>
          </p:nvPr>
        </p:nvGraphicFramePr>
        <p:xfrm>
          <a:off x="1521229" y="2826328"/>
          <a:ext cx="7589520" cy="304245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29328">
                  <a:extLst>
                    <a:ext uri="{9D8B030D-6E8A-4147-A177-3AD203B41FA5}">
                      <a16:colId xmlns:a16="http://schemas.microsoft.com/office/drawing/2014/main" val="2352747106"/>
                    </a:ext>
                  </a:extLst>
                </a:gridCol>
                <a:gridCol w="4560192">
                  <a:extLst>
                    <a:ext uri="{9D8B030D-6E8A-4147-A177-3AD203B41FA5}">
                      <a16:colId xmlns:a16="http://schemas.microsoft.com/office/drawing/2014/main" val="312019875"/>
                    </a:ext>
                  </a:extLst>
                </a:gridCol>
              </a:tblGrid>
              <a:tr h="10141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자녀가 스마트폰을 보느라</a:t>
                      </a:r>
                      <a:endParaRPr lang="en-US" altLang="ko-KR" b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밥을 먹지 않으려 함</a:t>
                      </a:r>
                      <a:endParaRPr lang="ko-KR" altLang="en-US" b="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자녀가 좋아하는 캐릭터 두 가지를 제시하며 </a:t>
                      </a:r>
                      <a:r>
                        <a:rPr lang="en-US" altLang="ko-KR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“</a:t>
                      </a:r>
                      <a:r>
                        <a:rPr lang="ko-KR" altLang="en-US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둘 중에 무엇으로 밥 먹을까</a:t>
                      </a:r>
                      <a:r>
                        <a:rPr lang="en-US" altLang="ko-KR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?”</a:t>
                      </a:r>
                      <a:endParaRPr lang="ko-KR" altLang="en-US" b="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8965041"/>
                  </a:ext>
                </a:extLst>
              </a:tr>
              <a:tr h="10141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자녀가 계속 스마트폰을 바닥에 던지려고 함</a:t>
                      </a:r>
                      <a:endParaRPr lang="ko-KR" altLang="en-US" b="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두드릴 수 있는 물건을 주며 </a:t>
                      </a:r>
                      <a:r>
                        <a:rPr lang="en-US" altLang="ko-KR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“</a:t>
                      </a:r>
                      <a:r>
                        <a:rPr lang="ko-KR" altLang="en-US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그렇게 하면 고장 나</a:t>
                      </a:r>
                      <a:r>
                        <a:rPr lang="en-US" altLang="ko-KR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. </a:t>
                      </a:r>
                      <a:r>
                        <a:rPr lang="ko-KR" altLang="en-US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방망이로 두드릴 수는 있어</a:t>
                      </a:r>
                      <a:r>
                        <a:rPr lang="en-US" altLang="ko-KR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.</a:t>
                      </a:r>
                      <a:endParaRPr lang="ko-KR" altLang="en-US" b="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916106"/>
                  </a:ext>
                </a:extLst>
              </a:tr>
              <a:tr h="10141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외출 전 옷 입기를 거부하고</a:t>
                      </a:r>
                      <a:endParaRPr lang="en-US" altLang="ko-KR" b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스마트폰만 보려고 함</a:t>
                      </a:r>
                      <a:endParaRPr lang="ko-KR" altLang="en-US" b="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“</a:t>
                      </a:r>
                      <a:r>
                        <a:rPr lang="ko-KR" altLang="en-US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우리 누가 빨리 옷 입나 시합해볼까</a:t>
                      </a:r>
                      <a:r>
                        <a:rPr lang="en-US" altLang="ko-KR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?</a:t>
                      </a:r>
                    </a:p>
                    <a:p>
                      <a:pPr algn="ctr" latinLnBrk="1"/>
                      <a:r>
                        <a:rPr lang="ko-KR" altLang="en-US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</a:t>
                      </a:r>
                      <a:r>
                        <a:rPr lang="en-US" altLang="ko-KR" b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</a:t>
                      </a:r>
                      <a:r>
                        <a:rPr lang="en-US" altLang="ko-KR" b="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</a:t>
                      </a:r>
                      <a:r>
                        <a:rPr lang="ko-KR" altLang="en-US" b="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시</a:t>
                      </a:r>
                      <a:r>
                        <a:rPr lang="en-US" altLang="ko-KR" b="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~</a:t>
                      </a:r>
                      <a:r>
                        <a:rPr lang="ko-KR" altLang="en-US" b="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작</a:t>
                      </a:r>
                      <a:r>
                        <a:rPr lang="en-US" altLang="ko-KR" b="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＂</a:t>
                      </a:r>
                      <a:endParaRPr lang="ko-KR" altLang="en-US" b="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6803127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양쪽 모서리가 잘린 사각형 6"/>
          <p:cNvSpPr/>
          <p:nvPr/>
        </p:nvSpPr>
        <p:spPr>
          <a:xfrm>
            <a:off x="1521228" y="1953491"/>
            <a:ext cx="3050771" cy="87283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05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510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A829-90CF-448A-AA5D-1A0508FE542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27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149</Words>
  <Application>Microsoft Office PowerPoint</Application>
  <PresentationFormat>A4 용지(210x297mm)</PresentationFormat>
  <Paragraphs>28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Administrator</cp:lastModifiedBy>
  <cp:revision>9</cp:revision>
  <dcterms:created xsi:type="dcterms:W3CDTF">2024-08-24T09:32:07Z</dcterms:created>
  <dcterms:modified xsi:type="dcterms:W3CDTF">2024-08-24T10:33:41Z</dcterms:modified>
</cp:coreProperties>
</file>