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교원 </a:t>
            </a: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인당 학생 수</a:t>
            </a: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단위</a:t>
            </a: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: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16.21</c:v>
                </c:pt>
                <c:pt idx="1">
                  <c:v>17.37</c:v>
                </c:pt>
                <c:pt idx="2">
                  <c:v>15.39</c:v>
                </c:pt>
                <c:pt idx="3">
                  <c:v>15.3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A-4F45-B89A-5489CEF29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728815"/>
        <c:axId val="47575041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2025년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A-4F45-B89A-5489CEF29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16.03</c:v>
                </c:pt>
                <c:pt idx="1">
                  <c:v>17.14</c:v>
                </c:pt>
                <c:pt idx="2">
                  <c:v>14.99</c:v>
                </c:pt>
                <c:pt idx="3">
                  <c:v>15.04</c:v>
                </c:pt>
                <c:pt idx="4">
                  <c:v>16.36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5A-4F45-B89A-5489CEF29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85039"/>
        <c:axId val="99024719"/>
      </c:lineChart>
      <c:catAx>
        <c:axId val="47572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75750415"/>
        <c:crosses val="autoZero"/>
        <c:auto val="1"/>
        <c:lblAlgn val="ctr"/>
        <c:lblOffset val="100"/>
        <c:noMultiLvlLbl val="0"/>
      </c:catAx>
      <c:valAx>
        <c:axId val="475750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75728815"/>
        <c:crosses val="autoZero"/>
        <c:crossBetween val="between"/>
      </c:valAx>
      <c:valAx>
        <c:axId val="990247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6485039"/>
        <c:crosses val="max"/>
        <c:crossBetween val="between"/>
      </c:valAx>
      <c:catAx>
        <c:axId val="464850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024719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0130B-A0A8-48A6-9BDC-39E8C8D4DF86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12BCF9B-30E3-40B7-8D9A-4826DDE3FC5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동기화</a:t>
          </a:r>
        </a:p>
      </dgm:t>
    </dgm:pt>
    <dgm:pt modelId="{922E06D8-6390-474C-BC55-B1868CB64327}" type="parTrans" cxnId="{1EFB2861-2E86-4B42-98D0-876A1639BB0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A8D325A-8976-4D9E-A193-FB4C5792E24A}" type="sibTrans" cxnId="{1EFB2861-2E86-4B42-98D0-876A1639BB0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00ABA6F-AFA4-4041-A9CB-E47D6756B682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학습관리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시스템</a:t>
          </a:r>
        </a:p>
      </dgm:t>
    </dgm:pt>
    <dgm:pt modelId="{FDC66C3B-3A9E-46AA-B88D-8A754E8FC5C5}" type="parTrans" cxnId="{29B04BB3-104D-4155-AEDC-C89C521AD34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F7E243B-C639-4321-B938-27883B390827}" type="sibTrans" cxnId="{29B04BB3-104D-4155-AEDC-C89C521AD34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66A6216-B801-4229-884F-9B8906A0657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학습지원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도구</a:t>
          </a:r>
        </a:p>
      </dgm:t>
    </dgm:pt>
    <dgm:pt modelId="{022B0B45-0243-4E65-BFF5-FBF2AED31CF9}" type="parTrans" cxnId="{7F024BC3-0D81-4BBD-937A-81DE121B6733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AA5D4E7-2AB8-454A-83BB-A03D525FDBB5}" type="sibTrans" cxnId="{7F024BC3-0D81-4BBD-937A-81DE121B6733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AB55B53-97BA-4D63-B6B0-BAA75F81E91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배포</a:t>
          </a:r>
        </a:p>
      </dgm:t>
    </dgm:pt>
    <dgm:pt modelId="{FEC43E04-726D-4EAE-9ADB-7DB51BFCE53F}" type="parTrans" cxnId="{E23653E3-0CB2-4098-BA86-914B1034642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957C83A-E3CF-47CB-8097-B72C8C99A282}" type="sibTrans" cxnId="{E23653E3-0CB2-4098-BA86-914B1034642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6C22C92-ECF6-4B5B-93A0-29AD3179EFB2}" type="pres">
      <dgm:prSet presAssocID="{1820130B-A0A8-48A6-9BDC-39E8C8D4DF86}" presName="diagram" presStyleCnt="0">
        <dgm:presLayoutVars>
          <dgm:dir/>
          <dgm:resizeHandles val="exact"/>
        </dgm:presLayoutVars>
      </dgm:prSet>
      <dgm:spPr/>
    </dgm:pt>
    <dgm:pt modelId="{E724ABF7-5344-4FFD-9C06-B03F9492721A}" type="pres">
      <dgm:prSet presAssocID="{D12BCF9B-30E3-40B7-8D9A-4826DDE3FC5B}" presName="node" presStyleLbl="node1" presStyleIdx="0" presStyleCnt="4">
        <dgm:presLayoutVars>
          <dgm:bulletEnabled val="1"/>
        </dgm:presLayoutVars>
      </dgm:prSet>
      <dgm:spPr/>
    </dgm:pt>
    <dgm:pt modelId="{044584E8-C212-4939-B0C6-4733D93C06F3}" type="pres">
      <dgm:prSet presAssocID="{2A8D325A-8976-4D9E-A193-FB4C5792E24A}" presName="sibTrans" presStyleCnt="0"/>
      <dgm:spPr/>
    </dgm:pt>
    <dgm:pt modelId="{F2F82339-8A90-44A6-B4A5-27321D0D1800}" type="pres">
      <dgm:prSet presAssocID="{900ABA6F-AFA4-4041-A9CB-E47D6756B682}" presName="node" presStyleLbl="node1" presStyleIdx="1" presStyleCnt="4">
        <dgm:presLayoutVars>
          <dgm:bulletEnabled val="1"/>
        </dgm:presLayoutVars>
      </dgm:prSet>
      <dgm:spPr/>
    </dgm:pt>
    <dgm:pt modelId="{E017CAAC-489C-46C2-88F7-F6BA53ECF379}" type="pres">
      <dgm:prSet presAssocID="{8F7E243B-C639-4321-B938-27883B390827}" presName="sibTrans" presStyleCnt="0"/>
      <dgm:spPr/>
    </dgm:pt>
    <dgm:pt modelId="{04A4786D-C664-4506-9976-91DE7F1AEA24}" type="pres">
      <dgm:prSet presAssocID="{666A6216-B801-4229-884F-9B8906A0657B}" presName="node" presStyleLbl="node1" presStyleIdx="2" presStyleCnt="4">
        <dgm:presLayoutVars>
          <dgm:bulletEnabled val="1"/>
        </dgm:presLayoutVars>
      </dgm:prSet>
      <dgm:spPr/>
    </dgm:pt>
    <dgm:pt modelId="{F2D8E82D-B525-4ABE-8EBB-0A4E19753891}" type="pres">
      <dgm:prSet presAssocID="{0AA5D4E7-2AB8-454A-83BB-A03D525FDBB5}" presName="sibTrans" presStyleCnt="0"/>
      <dgm:spPr/>
    </dgm:pt>
    <dgm:pt modelId="{5C3F4BE6-549E-45DE-B222-8C1039CC47EA}" type="pres">
      <dgm:prSet presAssocID="{9AB55B53-97BA-4D63-B6B0-BAA75F81E91C}" presName="node" presStyleLbl="node1" presStyleIdx="3" presStyleCnt="4">
        <dgm:presLayoutVars>
          <dgm:bulletEnabled val="1"/>
        </dgm:presLayoutVars>
      </dgm:prSet>
      <dgm:spPr/>
    </dgm:pt>
  </dgm:ptLst>
  <dgm:cxnLst>
    <dgm:cxn modelId="{F48D2009-6A6D-4C60-AB11-8AD91C3DA869}" type="presOf" srcId="{D12BCF9B-30E3-40B7-8D9A-4826DDE3FC5B}" destId="{E724ABF7-5344-4FFD-9C06-B03F9492721A}" srcOrd="0" destOrd="0" presId="urn:microsoft.com/office/officeart/2005/8/layout/default"/>
    <dgm:cxn modelId="{6FA7143B-A07B-44CE-8AD4-49C756F9593A}" type="presOf" srcId="{666A6216-B801-4229-884F-9B8906A0657B}" destId="{04A4786D-C664-4506-9976-91DE7F1AEA24}" srcOrd="0" destOrd="0" presId="urn:microsoft.com/office/officeart/2005/8/layout/default"/>
    <dgm:cxn modelId="{1EFB2861-2E86-4B42-98D0-876A1639BB0F}" srcId="{1820130B-A0A8-48A6-9BDC-39E8C8D4DF86}" destId="{D12BCF9B-30E3-40B7-8D9A-4826DDE3FC5B}" srcOrd="0" destOrd="0" parTransId="{922E06D8-6390-474C-BC55-B1868CB64327}" sibTransId="{2A8D325A-8976-4D9E-A193-FB4C5792E24A}"/>
    <dgm:cxn modelId="{32E792A7-CBB1-4772-9BB8-E863A083E9D2}" type="presOf" srcId="{1820130B-A0A8-48A6-9BDC-39E8C8D4DF86}" destId="{96C22C92-ECF6-4B5B-93A0-29AD3179EFB2}" srcOrd="0" destOrd="0" presId="urn:microsoft.com/office/officeart/2005/8/layout/default"/>
    <dgm:cxn modelId="{29B04BB3-104D-4155-AEDC-C89C521AD34B}" srcId="{1820130B-A0A8-48A6-9BDC-39E8C8D4DF86}" destId="{900ABA6F-AFA4-4041-A9CB-E47D6756B682}" srcOrd="1" destOrd="0" parTransId="{FDC66C3B-3A9E-46AA-B88D-8A754E8FC5C5}" sibTransId="{8F7E243B-C639-4321-B938-27883B390827}"/>
    <dgm:cxn modelId="{7F024BC3-0D81-4BBD-937A-81DE121B6733}" srcId="{1820130B-A0A8-48A6-9BDC-39E8C8D4DF86}" destId="{666A6216-B801-4229-884F-9B8906A0657B}" srcOrd="2" destOrd="0" parTransId="{022B0B45-0243-4E65-BFF5-FBF2AED31CF9}" sibTransId="{0AA5D4E7-2AB8-454A-83BB-A03D525FDBB5}"/>
    <dgm:cxn modelId="{FEEE4EC7-94D8-4D0F-9B9C-E3A467A6EC37}" type="presOf" srcId="{9AB55B53-97BA-4D63-B6B0-BAA75F81E91C}" destId="{5C3F4BE6-549E-45DE-B222-8C1039CC47EA}" srcOrd="0" destOrd="0" presId="urn:microsoft.com/office/officeart/2005/8/layout/default"/>
    <dgm:cxn modelId="{E23653E3-0CB2-4098-BA86-914B1034642B}" srcId="{1820130B-A0A8-48A6-9BDC-39E8C8D4DF86}" destId="{9AB55B53-97BA-4D63-B6B0-BAA75F81E91C}" srcOrd="3" destOrd="0" parTransId="{FEC43E04-726D-4EAE-9ADB-7DB51BFCE53F}" sibTransId="{3957C83A-E3CF-47CB-8097-B72C8C99A282}"/>
    <dgm:cxn modelId="{35B120EE-440C-4313-97DF-C0952BCC84DA}" type="presOf" srcId="{900ABA6F-AFA4-4041-A9CB-E47D6756B682}" destId="{F2F82339-8A90-44A6-B4A5-27321D0D1800}" srcOrd="0" destOrd="0" presId="urn:microsoft.com/office/officeart/2005/8/layout/default"/>
    <dgm:cxn modelId="{4986C308-AEB2-487D-9C31-98A8D70F3C73}" type="presParOf" srcId="{96C22C92-ECF6-4B5B-93A0-29AD3179EFB2}" destId="{E724ABF7-5344-4FFD-9C06-B03F9492721A}" srcOrd="0" destOrd="0" presId="urn:microsoft.com/office/officeart/2005/8/layout/default"/>
    <dgm:cxn modelId="{A01F5F00-CA3A-4A7A-9A55-F9096FA9C369}" type="presParOf" srcId="{96C22C92-ECF6-4B5B-93A0-29AD3179EFB2}" destId="{044584E8-C212-4939-B0C6-4733D93C06F3}" srcOrd="1" destOrd="0" presId="urn:microsoft.com/office/officeart/2005/8/layout/default"/>
    <dgm:cxn modelId="{A7AB2723-A94F-441A-9C4C-DF1661F44FD2}" type="presParOf" srcId="{96C22C92-ECF6-4B5B-93A0-29AD3179EFB2}" destId="{F2F82339-8A90-44A6-B4A5-27321D0D1800}" srcOrd="2" destOrd="0" presId="urn:microsoft.com/office/officeart/2005/8/layout/default"/>
    <dgm:cxn modelId="{3E80B6A5-8B7B-4B81-B3AB-05139FC70BA8}" type="presParOf" srcId="{96C22C92-ECF6-4B5B-93A0-29AD3179EFB2}" destId="{E017CAAC-489C-46C2-88F7-F6BA53ECF379}" srcOrd="3" destOrd="0" presId="urn:microsoft.com/office/officeart/2005/8/layout/default"/>
    <dgm:cxn modelId="{991EA15A-8206-473B-9D84-BBB44AA37B16}" type="presParOf" srcId="{96C22C92-ECF6-4B5B-93A0-29AD3179EFB2}" destId="{04A4786D-C664-4506-9976-91DE7F1AEA24}" srcOrd="4" destOrd="0" presId="urn:microsoft.com/office/officeart/2005/8/layout/default"/>
    <dgm:cxn modelId="{B899115A-4443-4BF3-B032-45DCB0F9253E}" type="presParOf" srcId="{96C22C92-ECF6-4B5B-93A0-29AD3179EFB2}" destId="{F2D8E82D-B525-4ABE-8EBB-0A4E19753891}" srcOrd="5" destOrd="0" presId="urn:microsoft.com/office/officeart/2005/8/layout/default"/>
    <dgm:cxn modelId="{3D03BE60-6AFA-40CF-91B6-22EACECD5FB1}" type="presParOf" srcId="{96C22C92-ECF6-4B5B-93A0-29AD3179EFB2}" destId="{5C3F4BE6-549E-45DE-B222-8C1039CC47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4ABF7-5344-4FFD-9C06-B03F9492721A}">
      <dsp:nvSpPr>
        <dsp:cNvPr id="0" name=""/>
        <dsp:cNvSpPr/>
      </dsp:nvSpPr>
      <dsp:spPr>
        <a:xfrm>
          <a:off x="152932" y="50"/>
          <a:ext cx="1285686" cy="77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동기화</a:t>
          </a:r>
        </a:p>
      </dsp:txBody>
      <dsp:txXfrm>
        <a:off x="152932" y="50"/>
        <a:ext cx="1285686" cy="771412"/>
      </dsp:txXfrm>
    </dsp:sp>
    <dsp:sp modelId="{F2F82339-8A90-44A6-B4A5-27321D0D1800}">
      <dsp:nvSpPr>
        <dsp:cNvPr id="0" name=""/>
        <dsp:cNvSpPr/>
      </dsp:nvSpPr>
      <dsp:spPr>
        <a:xfrm>
          <a:off x="1567187" y="50"/>
          <a:ext cx="1285686" cy="77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학습관리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시스템</a:t>
          </a:r>
        </a:p>
      </dsp:txBody>
      <dsp:txXfrm>
        <a:off x="1567187" y="50"/>
        <a:ext cx="1285686" cy="771412"/>
      </dsp:txXfrm>
    </dsp:sp>
    <dsp:sp modelId="{04A4786D-C664-4506-9976-91DE7F1AEA24}">
      <dsp:nvSpPr>
        <dsp:cNvPr id="0" name=""/>
        <dsp:cNvSpPr/>
      </dsp:nvSpPr>
      <dsp:spPr>
        <a:xfrm>
          <a:off x="152932" y="900031"/>
          <a:ext cx="1285686" cy="77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학습지원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도구</a:t>
          </a:r>
        </a:p>
      </dsp:txBody>
      <dsp:txXfrm>
        <a:off x="152932" y="900031"/>
        <a:ext cx="1285686" cy="771412"/>
      </dsp:txXfrm>
    </dsp:sp>
    <dsp:sp modelId="{5C3F4BE6-549E-45DE-B222-8C1039CC47EA}">
      <dsp:nvSpPr>
        <dsp:cNvPr id="0" name=""/>
        <dsp:cNvSpPr/>
      </dsp:nvSpPr>
      <dsp:spPr>
        <a:xfrm>
          <a:off x="1567187" y="900031"/>
          <a:ext cx="1285686" cy="77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배포</a:t>
          </a:r>
        </a:p>
      </dsp:txBody>
      <dsp:txXfrm>
        <a:off x="1567187" y="900031"/>
        <a:ext cx="1285686" cy="77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A184-4B65-4E0F-AB85-B13B15C01CBB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A2400-C01D-4674-BDD8-0F8B8DE54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14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9C52-F9B0-4E34-BA54-2F6E87EC2AA3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1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3AE-B0AC-4A21-B962-162B28365BE1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74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047A-088D-4B40-A41A-384485AD8039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70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E8B6-7400-47AD-9F93-157B7C7A17C9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3041" y="6356352"/>
            <a:ext cx="222885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C52DA7F9-6201-43C7-9CFC-D72E2504A25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DA76B06-D5DF-3999-C8C5-A7BEF0FE5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19" y="6176963"/>
            <a:ext cx="989384" cy="68597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2BC8951-33C7-F83B-DE1C-CCB857BDB481}"/>
              </a:ext>
            </a:extLst>
          </p:cNvPr>
          <p:cNvSpPr/>
          <p:nvPr userDrawn="1"/>
        </p:nvSpPr>
        <p:spPr>
          <a:xfrm>
            <a:off x="0" y="778214"/>
            <a:ext cx="9906000" cy="291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배지 10">
            <a:extLst>
              <a:ext uri="{FF2B5EF4-FFF2-40B4-BE49-F238E27FC236}">
                <a16:creationId xmlns:a16="http://schemas.microsoft.com/office/drawing/2014/main" id="{A6760A23-E77A-9FB6-3412-AA8E06AD10C7}"/>
              </a:ext>
            </a:extLst>
          </p:cNvPr>
          <p:cNvSpPr/>
          <p:nvPr userDrawn="1"/>
        </p:nvSpPr>
        <p:spPr>
          <a:xfrm>
            <a:off x="1546697" y="0"/>
            <a:ext cx="6887183" cy="1070043"/>
          </a:xfrm>
          <a:prstGeom prst="plaqu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0043"/>
          </a:xfrm>
          <a:ln>
            <a:noFill/>
          </a:ln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9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35-6439-4E07-AA4F-BD1D468DA9AD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64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5D49-4FB9-436B-AB83-32DFF4824F1E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5779-FA36-4D60-932C-ACE2F58A211F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81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C49-7F4A-46AA-AE9D-01E008C3FB72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3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145D-5A63-445D-B58D-D99C76ECDE15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71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6156-D80B-42D3-A9D9-CF774F929ADD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89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A0D-DA7A-4B89-9BE4-D899982FBB07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41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2BE5-0017-4BFE-AD16-92411BB79797}" type="datetime1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A7F9-6201-43C7-9CFC-D72E2504A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41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C6A70A9-B1CE-1146-CA98-68E48AF31884}"/>
              </a:ext>
            </a:extLst>
          </p:cNvPr>
          <p:cNvSpPr/>
          <p:nvPr/>
        </p:nvSpPr>
        <p:spPr>
          <a:xfrm>
            <a:off x="5839691" y="0"/>
            <a:ext cx="4066309" cy="6858000"/>
          </a:xfrm>
          <a:prstGeom prst="parallelogram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18D6C6-580E-D3DC-E8C5-9A270CCF98AE}"/>
              </a:ext>
            </a:extLst>
          </p:cNvPr>
          <p:cNvSpPr/>
          <p:nvPr/>
        </p:nvSpPr>
        <p:spPr>
          <a:xfrm>
            <a:off x="914400" y="2940628"/>
            <a:ext cx="7564582" cy="9500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Smart Education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7F65BCA-4A7D-34C2-C2BE-4A91A4CDE2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6" y="155863"/>
            <a:ext cx="2150621" cy="6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15B57CC-C70B-7623-4EF7-ED37DDBB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76C3055-B981-2100-A03A-80F614A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C1CDA550-9537-B47C-BBBD-D134D4DBE23F}"/>
              </a:ext>
            </a:extLst>
          </p:cNvPr>
          <p:cNvSpPr/>
          <p:nvPr/>
        </p:nvSpPr>
        <p:spPr>
          <a:xfrm>
            <a:off x="3292025" y="2150918"/>
            <a:ext cx="5157669" cy="21820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팔각형 5">
            <a:extLst>
              <a:ext uri="{FF2B5EF4-FFF2-40B4-BE49-F238E27FC236}">
                <a16:creationId xmlns:a16="http://schemas.microsoft.com/office/drawing/2014/main" id="{7A7002B3-62C2-D69B-9BDB-FE3EAF774656}"/>
              </a:ext>
            </a:extLst>
          </p:cNvPr>
          <p:cNvSpPr/>
          <p:nvPr/>
        </p:nvSpPr>
        <p:spPr>
          <a:xfrm>
            <a:off x="2867886" y="1735283"/>
            <a:ext cx="1153391" cy="633844"/>
          </a:xfrm>
          <a:prstGeom prst="oc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E18AB-830B-1FAC-69B2-2D727DAE434B}"/>
              </a:ext>
            </a:extLst>
          </p:cNvPr>
          <p:cNvSpPr txBox="1"/>
          <p:nvPr/>
        </p:nvSpPr>
        <p:spPr>
          <a:xfrm>
            <a:off x="4156359" y="1735283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스마트교육이란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880645E6-1893-2391-1B31-D60F7037C68D}"/>
              </a:ext>
            </a:extLst>
          </p:cNvPr>
          <p:cNvSpPr/>
          <p:nvPr/>
        </p:nvSpPr>
        <p:spPr>
          <a:xfrm>
            <a:off x="3292025" y="3256726"/>
            <a:ext cx="5157669" cy="21820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팔각형 8">
            <a:extLst>
              <a:ext uri="{FF2B5EF4-FFF2-40B4-BE49-F238E27FC236}">
                <a16:creationId xmlns:a16="http://schemas.microsoft.com/office/drawing/2014/main" id="{FD4265CE-905B-C82B-9A1B-BD4D7BDEC7B1}"/>
              </a:ext>
            </a:extLst>
          </p:cNvPr>
          <p:cNvSpPr/>
          <p:nvPr/>
        </p:nvSpPr>
        <p:spPr>
          <a:xfrm>
            <a:off x="2867886" y="2841091"/>
            <a:ext cx="1153391" cy="633844"/>
          </a:xfrm>
          <a:prstGeom prst="oc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A4908-1DDF-3A0B-A06B-7AEB804EA834}"/>
              </a:ext>
            </a:extLst>
          </p:cNvPr>
          <p:cNvSpPr txBox="1"/>
          <p:nvPr/>
        </p:nvSpPr>
        <p:spPr>
          <a:xfrm>
            <a:off x="4156359" y="2841091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중점 교육 내용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01DD7428-04A5-B414-B495-8F9BC9436E25}"/>
              </a:ext>
            </a:extLst>
          </p:cNvPr>
          <p:cNvSpPr/>
          <p:nvPr/>
        </p:nvSpPr>
        <p:spPr>
          <a:xfrm>
            <a:off x="3292025" y="4381240"/>
            <a:ext cx="5157669" cy="21820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팔각형 11">
            <a:extLst>
              <a:ext uri="{FF2B5EF4-FFF2-40B4-BE49-F238E27FC236}">
                <a16:creationId xmlns:a16="http://schemas.microsoft.com/office/drawing/2014/main" id="{547D84FF-60E7-1EC4-3752-63A195358496}"/>
              </a:ext>
            </a:extLst>
          </p:cNvPr>
          <p:cNvSpPr/>
          <p:nvPr/>
        </p:nvSpPr>
        <p:spPr>
          <a:xfrm>
            <a:off x="2867886" y="3965605"/>
            <a:ext cx="1153391" cy="633844"/>
          </a:xfrm>
          <a:prstGeom prst="oc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F83CB-1B98-7824-55C4-118DADD324FF}"/>
              </a:ext>
            </a:extLst>
          </p:cNvPr>
          <p:cNvSpPr txBox="1"/>
          <p:nvPr/>
        </p:nvSpPr>
        <p:spPr>
          <a:xfrm>
            <a:off x="4156359" y="3965605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행정구역별 교육 통계</a:t>
            </a:r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8F727D96-9682-891A-1D55-F8FEE7D7E091}"/>
              </a:ext>
            </a:extLst>
          </p:cNvPr>
          <p:cNvSpPr/>
          <p:nvPr/>
        </p:nvSpPr>
        <p:spPr>
          <a:xfrm>
            <a:off x="3292025" y="5522781"/>
            <a:ext cx="5157669" cy="21820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팔각형 14">
            <a:extLst>
              <a:ext uri="{FF2B5EF4-FFF2-40B4-BE49-F238E27FC236}">
                <a16:creationId xmlns:a16="http://schemas.microsoft.com/office/drawing/2014/main" id="{2B4C0EFA-ABD3-859B-F9D1-9155650FC470}"/>
              </a:ext>
            </a:extLst>
          </p:cNvPr>
          <p:cNvSpPr/>
          <p:nvPr/>
        </p:nvSpPr>
        <p:spPr>
          <a:xfrm>
            <a:off x="2867886" y="5107146"/>
            <a:ext cx="1153391" cy="633844"/>
          </a:xfrm>
          <a:prstGeom prst="oc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B69A65-753C-A592-19AB-BD2E9C8230A7}"/>
              </a:ext>
            </a:extLst>
          </p:cNvPr>
          <p:cNvSpPr txBox="1"/>
          <p:nvPr/>
        </p:nvSpPr>
        <p:spPr>
          <a:xfrm>
            <a:off x="4156359" y="5107146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플랫폼 구축 전략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1E6EE53-7E14-C5E5-5C18-1FEA25691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3" t="62238" r="4318" b="1054"/>
          <a:stretch>
            <a:fillRect/>
          </a:stretch>
        </p:blipFill>
        <p:spPr>
          <a:xfrm>
            <a:off x="862446" y="3792693"/>
            <a:ext cx="1340427" cy="18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E25099-B7F8-2DED-743E-50CAE0E1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5" y="1340428"/>
            <a:ext cx="8543925" cy="211974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 is all the rage in South Korea,</a:t>
            </a:r>
            <a:b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driven by both the public and private sectors</a:t>
            </a:r>
            <a:b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efforts to create state-of-the-art learning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58C276C-1AF7-CA02-96D1-A83F998F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5D4395F-43EE-97C4-8E4F-B988DD3F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스마트교육이란</a:t>
            </a:r>
            <a:endParaRPr lang="ko-KR" altLang="en-US" dirty="0"/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F4091BBF-B871-852E-2F71-56DE5FB352A3}"/>
              </a:ext>
            </a:extLst>
          </p:cNvPr>
          <p:cNvSpPr txBox="1">
            <a:spLocks/>
          </p:cNvSpPr>
          <p:nvPr/>
        </p:nvSpPr>
        <p:spPr>
          <a:xfrm>
            <a:off x="338135" y="3708111"/>
            <a:ext cx="8543925" cy="211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스마트교육</a:t>
            </a:r>
            <a:endParaRPr lang="en-US" altLang="ko-KR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교육 내용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방법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평가 환경 등 교육 체제를 혁신함으로써 모든 학생</a:t>
            </a:r>
            <a:b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의 재능을 발굴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육성하는 교육 패러다임</a:t>
            </a:r>
            <a:endParaRPr lang="en-US" altLang="ko-KR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풍부한 자료와 정보통신기술을 활용하여 학습을 유도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94A1B311-DA84-04C5-7849-8E5003DEF8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4809" y="2050472"/>
            <a:ext cx="1870363" cy="13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C567AC25-8107-9B18-85AA-9D03E28C6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08303"/>
              </p:ext>
            </p:extLst>
          </p:nvPr>
        </p:nvGraphicFramePr>
        <p:xfrm>
          <a:off x="1901535" y="2199700"/>
          <a:ext cx="7460674" cy="36503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26147">
                  <a:extLst>
                    <a:ext uri="{9D8B030D-6E8A-4147-A177-3AD203B41FA5}">
                      <a16:colId xmlns:a16="http://schemas.microsoft.com/office/drawing/2014/main" val="3310635337"/>
                    </a:ext>
                  </a:extLst>
                </a:gridCol>
                <a:gridCol w="3734527">
                  <a:extLst>
                    <a:ext uri="{9D8B030D-6E8A-4147-A177-3AD203B41FA5}">
                      <a16:colId xmlns:a16="http://schemas.microsoft.com/office/drawing/2014/main" val="1720734165"/>
                    </a:ext>
                  </a:extLst>
                </a:gridCol>
              </a:tblGrid>
              <a:tr h="1216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디지털 교과서 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확대 및 적용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콘텐츠 자유이용 및 안전한 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환경 조성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674152"/>
                  </a:ext>
                </a:extLst>
              </a:tr>
              <a:tr h="1216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디지털 교과서 단계적 개발 및 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제도 정비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콘텐츠 공공목적 이용 활성화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823078"/>
                  </a:ext>
                </a:extLst>
              </a:tr>
              <a:tr h="1216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스마트학습 모델 개발 및 적용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역기능 해소를 위한 정보통신 윤리 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강화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108704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4E14BC6-6EDB-1763-116A-92DB538E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42DC6A4-9EDC-582D-23A5-E30DF438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중점 교육 내용</a:t>
            </a:r>
          </a:p>
        </p:txBody>
      </p:sp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EE27C640-2012-771A-739B-0B2B59E1263B}"/>
              </a:ext>
            </a:extLst>
          </p:cNvPr>
          <p:cNvSpPr/>
          <p:nvPr/>
        </p:nvSpPr>
        <p:spPr>
          <a:xfrm>
            <a:off x="1891145" y="1454727"/>
            <a:ext cx="3740728" cy="748146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3414784-AC7E-2269-037C-1A1B6402D870}"/>
              </a:ext>
            </a:extLst>
          </p:cNvPr>
          <p:cNvSpPr/>
          <p:nvPr/>
        </p:nvSpPr>
        <p:spPr>
          <a:xfrm>
            <a:off x="1891145" y="1579418"/>
            <a:ext cx="3740728" cy="6202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 내용</a:t>
            </a: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71C8E67A-4E92-C2C2-1C33-2DAC527F341C}"/>
              </a:ext>
            </a:extLst>
          </p:cNvPr>
          <p:cNvSpPr/>
          <p:nvPr/>
        </p:nvSpPr>
        <p:spPr>
          <a:xfrm>
            <a:off x="5621481" y="1454727"/>
            <a:ext cx="3740728" cy="748146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3D1877F-5CEC-D35B-61A9-CCEE8E5DF05F}"/>
              </a:ext>
            </a:extLst>
          </p:cNvPr>
          <p:cNvSpPr/>
          <p:nvPr/>
        </p:nvSpPr>
        <p:spPr>
          <a:xfrm>
            <a:off x="5621481" y="1579418"/>
            <a:ext cx="3740728" cy="6202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 환경</a:t>
            </a: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0D18D0B6-B2B5-AD69-5505-10A3399F753E}"/>
              </a:ext>
            </a:extLst>
          </p:cNvPr>
          <p:cNvSpPr/>
          <p:nvPr/>
        </p:nvSpPr>
        <p:spPr>
          <a:xfrm flipH="1">
            <a:off x="436417" y="2199700"/>
            <a:ext cx="1465115" cy="245542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교원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스마트교육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역량 강화</a:t>
            </a:r>
          </a:p>
        </p:txBody>
      </p:sp>
      <p:sp>
        <p:nvSpPr>
          <p:cNvPr id="11" name="사각형: 잘린 한쪽 모서리 10">
            <a:extLst>
              <a:ext uri="{FF2B5EF4-FFF2-40B4-BE49-F238E27FC236}">
                <a16:creationId xmlns:a16="http://schemas.microsoft.com/office/drawing/2014/main" id="{28A1FB6D-C2FA-5CBC-B8D0-D7FFB5BB6AD5}"/>
              </a:ext>
            </a:extLst>
          </p:cNvPr>
          <p:cNvSpPr/>
          <p:nvPr/>
        </p:nvSpPr>
        <p:spPr>
          <a:xfrm flipH="1">
            <a:off x="436416" y="4655128"/>
            <a:ext cx="1465115" cy="1194954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클라우드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교육서비스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기반 조성</a:t>
            </a:r>
          </a:p>
        </p:txBody>
      </p:sp>
    </p:spTree>
    <p:extLst>
      <p:ext uri="{BB962C8B-B14F-4D97-AF65-F5344CB8AC3E}">
        <p14:creationId xmlns:p14="http://schemas.microsoft.com/office/powerpoint/2010/main" val="212065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9228FADC-A516-5DC9-3646-4B781F71E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01393"/>
              </p:ext>
            </p:extLst>
          </p:nvPr>
        </p:nvGraphicFramePr>
        <p:xfrm>
          <a:off x="681038" y="1288472"/>
          <a:ext cx="8543925" cy="483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CECA6E3-32EB-B05B-83DA-4BD32409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E3C0D6A-EE32-36CA-B437-493C9C5E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행정구역별 교육 통계</a:t>
            </a: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963CC933-CAF4-0367-17EA-0A5C861E5791}"/>
              </a:ext>
            </a:extLst>
          </p:cNvPr>
          <p:cNvSpPr/>
          <p:nvPr/>
        </p:nvSpPr>
        <p:spPr>
          <a:xfrm>
            <a:off x="5091545" y="2161309"/>
            <a:ext cx="2057400" cy="4156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평균 </a:t>
            </a:r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15.5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377647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D338D11-E8D6-78FA-ADB3-2D71D45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A7F9-6201-43C7-9CFC-D72E2504A25D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B5FC9FF-103C-6F29-0070-EDB353AB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플랫폼 구축 전략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9946C0C-3C97-EEB2-D827-43FB54BE4564}"/>
              </a:ext>
            </a:extLst>
          </p:cNvPr>
          <p:cNvGrpSpPr/>
          <p:nvPr/>
        </p:nvGrpSpPr>
        <p:grpSpPr>
          <a:xfrm>
            <a:off x="5140673" y="1402773"/>
            <a:ext cx="4551218" cy="4551218"/>
            <a:chOff x="5140673" y="1402773"/>
            <a:chExt cx="4551218" cy="4551218"/>
          </a:xfrm>
        </p:grpSpPr>
        <p:sp>
          <p:nvSpPr>
            <p:cNvPr id="7" name="사각형: 둥근 대각선 방향 모서리 6">
              <a:extLst>
                <a:ext uri="{FF2B5EF4-FFF2-40B4-BE49-F238E27FC236}">
                  <a16:creationId xmlns:a16="http://schemas.microsoft.com/office/drawing/2014/main" id="{1B8E450E-AC33-9AC7-F9A9-59ABC47F3BAC}"/>
                </a:ext>
              </a:extLst>
            </p:cNvPr>
            <p:cNvSpPr/>
            <p:nvPr/>
          </p:nvSpPr>
          <p:spPr>
            <a:xfrm flipH="1">
              <a:off x="5140673" y="1402773"/>
              <a:ext cx="4551218" cy="4551218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설명선: 아래쪽 화살표 8">
              <a:extLst>
                <a:ext uri="{FF2B5EF4-FFF2-40B4-BE49-F238E27FC236}">
                  <a16:creationId xmlns:a16="http://schemas.microsoft.com/office/drawing/2014/main" id="{C1F5A698-7D12-F14F-D992-FF6647188E41}"/>
                </a:ext>
              </a:extLst>
            </p:cNvPr>
            <p:cNvSpPr/>
            <p:nvPr/>
          </p:nvSpPr>
          <p:spPr>
            <a:xfrm>
              <a:off x="5798127" y="1513968"/>
              <a:ext cx="2971800" cy="605779"/>
            </a:xfrm>
            <a:prstGeom prst="downArrowCallout">
              <a:avLst>
                <a:gd name="adj1" fmla="val 50000"/>
                <a:gd name="adj2" fmla="val 23148"/>
                <a:gd name="adj3" fmla="val 25000"/>
                <a:gd name="adj4" fmla="val 55718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학습자 단말기</a:t>
              </a:r>
            </a:p>
          </p:txBody>
        </p:sp>
        <p:sp>
          <p:nvSpPr>
            <p:cNvPr id="10" name="사각형: 위쪽 모서리의 한쪽은 둥글고 다른 한쪽은 잘림 9">
              <a:extLst>
                <a:ext uri="{FF2B5EF4-FFF2-40B4-BE49-F238E27FC236}">
                  <a16:creationId xmlns:a16="http://schemas.microsoft.com/office/drawing/2014/main" id="{A8ACB368-D23F-9DC1-4EA3-B357A5F0D02F}"/>
                </a:ext>
              </a:extLst>
            </p:cNvPr>
            <p:cNvSpPr/>
            <p:nvPr/>
          </p:nvSpPr>
          <p:spPr>
            <a:xfrm>
              <a:off x="5519624" y="2285778"/>
              <a:ext cx="1727720" cy="374073"/>
            </a:xfrm>
            <a:prstGeom prst="snipRoundRect">
              <a:avLst>
                <a:gd name="adj1" fmla="val 50000"/>
                <a:gd name="adj2" fmla="val 388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웹 브라우저</a:t>
              </a:r>
            </a:p>
          </p:txBody>
        </p:sp>
        <p:sp>
          <p:nvSpPr>
            <p:cNvPr id="12" name="설명선: 왼쪽/오른쪽/위쪽/아래쪽 11">
              <a:extLst>
                <a:ext uri="{FF2B5EF4-FFF2-40B4-BE49-F238E27FC236}">
                  <a16:creationId xmlns:a16="http://schemas.microsoft.com/office/drawing/2014/main" id="{41599E8E-079F-92F7-F6DE-DCB4AB4E2BDA}"/>
                </a:ext>
              </a:extLst>
            </p:cNvPr>
            <p:cNvSpPr/>
            <p:nvPr/>
          </p:nvSpPr>
          <p:spPr>
            <a:xfrm>
              <a:off x="6311063" y="5153892"/>
              <a:ext cx="2303955" cy="644237"/>
            </a:xfrm>
            <a:prstGeom prst="quadArrowCallout">
              <a:avLst>
                <a:gd name="adj1" fmla="val 46918"/>
                <a:gd name="adj2" fmla="val 23459"/>
                <a:gd name="adj3" fmla="val 31485"/>
                <a:gd name="adj4" fmla="val 3703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OSMD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순서도: 저장 데이터 12">
              <a:extLst>
                <a:ext uri="{FF2B5EF4-FFF2-40B4-BE49-F238E27FC236}">
                  <a16:creationId xmlns:a16="http://schemas.microsoft.com/office/drawing/2014/main" id="{12B696A1-B743-B937-FBFD-F145FC75E2E1}"/>
                </a:ext>
              </a:extLst>
            </p:cNvPr>
            <p:cNvSpPr/>
            <p:nvPr/>
          </p:nvSpPr>
          <p:spPr>
            <a:xfrm>
              <a:off x="5296536" y="4578638"/>
              <a:ext cx="1888461" cy="374073"/>
            </a:xfrm>
            <a:prstGeom prst="flowChartOnlineStorag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PC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순서도: 다른 페이지 연결선 13">
              <a:extLst>
                <a:ext uri="{FF2B5EF4-FFF2-40B4-BE49-F238E27FC236}">
                  <a16:creationId xmlns:a16="http://schemas.microsoft.com/office/drawing/2014/main" id="{E0BCC43E-56BC-0D57-ACAE-2865D063EDF4}"/>
                </a:ext>
              </a:extLst>
            </p:cNvPr>
            <p:cNvSpPr/>
            <p:nvPr/>
          </p:nvSpPr>
          <p:spPr>
            <a:xfrm>
              <a:off x="7637174" y="4578638"/>
              <a:ext cx="1888461" cy="374073"/>
            </a:xfrm>
            <a:prstGeom prst="flowChartOffpage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스마트패드</a:t>
              </a:r>
            </a:p>
          </p:txBody>
        </p:sp>
        <p:sp>
          <p:nvSpPr>
            <p:cNvPr id="2" name="두루마리 모양: 가로로 말림 1">
              <a:extLst>
                <a:ext uri="{FF2B5EF4-FFF2-40B4-BE49-F238E27FC236}">
                  <a16:creationId xmlns:a16="http://schemas.microsoft.com/office/drawing/2014/main" id="{48B9F5F0-7F9C-064F-3D9F-AEC347C50864}"/>
                </a:ext>
              </a:extLst>
            </p:cNvPr>
            <p:cNvSpPr/>
            <p:nvPr/>
          </p:nvSpPr>
          <p:spPr>
            <a:xfrm>
              <a:off x="5308339" y="3074268"/>
              <a:ext cx="4309404" cy="1153614"/>
            </a:xfrm>
            <a:prstGeom prst="horizontalScrol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사각형: 위쪽 모서리의 한쪽은 둥글고 다른 한쪽은 잘림 21">
              <a:extLst>
                <a:ext uri="{FF2B5EF4-FFF2-40B4-BE49-F238E27FC236}">
                  <a16:creationId xmlns:a16="http://schemas.microsoft.com/office/drawing/2014/main" id="{7367D791-5E87-1767-7C37-2F20D479EF10}"/>
                </a:ext>
              </a:extLst>
            </p:cNvPr>
            <p:cNvSpPr/>
            <p:nvPr/>
          </p:nvSpPr>
          <p:spPr>
            <a:xfrm flipH="1">
              <a:off x="7436430" y="2280805"/>
              <a:ext cx="1727720" cy="374073"/>
            </a:xfrm>
            <a:prstGeom prst="snipRoundRect">
              <a:avLst>
                <a:gd name="adj1" fmla="val 50000"/>
                <a:gd name="adj2" fmla="val 388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교과서</a:t>
              </a:r>
            </a:p>
          </p:txBody>
        </p:sp>
        <p:sp>
          <p:nvSpPr>
            <p:cNvPr id="6" name="순서도: 순차적 액세스 저장소 5">
              <a:extLst>
                <a:ext uri="{FF2B5EF4-FFF2-40B4-BE49-F238E27FC236}">
                  <a16:creationId xmlns:a16="http://schemas.microsoft.com/office/drawing/2014/main" id="{0D10DAE3-2F32-3BD1-8223-9190EA4F048B}"/>
                </a:ext>
              </a:extLst>
            </p:cNvPr>
            <p:cNvSpPr/>
            <p:nvPr/>
          </p:nvSpPr>
          <p:spPr>
            <a:xfrm flipH="1" flipV="1">
              <a:off x="5621482" y="3325090"/>
              <a:ext cx="1371600" cy="685799"/>
            </a:xfrm>
            <a:prstGeom prst="flowChartMagneticTap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84F848F7-6A46-0B76-F56F-9A563F02425D}"/>
                </a:ext>
              </a:extLst>
            </p:cNvPr>
            <p:cNvSpPr/>
            <p:nvPr/>
          </p:nvSpPr>
          <p:spPr>
            <a:xfrm flipH="1">
              <a:off x="6993082" y="3399646"/>
              <a:ext cx="930299" cy="531496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뷰어</a:t>
              </a:r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CEAEC72A-F8BD-187A-C8DF-18F4011E8F4E}"/>
                </a:ext>
              </a:extLst>
            </p:cNvPr>
            <p:cNvSpPr/>
            <p:nvPr/>
          </p:nvSpPr>
          <p:spPr>
            <a:xfrm>
              <a:off x="7923383" y="3399645"/>
              <a:ext cx="1550297" cy="531497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학습관리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도구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C75653-CD6F-9AE1-FC81-DDD0C2666F07}"/>
                </a:ext>
              </a:extLst>
            </p:cNvPr>
            <p:cNvSpPr txBox="1"/>
            <p:nvPr/>
          </p:nvSpPr>
          <p:spPr>
            <a:xfrm>
              <a:off x="5798127" y="3345872"/>
              <a:ext cx="935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스마트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r>
                <a:rPr lang="ko-KR" altLang="en-US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교육앱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6" name="연결선: 꺾임 25">
              <a:extLst>
                <a:ext uri="{FF2B5EF4-FFF2-40B4-BE49-F238E27FC236}">
                  <a16:creationId xmlns:a16="http://schemas.microsoft.com/office/drawing/2014/main" id="{569D58C7-CBD1-CB16-3ADD-4CC4B9689E3C}"/>
                </a:ext>
              </a:extLst>
            </p:cNvPr>
            <p:cNvCxnSpPr>
              <a:stCxn id="13" idx="0"/>
              <a:endCxn id="14" idx="0"/>
            </p:cNvCxnSpPr>
            <p:nvPr/>
          </p:nvCxnSpPr>
          <p:spPr>
            <a:xfrm rot="5400000" flipH="1" flipV="1">
              <a:off x="7411086" y="3408319"/>
              <a:ext cx="12700" cy="2340638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0CD15F6-7A9A-E050-FB56-CE992BCBD37E}"/>
              </a:ext>
            </a:extLst>
          </p:cNvPr>
          <p:cNvGrpSpPr/>
          <p:nvPr/>
        </p:nvGrpSpPr>
        <p:grpSpPr>
          <a:xfrm>
            <a:off x="197428" y="1402773"/>
            <a:ext cx="4551218" cy="4551218"/>
            <a:chOff x="197428" y="1402773"/>
            <a:chExt cx="4551218" cy="4551218"/>
          </a:xfrm>
        </p:grpSpPr>
        <p:sp>
          <p:nvSpPr>
            <p:cNvPr id="5" name="사각형: 둥근 대각선 방향 모서리 4">
              <a:extLst>
                <a:ext uri="{FF2B5EF4-FFF2-40B4-BE49-F238E27FC236}">
                  <a16:creationId xmlns:a16="http://schemas.microsoft.com/office/drawing/2014/main" id="{C8283737-109C-24FA-2A14-23EA145E5626}"/>
                </a:ext>
              </a:extLst>
            </p:cNvPr>
            <p:cNvSpPr/>
            <p:nvPr/>
          </p:nvSpPr>
          <p:spPr>
            <a:xfrm>
              <a:off x="197428" y="1402773"/>
              <a:ext cx="4551218" cy="4551218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1E7AE88E-0840-69BB-682B-7D0873A80B95}"/>
                </a:ext>
              </a:extLst>
            </p:cNvPr>
            <p:cNvSpPr/>
            <p:nvPr/>
          </p:nvSpPr>
          <p:spPr>
            <a:xfrm>
              <a:off x="976746" y="1517071"/>
              <a:ext cx="2888672" cy="374073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클라우드</a:t>
              </a:r>
            </a:p>
          </p:txBody>
        </p:sp>
        <p:sp>
          <p:nvSpPr>
            <p:cNvPr id="18" name="말풍선: 모서리가 둥근 사각형 17">
              <a:extLst>
                <a:ext uri="{FF2B5EF4-FFF2-40B4-BE49-F238E27FC236}">
                  <a16:creationId xmlns:a16="http://schemas.microsoft.com/office/drawing/2014/main" id="{1C595E7D-18A8-1A34-C139-2CBC8F265106}"/>
                </a:ext>
              </a:extLst>
            </p:cNvPr>
            <p:cNvSpPr/>
            <p:nvPr/>
          </p:nvSpPr>
          <p:spPr>
            <a:xfrm>
              <a:off x="477980" y="2078183"/>
              <a:ext cx="1000989" cy="1153390"/>
            </a:xfrm>
            <a:prstGeom prst="wedgeRoundRectCallout">
              <a:avLst>
                <a:gd name="adj1" fmla="val 67352"/>
                <a:gd name="adj2" fmla="val -8823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디지털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교과서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플랫폼</a:t>
              </a: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4A6FD6D3-5EEB-10B3-43D7-BC2E5D2A34C7}"/>
                </a:ext>
              </a:extLst>
            </p:cNvPr>
            <p:cNvSpPr/>
            <p:nvPr/>
          </p:nvSpPr>
          <p:spPr>
            <a:xfrm>
              <a:off x="318014" y="4166756"/>
              <a:ext cx="4222812" cy="157422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순서도: 문서 19">
              <a:extLst>
                <a:ext uri="{FF2B5EF4-FFF2-40B4-BE49-F238E27FC236}">
                  <a16:creationId xmlns:a16="http://schemas.microsoft.com/office/drawing/2014/main" id="{379B98A1-17B5-9870-33A2-0277E1972BAB}"/>
                </a:ext>
              </a:extLst>
            </p:cNvPr>
            <p:cNvSpPr/>
            <p:nvPr/>
          </p:nvSpPr>
          <p:spPr>
            <a:xfrm rot="20264423">
              <a:off x="570544" y="4592783"/>
              <a:ext cx="762637" cy="78971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오픈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마켓</a:t>
              </a:r>
            </a:p>
          </p:txBody>
        </p:sp>
        <p:sp>
          <p:nvSpPr>
            <p:cNvPr id="19" name="사각형: 잘린 한쪽 모서리 18">
              <a:extLst>
                <a:ext uri="{FF2B5EF4-FFF2-40B4-BE49-F238E27FC236}">
                  <a16:creationId xmlns:a16="http://schemas.microsoft.com/office/drawing/2014/main" id="{CD250B70-A439-DEEF-F540-B9625C4FB24C}"/>
                </a:ext>
              </a:extLst>
            </p:cNvPr>
            <p:cNvSpPr/>
            <p:nvPr/>
          </p:nvSpPr>
          <p:spPr>
            <a:xfrm>
              <a:off x="307623" y="3839443"/>
              <a:ext cx="1588399" cy="446809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저작 및 개발</a:t>
              </a:r>
            </a:p>
          </p:txBody>
        </p:sp>
        <p:graphicFrame>
          <p:nvGraphicFramePr>
            <p:cNvPr id="29" name="다이어그램 28">
              <a:extLst>
                <a:ext uri="{FF2B5EF4-FFF2-40B4-BE49-F238E27FC236}">
                  <a16:creationId xmlns:a16="http://schemas.microsoft.com/office/drawing/2014/main" id="{384370BF-6227-CB71-517C-BC001AA122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56726157"/>
                </p:ext>
              </p:extLst>
            </p:nvPr>
          </p:nvGraphicFramePr>
          <p:xfrm>
            <a:off x="1437402" y="2202871"/>
            <a:ext cx="3005807" cy="16714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EF5482A-90E6-FE5E-354D-5C64A798C8C7}"/>
                </a:ext>
              </a:extLst>
            </p:cNvPr>
            <p:cNvSpPr/>
            <p:nvPr/>
          </p:nvSpPr>
          <p:spPr>
            <a:xfrm>
              <a:off x="1514311" y="4374990"/>
              <a:ext cx="1415926" cy="1205054"/>
            </a:xfrm>
            <a:custGeom>
              <a:avLst/>
              <a:gdLst>
                <a:gd name="csX0" fmla="*/ 0 w 1205054"/>
                <a:gd name="csY0" fmla="*/ 421769 h 1205572"/>
                <a:gd name="csX1" fmla="*/ 602527 w 1205054"/>
                <a:gd name="csY1" fmla="*/ 0 h 1205572"/>
                <a:gd name="csX2" fmla="*/ 1205054 w 1205054"/>
                <a:gd name="csY2" fmla="*/ 421769 h 1205572"/>
                <a:gd name="csX3" fmla="*/ 903791 w 1205054"/>
                <a:gd name="csY3" fmla="*/ 421769 h 1205572"/>
                <a:gd name="csX4" fmla="*/ 903791 w 1205054"/>
                <a:gd name="csY4" fmla="*/ 1205572 h 1205572"/>
                <a:gd name="csX5" fmla="*/ 301264 w 1205054"/>
                <a:gd name="csY5" fmla="*/ 1205572 h 1205572"/>
                <a:gd name="csX6" fmla="*/ 301264 w 1205054"/>
                <a:gd name="csY6" fmla="*/ 421769 h 1205572"/>
                <a:gd name="csX7" fmla="*/ 0 w 1205054"/>
                <a:gd name="csY7" fmla="*/ 421769 h 1205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205054" h="1205572">
                  <a:moveTo>
                    <a:pt x="421588" y="1205572"/>
                  </a:moveTo>
                  <a:lnTo>
                    <a:pt x="0" y="602786"/>
                  </a:lnTo>
                  <a:lnTo>
                    <a:pt x="421588" y="0"/>
                  </a:lnTo>
                  <a:lnTo>
                    <a:pt x="421588" y="301392"/>
                  </a:lnTo>
                  <a:lnTo>
                    <a:pt x="1205054" y="301392"/>
                  </a:lnTo>
                  <a:lnTo>
                    <a:pt x="1205054" y="904178"/>
                  </a:lnTo>
                  <a:lnTo>
                    <a:pt x="421588" y="904178"/>
                  </a:lnTo>
                  <a:lnTo>
                    <a:pt x="421588" y="120557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901" tIns="429278" rIns="128015" bIns="429281" numCol="1" spcCol="1270" anchor="ctr" anchorCtr="0">
              <a:noAutofit/>
            </a:bodyPr>
            <a:lstStyle/>
            <a:p>
              <a:pPr marL="0" lvl="0" indent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800" kern="1200" dirty="0">
                  <a:latin typeface="굴림" panose="020B0600000101010101" pitchFamily="50" charset="-127"/>
                  <a:ea typeface="굴림" panose="020B0600000101010101" pitchFamily="50" charset="-127"/>
                </a:rPr>
                <a:t>학습보조</a:t>
              </a:r>
              <a:br>
                <a:rPr lang="en-US" altLang="ko-KR" sz="1800" kern="1200" dirty="0"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sz="1800" kern="1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자료</a:t>
              </a: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FDEB58E-A96F-3B3C-E99A-28C021446A3E}"/>
                </a:ext>
              </a:extLst>
            </p:cNvPr>
            <p:cNvSpPr/>
            <p:nvPr/>
          </p:nvSpPr>
          <p:spPr>
            <a:xfrm>
              <a:off x="3031382" y="4375345"/>
              <a:ext cx="1415925" cy="1204343"/>
            </a:xfrm>
            <a:custGeom>
              <a:avLst/>
              <a:gdLst>
                <a:gd name="csX0" fmla="*/ 0 w 1204343"/>
                <a:gd name="csY0" fmla="*/ 421520 h 1205789"/>
                <a:gd name="csX1" fmla="*/ 602172 w 1204343"/>
                <a:gd name="csY1" fmla="*/ 0 h 1205789"/>
                <a:gd name="csX2" fmla="*/ 1204343 w 1204343"/>
                <a:gd name="csY2" fmla="*/ 421520 h 1205789"/>
                <a:gd name="csX3" fmla="*/ 903257 w 1204343"/>
                <a:gd name="csY3" fmla="*/ 421520 h 1205789"/>
                <a:gd name="csX4" fmla="*/ 903257 w 1204343"/>
                <a:gd name="csY4" fmla="*/ 1205789 h 1205789"/>
                <a:gd name="csX5" fmla="*/ 301086 w 1204343"/>
                <a:gd name="csY5" fmla="*/ 1205789 h 1205789"/>
                <a:gd name="csX6" fmla="*/ 301086 w 1204343"/>
                <a:gd name="csY6" fmla="*/ 421520 h 1205789"/>
                <a:gd name="csX7" fmla="*/ 0 w 1204343"/>
                <a:gd name="csY7" fmla="*/ 421520 h 12057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204343" h="1205789">
                  <a:moveTo>
                    <a:pt x="783328" y="0"/>
                  </a:moveTo>
                  <a:lnTo>
                    <a:pt x="1204343" y="602895"/>
                  </a:lnTo>
                  <a:lnTo>
                    <a:pt x="783328" y="1205789"/>
                  </a:lnTo>
                  <a:lnTo>
                    <a:pt x="783328" y="904341"/>
                  </a:lnTo>
                  <a:lnTo>
                    <a:pt x="0" y="904341"/>
                  </a:lnTo>
                  <a:lnTo>
                    <a:pt x="0" y="301448"/>
                  </a:lnTo>
                  <a:lnTo>
                    <a:pt x="783328" y="301448"/>
                  </a:lnTo>
                  <a:lnTo>
                    <a:pt x="783328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429102" rIns="338776" bIns="429102" numCol="1" spcCol="1270" anchor="ctr" anchorCtr="0">
              <a:noAutofit/>
            </a:bodyPr>
            <a:lstStyle/>
            <a:p>
              <a:pPr marL="0" lvl="0" indent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800" kern="1200" dirty="0">
                  <a:latin typeface="굴림" panose="020B0600000101010101" pitchFamily="50" charset="-127"/>
                  <a:ea typeface="굴림" panose="020B0600000101010101" pitchFamily="50" charset="-127"/>
                </a:rPr>
                <a:t>디지털</a:t>
              </a:r>
              <a:br>
                <a:rPr lang="en-US" altLang="ko-KR" sz="1800" kern="1200" dirty="0"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sz="1800" kern="1200" dirty="0">
                  <a:latin typeface="굴림" panose="020B0600000101010101" pitchFamily="50" charset="-127"/>
                  <a:ea typeface="굴림" panose="020B0600000101010101" pitchFamily="50" charset="-127"/>
                </a:rPr>
                <a:t>교과서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8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</TotalTime>
  <Words>199</Words>
  <Application>Microsoft Office PowerPoint</Application>
  <PresentationFormat>A4 용지(210x297mm)</PresentationFormat>
  <Paragraphs>69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스마트교육이란</vt:lpstr>
      <vt:lpstr>2. 중점 교육 내용</vt:lpstr>
      <vt:lpstr>3. 행정구역별 교육 통계</vt:lpstr>
      <vt:lpstr>4. 플랫폼 구축 전략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강윤영</dc:creator>
  <cp:lastModifiedBy>강윤영</cp:lastModifiedBy>
  <cp:revision>16</cp:revision>
  <dcterms:created xsi:type="dcterms:W3CDTF">2026-06-06T03:37:21Z</dcterms:created>
  <dcterms:modified xsi:type="dcterms:W3CDTF">2026-06-06T09:31:42Z</dcterms:modified>
</cp:coreProperties>
</file>