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v" ContentType="video/x-ms-wmv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테마 스타일 1 - 강조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014" autoAdjust="0"/>
    <p:restoredTop sz="94660"/>
  </p:normalViewPr>
  <p:slideViewPr>
    <p:cSldViewPr snapToGrid="0">
      <p:cViewPr varScale="1">
        <p:scale>
          <a:sx n="150" d="100"/>
          <a:sy n="150" d="100"/>
        </p:scale>
        <p:origin x="99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궁서" panose="02030600000101010101" pitchFamily="18" charset="-127"/>
                <a:ea typeface="궁서" panose="02030600000101010101" pitchFamily="18" charset="-127"/>
                <a:cs typeface="+mn-cs"/>
              </a:defRPr>
            </a:pPr>
            <a:r>
              <a:rPr lang="ko-KR" altLang="en-US" sz="2400" b="1" dirty="0">
                <a:latin typeface="궁서" panose="02030600000101010101" pitchFamily="18" charset="-127"/>
                <a:ea typeface="궁서" panose="02030600000101010101" pitchFamily="18" charset="-127"/>
              </a:rPr>
              <a:t>논리적 사고력에 순서도가 미치는 효과</a:t>
            </a:r>
            <a:endParaRPr lang="ko-KR" sz="2400" b="1" dirty="0">
              <a:latin typeface="궁서" panose="02030600000101010101" pitchFamily="18" charset="-127"/>
              <a:ea typeface="궁서" panose="02030600000101010101" pitchFamily="18" charset="-127"/>
            </a:endParaRPr>
          </a:p>
        </c:rich>
      </c:tx>
      <c:overlay val="0"/>
      <c:spPr>
        <a:solidFill>
          <a:schemeClr val="bg1"/>
        </a:solidFill>
        <a:ln>
          <a:solidFill>
            <a:schemeClr val="tx1"/>
          </a:solidFill>
        </a:ln>
        <a:effectLst>
          <a:outerShdw blurRad="50800" dist="38100" algn="l" rotWithShape="0">
            <a:prstClr val="black">
              <a:alpha val="40000"/>
            </a:prstClr>
          </a:outerShdw>
        </a:effectLst>
      </c:spPr>
      <c:txPr>
        <a:bodyPr rot="0" spcFirstLastPara="1" vertOverflow="ellipsis" vert="horz" wrap="square" anchor="ctr" anchorCtr="1"/>
        <a:lstStyle/>
        <a:p>
          <a:pPr>
            <a:defRPr sz="2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궁서" panose="02030600000101010101" pitchFamily="18" charset="-127"/>
              <a:ea typeface="궁서" panose="02030600000101010101" pitchFamily="18" charset="-127"/>
              <a:cs typeface="+mn-cs"/>
            </a:defRPr>
          </a:pPr>
          <a:endParaRPr lang="ko-KR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의사코드사용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확룔논리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Sheet1!$B$2:$B$6</c:f>
              <c:numCache>
                <c:formatCode>#,##0_);[Red]\(#,##0\)</c:formatCode>
                <c:ptCount val="5"/>
                <c:pt idx="0">
                  <c:v>2150</c:v>
                </c:pt>
                <c:pt idx="1">
                  <c:v>1409</c:v>
                </c:pt>
                <c:pt idx="2">
                  <c:v>1852</c:v>
                </c:pt>
                <c:pt idx="3">
                  <c:v>1204</c:v>
                </c:pt>
                <c:pt idx="4">
                  <c:v>1138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4A-48A4-9873-0D10B7852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70869631"/>
        <c:axId val="1370868191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순서도사용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Lbl>
              <c:idx val="0"/>
              <c:dLblPos val="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4A-48A4-9873-0D10B78529C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돋움" panose="020B0600000101010101" pitchFamily="50" charset="-127"/>
                    <a:ea typeface="돋움" panose="020B0600000101010101" pitchFamily="50" charset="-127"/>
                    <a:cs typeface="+mn-cs"/>
                  </a:defRPr>
                </a:pPr>
                <a:endParaRPr lang="ko-KR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계열화논리</c:v>
                </c:pt>
                <c:pt idx="1">
                  <c:v>비례논리</c:v>
                </c:pt>
                <c:pt idx="2">
                  <c:v>확룔논리</c:v>
                </c:pt>
                <c:pt idx="3">
                  <c:v>조합논리</c:v>
                </c:pt>
                <c:pt idx="4">
                  <c:v>명제논리</c:v>
                </c:pt>
              </c:strCache>
            </c:strRef>
          </c:cat>
          <c:val>
            <c:numRef>
              <c:f>Sheet1!$C$2:$C$6</c:f>
              <c:numCache>
                <c:formatCode>#,##0_);[Red]\(#,##0\)</c:formatCode>
                <c:ptCount val="5"/>
                <c:pt idx="0">
                  <c:v>2250</c:v>
                </c:pt>
                <c:pt idx="1">
                  <c:v>1836</c:v>
                </c:pt>
                <c:pt idx="2">
                  <c:v>2064</c:v>
                </c:pt>
                <c:pt idx="3">
                  <c:v>1357</c:v>
                </c:pt>
                <c:pt idx="4">
                  <c:v>1225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44A-48A4-9873-0D10B78529C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237542303"/>
        <c:axId val="1237541343"/>
      </c:lineChart>
      <c:catAx>
        <c:axId val="1370869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370868191"/>
        <c:crosses val="autoZero"/>
        <c:auto val="1"/>
        <c:lblAlgn val="ctr"/>
        <c:lblOffset val="100"/>
        <c:noMultiLvlLbl val="0"/>
      </c:catAx>
      <c:valAx>
        <c:axId val="1370868191"/>
        <c:scaling>
          <c:orientation val="minMax"/>
        </c:scaling>
        <c:delete val="0"/>
        <c:axPos val="l"/>
        <c:numFmt formatCode="#,##0_);[Red]\(#,##0\)" sourceLinked="1"/>
        <c:majorTickMark val="none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370869631"/>
        <c:crosses val="autoZero"/>
        <c:crossBetween val="between"/>
      </c:valAx>
      <c:valAx>
        <c:axId val="1237541343"/>
        <c:scaling>
          <c:orientation val="minMax"/>
          <c:max val="3000"/>
        </c:scaling>
        <c:delete val="0"/>
        <c:axPos val="r"/>
        <c:numFmt formatCode="#,##0_);[Red]\(#,##0\)" sourceLinked="1"/>
        <c:majorTickMark val="out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  <c:crossAx val="1237542303"/>
        <c:crosses val="max"/>
        <c:crossBetween val="between"/>
        <c:majorUnit val="1000"/>
      </c:valAx>
      <c:catAx>
        <c:axId val="1237542303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1237541343"/>
        <c:auto val="1"/>
        <c:lblAlgn val="ctr"/>
        <c:lblOffset val="100"/>
        <c:noMultiLvlLbl val="0"/>
      </c:cat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돋움" panose="020B0600000101010101" pitchFamily="50" charset="-127"/>
                <a:ea typeface="돋움" panose="020B0600000101010101" pitchFamily="50" charset="-127"/>
                <a:cs typeface="+mn-cs"/>
              </a:defRPr>
            </a:pPr>
            <a:endParaRPr lang="ko-KR"/>
          </a:p>
        </c:txPr>
      </c:dTable>
      <c:spPr>
        <a:solidFill>
          <a:schemeClr val="bg1"/>
        </a:solidFill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rgbClr val="FFFF00"/>
    </a:solidFill>
    <a:ln>
      <a:solidFill>
        <a:schemeClr val="tx1"/>
      </a:solidFill>
    </a:ln>
    <a:effectLst/>
  </c:spPr>
  <c:txPr>
    <a:bodyPr/>
    <a:lstStyle/>
    <a:p>
      <a:pPr>
        <a:defRPr sz="1600">
          <a:latin typeface="돋움" panose="020B0600000101010101" pitchFamily="50" charset="-127"/>
          <a:ea typeface="돋움" panose="020B0600000101010101" pitchFamily="50" charset="-127"/>
        </a:defRPr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63377D4-444D-4052-9B1E-F9FD9275E43D}" type="doc">
      <dgm:prSet loTypeId="urn:microsoft.com/office/officeart/2005/8/layout/hProcess9" loCatId="process" qsTypeId="urn:microsoft.com/office/officeart/2005/8/quickstyle/3d1" qsCatId="3D" csTypeId="urn:microsoft.com/office/officeart/2005/8/colors/accent1_2" csCatId="accent1" phldr="1"/>
      <dgm:spPr/>
    </dgm:pt>
    <dgm:pt modelId="{DF655341-ADFD-4EC6-9D9B-A2ADBF6004B6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알고리즘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작성</a:t>
          </a:r>
        </a:p>
      </dgm:t>
    </dgm:pt>
    <dgm:pt modelId="{A7B01CB7-86F5-43C7-A2B5-A817D980D698}" type="parTrans" cxnId="{3D338648-FD45-4EC3-901D-883A2475871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121D230B-47B8-4C8F-BB44-D72480901437}" type="sibTrans" cxnId="{3D338648-FD45-4EC3-901D-883A2475871E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51C8A5C5-182A-4485-9F0B-BB0CD9D60139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프로그램</a:t>
          </a:r>
          <a:br>
            <a:rPr lang="en-US" altLang="ko-KR" sz="18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작성</a:t>
          </a:r>
        </a:p>
      </dgm:t>
    </dgm:pt>
    <dgm:pt modelId="{5EADADEA-A73F-400E-B543-77BB4D3D2373}" type="parTrans" cxnId="{90685BA6-A518-467C-86B3-AC85A1E494C0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857C8311-375C-48C8-8944-1AE09A665829}" type="sibTrans" cxnId="{90685BA6-A518-467C-86B3-AC85A1E494C0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3DB983D9-B413-455C-A8A8-E9D630C26BBA}">
      <dgm:prSet phldrT="[텍스트]" custT="1"/>
      <dgm:spPr/>
      <dgm:t>
        <a:bodyPr/>
        <a:lstStyle/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프로그램</a:t>
          </a:r>
          <a:endParaRPr lang="en-US" altLang="ko-KR" sz="18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latinLnBrk="1"/>
          <a:r>
            <a:rPr lang="ko-KR" altLang="en-US" sz="1800" dirty="0">
              <a:latin typeface="굴림" panose="020B0600000101010101" pitchFamily="50" charset="-127"/>
              <a:ea typeface="굴림" panose="020B0600000101010101" pitchFamily="50" charset="-127"/>
            </a:rPr>
            <a:t>실행</a:t>
          </a:r>
        </a:p>
      </dgm:t>
    </dgm:pt>
    <dgm:pt modelId="{98F7000F-95E7-4B2C-914D-3940AF8895E7}" type="parTrans" cxnId="{81C49F71-DD78-487C-8AEC-7257056A6F01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7D6D165F-EE08-49E4-8947-F0C0BB9DE05B}" type="sibTrans" cxnId="{81C49F71-DD78-487C-8AEC-7257056A6F01}">
      <dgm:prSet/>
      <dgm:spPr/>
      <dgm:t>
        <a:bodyPr/>
        <a:lstStyle/>
        <a:p>
          <a:pPr latinLnBrk="1"/>
          <a:endParaRPr lang="ko-KR" altLang="en-US" sz="1800">
            <a:latin typeface="굴림" panose="020B0600000101010101" pitchFamily="50" charset="-127"/>
            <a:ea typeface="굴림" panose="020B0600000101010101" pitchFamily="50" charset="-127"/>
          </a:endParaRPr>
        </a:p>
      </dgm:t>
    </dgm:pt>
    <dgm:pt modelId="{EC2304A9-58CE-4A66-9EE7-ADC1E210A324}" type="pres">
      <dgm:prSet presAssocID="{F63377D4-444D-4052-9B1E-F9FD9275E43D}" presName="CompostProcess" presStyleCnt="0">
        <dgm:presLayoutVars>
          <dgm:dir/>
          <dgm:resizeHandles val="exact"/>
        </dgm:presLayoutVars>
      </dgm:prSet>
      <dgm:spPr/>
    </dgm:pt>
    <dgm:pt modelId="{0DB080CB-2CAF-4B8A-8B25-962859A41D2E}" type="pres">
      <dgm:prSet presAssocID="{F63377D4-444D-4052-9B1E-F9FD9275E43D}" presName="arrow" presStyleLbl="bgShp" presStyleIdx="0" presStyleCnt="1"/>
      <dgm:spPr/>
    </dgm:pt>
    <dgm:pt modelId="{75FD78D4-9A79-47C2-AF86-A2361E51779B}" type="pres">
      <dgm:prSet presAssocID="{F63377D4-444D-4052-9B1E-F9FD9275E43D}" presName="linearProcess" presStyleCnt="0"/>
      <dgm:spPr/>
    </dgm:pt>
    <dgm:pt modelId="{9845C90A-683E-4147-9E3E-D3DABCECAA26}" type="pres">
      <dgm:prSet presAssocID="{DF655341-ADFD-4EC6-9D9B-A2ADBF6004B6}" presName="textNode" presStyleLbl="node1" presStyleIdx="0" presStyleCnt="3" custLinFactNeighborX="6600" custLinFactNeighborY="-176">
        <dgm:presLayoutVars>
          <dgm:bulletEnabled val="1"/>
        </dgm:presLayoutVars>
      </dgm:prSet>
      <dgm:spPr/>
    </dgm:pt>
    <dgm:pt modelId="{AE3B5FBA-F2DF-480D-A7EC-FF5025225002}" type="pres">
      <dgm:prSet presAssocID="{121D230B-47B8-4C8F-BB44-D72480901437}" presName="sibTrans" presStyleCnt="0"/>
      <dgm:spPr/>
    </dgm:pt>
    <dgm:pt modelId="{CA2FC4CD-848A-4076-8C2D-0E8BF95F3CDC}" type="pres">
      <dgm:prSet presAssocID="{51C8A5C5-182A-4485-9F0B-BB0CD9D60139}" presName="textNode" presStyleLbl="node1" presStyleIdx="1" presStyleCnt="3">
        <dgm:presLayoutVars>
          <dgm:bulletEnabled val="1"/>
        </dgm:presLayoutVars>
      </dgm:prSet>
      <dgm:spPr/>
    </dgm:pt>
    <dgm:pt modelId="{2E342330-8F7F-44CC-AA9F-FFE58E85DA60}" type="pres">
      <dgm:prSet presAssocID="{857C8311-375C-48C8-8944-1AE09A665829}" presName="sibTrans" presStyleCnt="0"/>
      <dgm:spPr/>
    </dgm:pt>
    <dgm:pt modelId="{73A63BF4-4948-483A-AEA2-ED7BB3908E97}" type="pres">
      <dgm:prSet presAssocID="{3DB983D9-B413-455C-A8A8-E9D630C26BBA}" presName="textNode" presStyleLbl="node1" presStyleIdx="2" presStyleCnt="3">
        <dgm:presLayoutVars>
          <dgm:bulletEnabled val="1"/>
        </dgm:presLayoutVars>
      </dgm:prSet>
      <dgm:spPr/>
    </dgm:pt>
  </dgm:ptLst>
  <dgm:cxnLst>
    <dgm:cxn modelId="{65395A1F-F6B4-4EA3-909E-40C3EBEB12D5}" type="presOf" srcId="{3DB983D9-B413-455C-A8A8-E9D630C26BBA}" destId="{73A63BF4-4948-483A-AEA2-ED7BB3908E97}" srcOrd="0" destOrd="0" presId="urn:microsoft.com/office/officeart/2005/8/layout/hProcess9"/>
    <dgm:cxn modelId="{D3BB1527-65AB-4B3B-9DEE-3E924DA05478}" type="presOf" srcId="{DF655341-ADFD-4EC6-9D9B-A2ADBF6004B6}" destId="{9845C90A-683E-4147-9E3E-D3DABCECAA26}" srcOrd="0" destOrd="0" presId="urn:microsoft.com/office/officeart/2005/8/layout/hProcess9"/>
    <dgm:cxn modelId="{3D338648-FD45-4EC3-901D-883A2475871E}" srcId="{F63377D4-444D-4052-9B1E-F9FD9275E43D}" destId="{DF655341-ADFD-4EC6-9D9B-A2ADBF6004B6}" srcOrd="0" destOrd="0" parTransId="{A7B01CB7-86F5-43C7-A2B5-A817D980D698}" sibTransId="{121D230B-47B8-4C8F-BB44-D72480901437}"/>
    <dgm:cxn modelId="{81C49F71-DD78-487C-8AEC-7257056A6F01}" srcId="{F63377D4-444D-4052-9B1E-F9FD9275E43D}" destId="{3DB983D9-B413-455C-A8A8-E9D630C26BBA}" srcOrd="2" destOrd="0" parTransId="{98F7000F-95E7-4B2C-914D-3940AF8895E7}" sibTransId="{7D6D165F-EE08-49E4-8947-F0C0BB9DE05B}"/>
    <dgm:cxn modelId="{09654F56-E6B8-4272-8182-DF97646987B8}" type="presOf" srcId="{51C8A5C5-182A-4485-9F0B-BB0CD9D60139}" destId="{CA2FC4CD-848A-4076-8C2D-0E8BF95F3CDC}" srcOrd="0" destOrd="0" presId="urn:microsoft.com/office/officeart/2005/8/layout/hProcess9"/>
    <dgm:cxn modelId="{166FEE8A-13F1-401E-8FC8-F6B5F952A512}" type="presOf" srcId="{F63377D4-444D-4052-9B1E-F9FD9275E43D}" destId="{EC2304A9-58CE-4A66-9EE7-ADC1E210A324}" srcOrd="0" destOrd="0" presId="urn:microsoft.com/office/officeart/2005/8/layout/hProcess9"/>
    <dgm:cxn modelId="{90685BA6-A518-467C-86B3-AC85A1E494C0}" srcId="{F63377D4-444D-4052-9B1E-F9FD9275E43D}" destId="{51C8A5C5-182A-4485-9F0B-BB0CD9D60139}" srcOrd="1" destOrd="0" parTransId="{5EADADEA-A73F-400E-B543-77BB4D3D2373}" sibTransId="{857C8311-375C-48C8-8944-1AE09A665829}"/>
    <dgm:cxn modelId="{DD370A7A-E633-4AD6-9FC0-C4BDE781917D}" type="presParOf" srcId="{EC2304A9-58CE-4A66-9EE7-ADC1E210A324}" destId="{0DB080CB-2CAF-4B8A-8B25-962859A41D2E}" srcOrd="0" destOrd="0" presId="urn:microsoft.com/office/officeart/2005/8/layout/hProcess9"/>
    <dgm:cxn modelId="{01F5054E-4E41-4F8F-BD85-C676C0E36F7B}" type="presParOf" srcId="{EC2304A9-58CE-4A66-9EE7-ADC1E210A324}" destId="{75FD78D4-9A79-47C2-AF86-A2361E51779B}" srcOrd="1" destOrd="0" presId="urn:microsoft.com/office/officeart/2005/8/layout/hProcess9"/>
    <dgm:cxn modelId="{F5495C66-2345-48AB-A525-3750FAE83080}" type="presParOf" srcId="{75FD78D4-9A79-47C2-AF86-A2361E51779B}" destId="{9845C90A-683E-4147-9E3E-D3DABCECAA26}" srcOrd="0" destOrd="0" presId="urn:microsoft.com/office/officeart/2005/8/layout/hProcess9"/>
    <dgm:cxn modelId="{731291F7-3D8D-4774-B627-49E4FC27D12B}" type="presParOf" srcId="{75FD78D4-9A79-47C2-AF86-A2361E51779B}" destId="{AE3B5FBA-F2DF-480D-A7EC-FF5025225002}" srcOrd="1" destOrd="0" presId="urn:microsoft.com/office/officeart/2005/8/layout/hProcess9"/>
    <dgm:cxn modelId="{41DC54D9-ADD5-4F2A-A695-7C0FB2631126}" type="presParOf" srcId="{75FD78D4-9A79-47C2-AF86-A2361E51779B}" destId="{CA2FC4CD-848A-4076-8C2D-0E8BF95F3CDC}" srcOrd="2" destOrd="0" presId="urn:microsoft.com/office/officeart/2005/8/layout/hProcess9"/>
    <dgm:cxn modelId="{3ED3B2D2-7D55-44EE-A7F0-68F2B6A3087C}" type="presParOf" srcId="{75FD78D4-9A79-47C2-AF86-A2361E51779B}" destId="{2E342330-8F7F-44CC-AA9F-FFE58E85DA60}" srcOrd="3" destOrd="0" presId="urn:microsoft.com/office/officeart/2005/8/layout/hProcess9"/>
    <dgm:cxn modelId="{534094EB-63A7-4E38-93D8-7CA41083372D}" type="presParOf" srcId="{75FD78D4-9A79-47C2-AF86-A2361E51779B}" destId="{73A63BF4-4948-483A-AEA2-ED7BB3908E97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C41058D-5962-434B-8584-E1DF986D8AEE}" type="doc">
      <dgm:prSet loTypeId="urn:microsoft.com/office/officeart/2005/8/layout/pyramid2" loCatId="pyramid" qsTypeId="urn:microsoft.com/office/officeart/2005/8/quickstyle/3d3" qsCatId="3D" csTypeId="urn:microsoft.com/office/officeart/2005/8/colors/accent1_2" csCatId="accent1" phldr="1"/>
      <dgm:spPr/>
    </dgm:pt>
    <dgm:pt modelId="{061FE38E-F70E-4EA0-A68C-08E08522AF5E}">
      <dgm:prSet phldrT="[텍스트]"/>
      <dgm:spPr/>
      <dgm:t>
        <a:bodyPr/>
        <a:lstStyle/>
        <a:p>
          <a:pPr latinLnBrk="1"/>
          <a:r>
            <a:rPr lang="ko-KR" altLang="en-US" dirty="0">
              <a:latin typeface="굴림" panose="020B0600000101010101" pitchFamily="50" charset="-127"/>
              <a:ea typeface="굴림" panose="020B0600000101010101" pitchFamily="50" charset="-127"/>
            </a:rPr>
            <a:t>수정</a:t>
          </a:r>
        </a:p>
      </dgm:t>
    </dgm:pt>
    <dgm:pt modelId="{162DA011-A3E9-4682-8013-FD4ECD35A8D5}" type="parTrans" cxnId="{CB92A71E-36A2-47C4-9BA7-6E88E8FF8BFB}">
      <dgm:prSet/>
      <dgm:spPr/>
      <dgm:t>
        <a:bodyPr/>
        <a:lstStyle/>
        <a:p>
          <a:pPr latinLnBrk="1"/>
          <a:endParaRPr lang="ko-KR" altLang="en-US"/>
        </a:p>
      </dgm:t>
    </dgm:pt>
    <dgm:pt modelId="{BB9AC4AD-0B57-49E5-A844-3D0059C4187E}" type="sibTrans" cxnId="{CB92A71E-36A2-47C4-9BA7-6E88E8FF8BFB}">
      <dgm:prSet/>
      <dgm:spPr/>
      <dgm:t>
        <a:bodyPr/>
        <a:lstStyle/>
        <a:p>
          <a:pPr latinLnBrk="1"/>
          <a:endParaRPr lang="ko-KR" altLang="en-US"/>
        </a:p>
      </dgm:t>
    </dgm:pt>
    <dgm:pt modelId="{53DD1678-2CB2-4CDA-A2B6-04C8AC1F2FC7}" type="pres">
      <dgm:prSet presAssocID="{FC41058D-5962-434B-8584-E1DF986D8AEE}" presName="compositeShape" presStyleCnt="0">
        <dgm:presLayoutVars>
          <dgm:dir/>
          <dgm:resizeHandles/>
        </dgm:presLayoutVars>
      </dgm:prSet>
      <dgm:spPr/>
    </dgm:pt>
    <dgm:pt modelId="{165818AF-0EF1-4C73-A494-C1D1B7FC51CF}" type="pres">
      <dgm:prSet presAssocID="{FC41058D-5962-434B-8584-E1DF986D8AEE}" presName="pyramid" presStyleLbl="node1" presStyleIdx="0" presStyleCnt="1" custScaleX="222425" custLinFactNeighborX="1312"/>
      <dgm:spPr/>
    </dgm:pt>
    <dgm:pt modelId="{F03A4A4F-EA65-4F33-A6CA-34243B6C0CD7}" type="pres">
      <dgm:prSet presAssocID="{FC41058D-5962-434B-8584-E1DF986D8AEE}" presName="theList" presStyleCnt="0"/>
      <dgm:spPr/>
    </dgm:pt>
    <dgm:pt modelId="{4A263A09-EFB8-4069-9D8F-01E1E1BC74C2}" type="pres">
      <dgm:prSet presAssocID="{061FE38E-F70E-4EA0-A68C-08E08522AF5E}" presName="aNode" presStyleLbl="fgAcc1" presStyleIdx="0" presStyleCnt="1" custScaleX="169863" custLinFactNeighborX="-48218" custLinFactNeighborY="70584">
        <dgm:presLayoutVars>
          <dgm:bulletEnabled val="1"/>
        </dgm:presLayoutVars>
      </dgm:prSet>
      <dgm:spPr/>
    </dgm:pt>
    <dgm:pt modelId="{289EB6CC-C994-4B9E-B1C1-69A46A21E5FA}" type="pres">
      <dgm:prSet presAssocID="{061FE38E-F70E-4EA0-A68C-08E08522AF5E}" presName="aSpace" presStyleCnt="0"/>
      <dgm:spPr/>
    </dgm:pt>
  </dgm:ptLst>
  <dgm:cxnLst>
    <dgm:cxn modelId="{CB92A71E-36A2-47C4-9BA7-6E88E8FF8BFB}" srcId="{FC41058D-5962-434B-8584-E1DF986D8AEE}" destId="{061FE38E-F70E-4EA0-A68C-08E08522AF5E}" srcOrd="0" destOrd="0" parTransId="{162DA011-A3E9-4682-8013-FD4ECD35A8D5}" sibTransId="{BB9AC4AD-0B57-49E5-A844-3D0059C4187E}"/>
    <dgm:cxn modelId="{1CDB65D5-6743-4A10-B65E-226EE4D11086}" type="presOf" srcId="{FC41058D-5962-434B-8584-E1DF986D8AEE}" destId="{53DD1678-2CB2-4CDA-A2B6-04C8AC1F2FC7}" srcOrd="0" destOrd="0" presId="urn:microsoft.com/office/officeart/2005/8/layout/pyramid2"/>
    <dgm:cxn modelId="{DEBF62EF-412A-44E5-879C-DE4DB8F6C403}" type="presOf" srcId="{061FE38E-F70E-4EA0-A68C-08E08522AF5E}" destId="{4A263A09-EFB8-4069-9D8F-01E1E1BC74C2}" srcOrd="0" destOrd="0" presId="urn:microsoft.com/office/officeart/2005/8/layout/pyramid2"/>
    <dgm:cxn modelId="{E71B2E47-4A54-4FC0-A3CC-ACB73D904829}" type="presParOf" srcId="{53DD1678-2CB2-4CDA-A2B6-04C8AC1F2FC7}" destId="{165818AF-0EF1-4C73-A494-C1D1B7FC51CF}" srcOrd="0" destOrd="0" presId="urn:microsoft.com/office/officeart/2005/8/layout/pyramid2"/>
    <dgm:cxn modelId="{B1BACFC0-1A1F-4C34-A22A-7745EEFDD0C1}" type="presParOf" srcId="{53DD1678-2CB2-4CDA-A2B6-04C8AC1F2FC7}" destId="{F03A4A4F-EA65-4F33-A6CA-34243B6C0CD7}" srcOrd="1" destOrd="0" presId="urn:microsoft.com/office/officeart/2005/8/layout/pyramid2"/>
    <dgm:cxn modelId="{9EC6207F-9EF5-48EA-AB95-073124378B57}" type="presParOf" srcId="{F03A4A4F-EA65-4F33-A6CA-34243B6C0CD7}" destId="{4A263A09-EFB8-4069-9D8F-01E1E1BC74C2}" srcOrd="0" destOrd="0" presId="urn:microsoft.com/office/officeart/2005/8/layout/pyramid2"/>
    <dgm:cxn modelId="{057DBA2A-AAC3-49B8-933A-FF428ED149E7}" type="presParOf" srcId="{F03A4A4F-EA65-4F33-A6CA-34243B6C0CD7}" destId="{289EB6CC-C994-4B9E-B1C1-69A46A21E5FA}" srcOrd="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DB080CB-2CAF-4B8A-8B25-962859A41D2E}">
      <dsp:nvSpPr>
        <dsp:cNvPr id="0" name=""/>
        <dsp:cNvSpPr/>
      </dsp:nvSpPr>
      <dsp:spPr>
        <a:xfrm>
          <a:off x="304353" y="0"/>
          <a:ext cx="3449341" cy="1905931"/>
        </a:xfrm>
        <a:prstGeom prst="rightArrow">
          <a:avLst/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tint val="4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9845C90A-683E-4147-9E3E-D3DABCECAA26}">
      <dsp:nvSpPr>
        <dsp:cNvPr id="0" name=""/>
        <dsp:cNvSpPr/>
      </dsp:nvSpPr>
      <dsp:spPr>
        <a:xfrm>
          <a:off x="13391" y="570437"/>
          <a:ext cx="1217414" cy="7623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알고리즘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작성</a:t>
          </a:r>
        </a:p>
      </dsp:txBody>
      <dsp:txXfrm>
        <a:off x="50607" y="607653"/>
        <a:ext cx="1142982" cy="687940"/>
      </dsp:txXfrm>
    </dsp:sp>
    <dsp:sp modelId="{CA2FC4CD-848A-4076-8C2D-0E8BF95F3CDC}">
      <dsp:nvSpPr>
        <dsp:cNvPr id="0" name=""/>
        <dsp:cNvSpPr/>
      </dsp:nvSpPr>
      <dsp:spPr>
        <a:xfrm>
          <a:off x="1420317" y="571779"/>
          <a:ext cx="1217414" cy="7623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프로그램</a:t>
          </a:r>
          <a:br>
            <a:rPr lang="en-US" altLang="ko-KR" sz="1800" kern="1200" dirty="0">
              <a:latin typeface="굴림" panose="020B0600000101010101" pitchFamily="50" charset="-127"/>
              <a:ea typeface="굴림" panose="020B0600000101010101" pitchFamily="50" charset="-127"/>
            </a:rPr>
          </a:b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작성</a:t>
          </a:r>
        </a:p>
      </dsp:txBody>
      <dsp:txXfrm>
        <a:off x="1457533" y="608995"/>
        <a:ext cx="1142982" cy="687940"/>
      </dsp:txXfrm>
    </dsp:sp>
    <dsp:sp modelId="{73A63BF4-4948-483A-AEA2-ED7BB3908E97}">
      <dsp:nvSpPr>
        <dsp:cNvPr id="0" name=""/>
        <dsp:cNvSpPr/>
      </dsp:nvSpPr>
      <dsp:spPr>
        <a:xfrm>
          <a:off x="2840634" y="571779"/>
          <a:ext cx="1217414" cy="762372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프로그램</a:t>
          </a:r>
          <a:endParaRPr lang="en-US" altLang="ko-KR" sz="1800" kern="1200" dirty="0">
            <a:latin typeface="굴림" panose="020B0600000101010101" pitchFamily="50" charset="-127"/>
            <a:ea typeface="굴림" panose="020B0600000101010101" pitchFamily="50" charset="-127"/>
          </a:endParaRPr>
        </a:p>
        <a:p>
          <a:pPr marL="0" lvl="0" indent="0" algn="ctr" defTabSz="8001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1800" kern="1200" dirty="0">
              <a:latin typeface="굴림" panose="020B0600000101010101" pitchFamily="50" charset="-127"/>
              <a:ea typeface="굴림" panose="020B0600000101010101" pitchFamily="50" charset="-127"/>
            </a:rPr>
            <a:t>실행</a:t>
          </a:r>
        </a:p>
      </dsp:txBody>
      <dsp:txXfrm>
        <a:off x="2877850" y="608995"/>
        <a:ext cx="1142982" cy="68794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5818AF-0EF1-4C73-A494-C1D1B7FC51CF}">
      <dsp:nvSpPr>
        <dsp:cNvPr id="0" name=""/>
        <dsp:cNvSpPr/>
      </dsp:nvSpPr>
      <dsp:spPr>
        <a:xfrm>
          <a:off x="-95141" y="0"/>
          <a:ext cx="1758736" cy="790710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A263A09-EFB8-4069-9D8F-01E1E1BC74C2}">
      <dsp:nvSpPr>
        <dsp:cNvPr id="0" name=""/>
        <dsp:cNvSpPr/>
      </dsp:nvSpPr>
      <dsp:spPr>
        <a:xfrm>
          <a:off x="356870" y="128746"/>
          <a:ext cx="873030" cy="562145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 latinLnBrk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ko-KR" altLang="en-US" sz="2200" kern="1200" dirty="0">
              <a:latin typeface="굴림" panose="020B0600000101010101" pitchFamily="50" charset="-127"/>
              <a:ea typeface="굴림" panose="020B0600000101010101" pitchFamily="50" charset="-127"/>
            </a:rPr>
            <a:t>수정</a:t>
          </a:r>
        </a:p>
      </dsp:txBody>
      <dsp:txXfrm>
        <a:off x="384312" y="156188"/>
        <a:ext cx="818146" cy="5072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66B0C4-859A-45C7-A9A5-CC447963F76A}" type="datetimeFigureOut">
              <a:rPr lang="ko-KR" altLang="en-US" smtClean="0"/>
              <a:t>2024-08-09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4AF9F14-61BA-44E0-B3CD-923E96CB4C2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178204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A7736-5D1F-497E-A05A-05E4753D52AD}" type="datetime1">
              <a:rPr lang="ko-KR" altLang="en-US" smtClean="0"/>
              <a:t>2024-08-09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04045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471B81-F256-43D2-B319-E2D155CFC4D6}" type="datetime1">
              <a:rPr lang="ko-KR" altLang="en-US" smtClean="0"/>
              <a:t>2024-08-09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24617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50586B-A150-4C57-B099-E25702C0539A}" type="datetime1">
              <a:rPr lang="ko-KR" altLang="en-US" smtClean="0"/>
              <a:t>2024-08-09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37647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편집하려면 클릭</a:t>
            </a:r>
          </a:p>
          <a:p>
            <a:pPr lvl="1"/>
            <a:r>
              <a:rPr lang="ko-KR" altLang="en-US" dirty="0"/>
              <a:t>두 번째 수준</a:t>
            </a:r>
          </a:p>
          <a:p>
            <a:pPr lvl="2"/>
            <a:r>
              <a:rPr lang="ko-KR" altLang="en-US" dirty="0"/>
              <a:t>세 번째 수준</a:t>
            </a:r>
          </a:p>
          <a:p>
            <a:pPr lvl="3"/>
            <a:r>
              <a:rPr lang="ko-KR" altLang="en-US" dirty="0"/>
              <a:t>네 번째 수준</a:t>
            </a:r>
          </a:p>
          <a:p>
            <a:pPr lvl="4"/>
            <a:r>
              <a:rPr lang="ko-KR" altLang="en-US" dirty="0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C0E425-E1D7-41E0-A51D-F9D4FC56C338}" type="datetime1">
              <a:rPr lang="ko-KR" altLang="en-US" smtClean="0"/>
              <a:t>2024-08-09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‹#›</a:t>
            </a:fld>
            <a:endParaRPr lang="ko-KR" altLang="en-US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B7241210-6D34-9C9C-88D6-35006B64084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clrChange>
              <a:clrFrom>
                <a:srgbClr val="9E9D9B"/>
              </a:clrFrom>
              <a:clrTo>
                <a:srgbClr val="9E9D9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620" y="6216116"/>
            <a:ext cx="1545054" cy="571396"/>
          </a:xfrm>
          <a:prstGeom prst="rect">
            <a:avLst/>
          </a:prstGeom>
        </p:spPr>
      </p:pic>
      <p:sp>
        <p:nvSpPr>
          <p:cNvPr id="10" name="직사각형 9">
            <a:extLst>
              <a:ext uri="{FF2B5EF4-FFF2-40B4-BE49-F238E27FC236}">
                <a16:creationId xmlns:a16="http://schemas.microsoft.com/office/drawing/2014/main" id="{A47F7A81-A4CB-1237-2CB3-81E1A26254BE}"/>
              </a:ext>
            </a:extLst>
          </p:cNvPr>
          <p:cNvSpPr/>
          <p:nvPr userDrawn="1"/>
        </p:nvSpPr>
        <p:spPr>
          <a:xfrm>
            <a:off x="0" y="681037"/>
            <a:ext cx="9906000" cy="46797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noFill/>
              </a:ln>
            </a:endParaRPr>
          </a:p>
        </p:txBody>
      </p:sp>
      <p:sp>
        <p:nvSpPr>
          <p:cNvPr id="11" name="사각형: 둥근 한쪽 모서리 10">
            <a:extLst>
              <a:ext uri="{FF2B5EF4-FFF2-40B4-BE49-F238E27FC236}">
                <a16:creationId xmlns:a16="http://schemas.microsoft.com/office/drawing/2014/main" id="{0FE5B79C-E578-2CE2-0584-0E74FFAB13F7}"/>
              </a:ext>
            </a:extLst>
          </p:cNvPr>
          <p:cNvSpPr/>
          <p:nvPr userDrawn="1"/>
        </p:nvSpPr>
        <p:spPr>
          <a:xfrm>
            <a:off x="0" y="0"/>
            <a:ext cx="8849226" cy="1149016"/>
          </a:xfrm>
          <a:prstGeom prst="round1Rect">
            <a:avLst>
              <a:gd name="adj" fmla="val 47557"/>
            </a:avLst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n>
                <a:noFill/>
              </a:ln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906000" cy="1149015"/>
          </a:xfrm>
        </p:spPr>
        <p:txBody>
          <a:bodyPr>
            <a:normAutofit/>
          </a:bodyPr>
          <a:lstStyle>
            <a:lvl1pPr algn="l">
              <a:defRPr sz="4000">
                <a:solidFill>
                  <a:schemeClr val="bg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1pPr>
          </a:lstStyle>
          <a:p>
            <a:r>
              <a:rPr lang="ko-KR" altLang="en-US" dirty="0"/>
              <a:t>마스터 제목 스타일 편집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48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7C571-778C-4F65-867F-686C36B6F901}" type="datetime1">
              <a:rPr lang="ko-KR" altLang="en-US" smtClean="0"/>
              <a:t>2024-08-09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389953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9532-0B11-4909-BDE6-276A55FC86B4}" type="datetime1">
              <a:rPr lang="ko-KR" altLang="en-US" smtClean="0"/>
              <a:t>2024-08-09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45177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081C6C-2906-4646-BF32-3C4ED09A4D79}" type="datetime1">
              <a:rPr lang="ko-KR" altLang="en-US" smtClean="0"/>
              <a:t>2024-08-09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8496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0D189-291F-48E7-AA21-AA86A74E9244}" type="datetime1">
              <a:rPr lang="ko-KR" altLang="en-US" smtClean="0"/>
              <a:t>2024-08-09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13704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3C1D6-FEF5-435A-8F5B-FEC76553FFF3}" type="datetime1">
              <a:rPr lang="ko-KR" altLang="en-US" smtClean="0"/>
              <a:t>2024-08-09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18449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5EA88-4330-410A-B676-054C5874C765}" type="datetime1">
              <a:rPr lang="ko-KR" altLang="en-US" smtClean="0"/>
              <a:t>2024-08-09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96452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ECD081-8AE2-442E-BA80-AB0337579B64}" type="datetime1">
              <a:rPr lang="ko-KR" altLang="en-US" smtClean="0"/>
              <a:t>2024-08-09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48415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7B4AE6-A244-4036-A423-AF1D227841A8}" type="datetime1">
              <a:rPr lang="ko-KR" altLang="en-US" smtClean="0"/>
              <a:t>2024-08-09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12F80D-1EF6-448C-B74D-982A11CF69B6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8750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>
            <a:extLst>
              <a:ext uri="{FF2B5EF4-FFF2-40B4-BE49-F238E27FC236}">
                <a16:creationId xmlns:a16="http://schemas.microsoft.com/office/drawing/2014/main" id="{35B2C51F-9726-B3DC-789A-63D203C9FE8F}"/>
              </a:ext>
            </a:extLst>
          </p:cNvPr>
          <p:cNvSpPr/>
          <p:nvPr/>
        </p:nvSpPr>
        <p:spPr>
          <a:xfrm>
            <a:off x="0" y="0"/>
            <a:ext cx="5772150" cy="6883400"/>
          </a:xfrm>
          <a:prstGeom prst="rect">
            <a:avLst/>
          </a:prstGeom>
          <a:blipFill dpi="0" rotWithShape="1">
            <a:blip r:embed="rId2">
              <a:alphaModFix amt="50000"/>
            </a:blip>
            <a:srcRect/>
            <a:stretch>
              <a:fillRect/>
            </a:stretch>
          </a:blipFill>
          <a:effectLst>
            <a:softEdge rad="6350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5CFA0B73-958C-E959-8881-E2AD416A3993}"/>
              </a:ext>
            </a:extLst>
          </p:cNvPr>
          <p:cNvSpPr/>
          <p:nvPr/>
        </p:nvSpPr>
        <p:spPr>
          <a:xfrm>
            <a:off x="1498600" y="2057400"/>
            <a:ext cx="7054850" cy="18796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hevronInverted">
              <a:avLst/>
            </a:prstTxWarp>
            <a:spAutoFit/>
          </a:bodyPr>
          <a:lstStyle/>
          <a:p>
            <a:pPr algn="ctr"/>
            <a:r>
              <a:rPr lang="en-US" altLang="ko-KR" sz="5400" b="1" cap="none" spc="0" dirty="0">
                <a:ln w="0"/>
                <a:solidFill>
                  <a:schemeClr val="tx1"/>
                </a:solidFill>
                <a:effectLst>
                  <a:reflection blurRad="6350" stA="50000" endA="300" endPos="50000" dist="29997" dir="5400000" sy="-100000" algn="bl" rotWithShape="0"/>
                </a:effectLst>
                <a:latin typeface="돋움" panose="020B0600000101010101" pitchFamily="50" charset="-127"/>
                <a:ea typeface="돋움" panose="020B0600000101010101" pitchFamily="50" charset="-127"/>
              </a:rPr>
              <a:t>About Solving The Problem</a:t>
            </a:r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2881CE0C-C3F8-BC74-F6C0-CC06C846493F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7C7C7E"/>
              </a:clrFrom>
              <a:clrTo>
                <a:srgbClr val="7C7C7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5500" y="244475"/>
            <a:ext cx="2247900" cy="568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65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3876FD2-0C7E-93CA-A12C-146A8868E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목차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3B6191B4-78A3-EF3C-C713-DD8A7588A8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2</a:t>
            </a:fld>
            <a:endParaRPr lang="ko-KR" altLang="en-US"/>
          </a:p>
        </p:txBody>
      </p:sp>
      <p:sp>
        <p:nvSpPr>
          <p:cNvPr id="5" name="직사각형 4">
            <a:extLst>
              <a:ext uri="{FF2B5EF4-FFF2-40B4-BE49-F238E27FC236}">
                <a16:creationId xmlns:a16="http://schemas.microsoft.com/office/drawing/2014/main" id="{34461987-8AC9-4D51-1F15-56D88DB0CE94}"/>
              </a:ext>
            </a:extLst>
          </p:cNvPr>
          <p:cNvSpPr/>
          <p:nvPr/>
        </p:nvSpPr>
        <p:spPr>
          <a:xfrm>
            <a:off x="3333750" y="2447925"/>
            <a:ext cx="498475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6" name="정육면체 5">
            <a:extLst>
              <a:ext uri="{FF2B5EF4-FFF2-40B4-BE49-F238E27FC236}">
                <a16:creationId xmlns:a16="http://schemas.microsoft.com/office/drawing/2014/main" id="{4E9988C6-B316-147E-32BF-74A346281B6C}"/>
              </a:ext>
            </a:extLst>
          </p:cNvPr>
          <p:cNvSpPr/>
          <p:nvPr/>
        </p:nvSpPr>
        <p:spPr>
          <a:xfrm>
            <a:off x="2971800" y="1876425"/>
            <a:ext cx="812800" cy="774700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A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F94A21-FEED-C453-D1A3-17F50D5A5E9C}"/>
              </a:ext>
            </a:extLst>
          </p:cNvPr>
          <p:cNvSpPr txBox="1"/>
          <p:nvPr/>
        </p:nvSpPr>
        <p:spPr>
          <a:xfrm>
            <a:off x="3733800" y="1986260"/>
            <a:ext cx="4000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정의와 조건</a:t>
            </a:r>
          </a:p>
        </p:txBody>
      </p:sp>
      <p:sp>
        <p:nvSpPr>
          <p:cNvPr id="8" name="직사각형 7">
            <a:extLst>
              <a:ext uri="{FF2B5EF4-FFF2-40B4-BE49-F238E27FC236}">
                <a16:creationId xmlns:a16="http://schemas.microsoft.com/office/drawing/2014/main" id="{2042D3EB-6730-EAFA-5FFF-07C70749DB60}"/>
              </a:ext>
            </a:extLst>
          </p:cNvPr>
          <p:cNvSpPr/>
          <p:nvPr/>
        </p:nvSpPr>
        <p:spPr>
          <a:xfrm>
            <a:off x="3333750" y="3540124"/>
            <a:ext cx="498475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9" name="정육면체 8">
            <a:extLst>
              <a:ext uri="{FF2B5EF4-FFF2-40B4-BE49-F238E27FC236}">
                <a16:creationId xmlns:a16="http://schemas.microsoft.com/office/drawing/2014/main" id="{5E60FFF7-91A2-FB63-DCD3-508B44F3D952}"/>
              </a:ext>
            </a:extLst>
          </p:cNvPr>
          <p:cNvSpPr/>
          <p:nvPr/>
        </p:nvSpPr>
        <p:spPr>
          <a:xfrm>
            <a:off x="2971800" y="2968624"/>
            <a:ext cx="812800" cy="774700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B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654D701-8EF1-368F-91C2-6E63402E1E43}"/>
              </a:ext>
            </a:extLst>
          </p:cNvPr>
          <p:cNvSpPr txBox="1"/>
          <p:nvPr/>
        </p:nvSpPr>
        <p:spPr>
          <a:xfrm>
            <a:off x="3733800" y="3078459"/>
            <a:ext cx="4000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표현 방법</a:t>
            </a:r>
          </a:p>
        </p:txBody>
      </p:sp>
      <p:sp>
        <p:nvSpPr>
          <p:cNvPr id="11" name="직사각형 10">
            <a:extLst>
              <a:ext uri="{FF2B5EF4-FFF2-40B4-BE49-F238E27FC236}">
                <a16:creationId xmlns:a16="http://schemas.microsoft.com/office/drawing/2014/main" id="{C584AB96-A2AE-8344-14EC-4FB05BF2120C}"/>
              </a:ext>
            </a:extLst>
          </p:cNvPr>
          <p:cNvSpPr/>
          <p:nvPr/>
        </p:nvSpPr>
        <p:spPr>
          <a:xfrm>
            <a:off x="3333750" y="4527885"/>
            <a:ext cx="498475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2" name="정육면체 11">
            <a:extLst>
              <a:ext uri="{FF2B5EF4-FFF2-40B4-BE49-F238E27FC236}">
                <a16:creationId xmlns:a16="http://schemas.microsoft.com/office/drawing/2014/main" id="{FCBF7E27-EBBE-B0A3-8700-DED6DB5DC02A}"/>
              </a:ext>
            </a:extLst>
          </p:cNvPr>
          <p:cNvSpPr/>
          <p:nvPr/>
        </p:nvSpPr>
        <p:spPr>
          <a:xfrm>
            <a:off x="2971800" y="3956385"/>
            <a:ext cx="812800" cy="774700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C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2B03BCA-26AC-2022-9A10-02FA48B60893}"/>
              </a:ext>
            </a:extLst>
          </p:cNvPr>
          <p:cNvSpPr txBox="1"/>
          <p:nvPr/>
        </p:nvSpPr>
        <p:spPr>
          <a:xfrm>
            <a:off x="3784600" y="4031294"/>
            <a:ext cx="4000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  <a:hlinkClick r:id="rId2" action="ppaction://hlinksldjump"/>
              </a:rPr>
              <a:t>의사코드와 순서도 비교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535E9568-0B2F-571B-C690-07F1B1411B3F}"/>
              </a:ext>
            </a:extLst>
          </p:cNvPr>
          <p:cNvSpPr/>
          <p:nvPr/>
        </p:nvSpPr>
        <p:spPr>
          <a:xfrm>
            <a:off x="3333750" y="5623093"/>
            <a:ext cx="4984750" cy="20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40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5" name="정육면체 14">
            <a:extLst>
              <a:ext uri="{FF2B5EF4-FFF2-40B4-BE49-F238E27FC236}">
                <a16:creationId xmlns:a16="http://schemas.microsoft.com/office/drawing/2014/main" id="{6B9FAFE4-94EB-634E-817A-BCA9D5E3A635}"/>
              </a:ext>
            </a:extLst>
          </p:cNvPr>
          <p:cNvSpPr/>
          <p:nvPr/>
        </p:nvSpPr>
        <p:spPr>
          <a:xfrm>
            <a:off x="2971800" y="5051593"/>
            <a:ext cx="812800" cy="774700"/>
          </a:xfrm>
          <a:prstGeom prst="cub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latin typeface="굴림" panose="020B0600000101010101" pitchFamily="50" charset="-127"/>
                <a:ea typeface="굴림" panose="020B0600000101010101" pitchFamily="50" charset="-127"/>
              </a:rPr>
              <a:t>D</a:t>
            </a:r>
            <a:endParaRPr lang="ko-KR" altLang="en-US" sz="24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EC5D6A0-2105-7F10-D0E0-64D7BC57D217}"/>
              </a:ext>
            </a:extLst>
          </p:cNvPr>
          <p:cNvSpPr txBox="1"/>
          <p:nvPr/>
        </p:nvSpPr>
        <p:spPr>
          <a:xfrm>
            <a:off x="3733800" y="5161428"/>
            <a:ext cx="4000500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ko-KR" altLang="en-US" sz="2400" dirty="0">
                <a:latin typeface="굴림" panose="020B0600000101010101" pitchFamily="50" charset="-127"/>
                <a:ea typeface="굴림" panose="020B0600000101010101" pitchFamily="50" charset="-127"/>
              </a:rPr>
              <a:t>프로그램 생성 과정</a:t>
            </a:r>
          </a:p>
        </p:txBody>
      </p:sp>
      <p:pic>
        <p:nvPicPr>
          <p:cNvPr id="18" name="그림 17">
            <a:extLst>
              <a:ext uri="{FF2B5EF4-FFF2-40B4-BE49-F238E27FC236}">
                <a16:creationId xmlns:a16="http://schemas.microsoft.com/office/drawing/2014/main" id="{7A3BC987-9D64-9F3D-838D-8D2C6D5582B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232" t="32025" r="8853" b="34409"/>
          <a:stretch/>
        </p:blipFill>
        <p:spPr>
          <a:xfrm>
            <a:off x="561974" y="3743324"/>
            <a:ext cx="1482725" cy="2224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28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8A7F46-7CB5-0E78-DEA1-3F2FBF32F4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A. </a:t>
            </a:r>
            <a:r>
              <a:rPr lang="ko-KR" altLang="en-US" dirty="0"/>
              <a:t>알고리즘의</a:t>
            </a:r>
            <a:r>
              <a:rPr lang="en-US" altLang="ko-KR" dirty="0"/>
              <a:t> </a:t>
            </a:r>
            <a:r>
              <a:rPr lang="ko-KR" altLang="en-US" dirty="0"/>
              <a:t>정의와 조건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E0EDE21-244F-FBB6-E5C2-17047E5442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2439" y="1582571"/>
            <a:ext cx="8316912" cy="211137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en-US" altLang="ko-KR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Conditions of Algorithm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Once the correct data is entered, the results shall be printed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Each step should be clearly represented and be expressed in a simple and concise manner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29CB4C5C-1CE4-C36B-9021-9B83EF5D7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5" name="내용 개체 틀 2">
            <a:extLst>
              <a:ext uri="{FF2B5EF4-FFF2-40B4-BE49-F238E27FC236}">
                <a16:creationId xmlns:a16="http://schemas.microsoft.com/office/drawing/2014/main" id="{9A79DFD1-E764-ED34-1F0B-466FE8FD11F2}"/>
              </a:ext>
            </a:extLst>
          </p:cNvPr>
          <p:cNvSpPr txBox="1">
            <a:spLocks/>
          </p:cNvSpPr>
          <p:nvPr/>
        </p:nvSpPr>
        <p:spPr>
          <a:xfrm>
            <a:off x="452439" y="3900321"/>
            <a:ext cx="6253161" cy="21113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ko-KR" altLang="en-US" sz="2400" b="1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알고리즘의 정의</a:t>
            </a:r>
            <a:endParaRPr lang="en-US" altLang="ko-KR" sz="2400" b="1" dirty="0">
              <a:latin typeface="굴림" panose="020B0600000101010101" pitchFamily="50" charset="-127"/>
              <a:ea typeface="굴림" panose="020B0600000101010101" pitchFamily="50" charset="-127"/>
            </a:endParaRP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알고리즘이란 제한적인 횟수나 시간 내에 계산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, </a:t>
            </a:r>
            <a:r>
              <a:rPr lang="ko-KR" altLang="en-US" sz="2000" dirty="0">
                <a:latin typeface="굴림" panose="020B0600000101010101" pitchFamily="50" charset="-127"/>
                <a:ea typeface="굴림" panose="020B0600000101010101" pitchFamily="50" charset="-127"/>
              </a:rPr>
              <a:t>데이터 처리 등 어떤 문제를 해결하는 논리적인 방법이다</a:t>
            </a:r>
            <a:r>
              <a:rPr lang="en-US" altLang="ko-KR" sz="2000" dirty="0">
                <a:latin typeface="굴림" panose="020B0600000101010101" pitchFamily="50" charset="-127"/>
                <a:ea typeface="굴림" panose="020B0600000101010101" pitchFamily="50" charset="-127"/>
              </a:rPr>
              <a:t>. </a:t>
            </a:r>
            <a:endParaRPr lang="ko-KR" altLang="en-US" sz="2000" dirty="0">
              <a:latin typeface="굴림" panose="020B0600000101010101" pitchFamily="50" charset="-127"/>
              <a:ea typeface="굴림" panose="020B0600000101010101" pitchFamily="50" charset="-127"/>
            </a:endParaRPr>
          </a:p>
        </p:txBody>
      </p:sp>
      <p:pic>
        <p:nvPicPr>
          <p:cNvPr id="6" name="동영상">
            <a:hlinkClick r:id="" action="ppaction://media"/>
            <a:extLst>
              <a:ext uri="{FF2B5EF4-FFF2-40B4-BE49-F238E27FC236}">
                <a16:creationId xmlns:a16="http://schemas.microsoft.com/office/drawing/2014/main" id="{9A7DEDA8-8009-FD83-0881-181CFCEA01F3}"/>
              </a:ext>
            </a:extLst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953251" y="4263149"/>
            <a:ext cx="1816100" cy="152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001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987041F-5C65-6E6E-CD31-622D99BD4B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B. </a:t>
            </a:r>
            <a:r>
              <a:rPr lang="ko-KR" altLang="en-US" dirty="0"/>
              <a:t>알고리즘의 표현 방법</a:t>
            </a:r>
          </a:p>
        </p:txBody>
      </p:sp>
      <p:graphicFrame>
        <p:nvGraphicFramePr>
          <p:cNvPr id="5" name="내용 개체 틀 4">
            <a:extLst>
              <a:ext uri="{FF2B5EF4-FFF2-40B4-BE49-F238E27FC236}">
                <a16:creationId xmlns:a16="http://schemas.microsoft.com/office/drawing/2014/main" id="{A0DDFC3D-1A0E-B51F-9020-B1E347BCC8E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88189074"/>
              </p:ext>
            </p:extLst>
          </p:nvPr>
        </p:nvGraphicFramePr>
        <p:xfrm>
          <a:off x="1631950" y="2742698"/>
          <a:ext cx="7751763" cy="3162803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3098800">
                  <a:extLst>
                    <a:ext uri="{9D8B030D-6E8A-4147-A177-3AD203B41FA5}">
                      <a16:colId xmlns:a16="http://schemas.microsoft.com/office/drawing/2014/main" val="3267710421"/>
                    </a:ext>
                  </a:extLst>
                </a:gridCol>
                <a:gridCol w="4652963">
                  <a:extLst>
                    <a:ext uri="{9D8B030D-6E8A-4147-A177-3AD203B41FA5}">
                      <a16:colId xmlns:a16="http://schemas.microsoft.com/office/drawing/2014/main" val="2046552581"/>
                    </a:ext>
                  </a:extLst>
                </a:gridCol>
              </a:tblGrid>
              <a:tr h="84218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특정 규칙에 구애 받지 않고 해결방법을 기술할 수 있음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정해진 기호를 이용하여 문제의 해결과정을 이해하기 쉽게 표현할 수 있음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91369832"/>
                  </a:ext>
                </a:extLst>
              </a:tr>
              <a:tr h="815569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프로그래밍 언어의 지식이 없어도 표현할 수 있음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순서도를 직접 그려보면 알고리즘을 </a:t>
                      </a:r>
                      <a:endParaRPr lang="en-US" altLang="ko-KR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보다 쉽게 이해할 수 있음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44330900"/>
                  </a:ext>
                </a:extLst>
              </a:tr>
              <a:tr h="828618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프로그램 작성을 위한 기초자료가 되고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프로그램의 처리 순서와 논리적인 흐름을 쉽게 이해할 수 있음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32821149"/>
                  </a:ext>
                </a:extLst>
              </a:tr>
              <a:tr h="676433">
                <a:tc gridSpan="2">
                  <a:txBody>
                    <a:bodyPr/>
                    <a:lstStyle/>
                    <a:p>
                      <a:pPr algn="ctr" latinLnBrk="1"/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의사코드</a:t>
                      </a:r>
                      <a:r>
                        <a:rPr lang="en-US" altLang="ko-KR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, </a:t>
                      </a:r>
                      <a:r>
                        <a:rPr lang="ko-KR" altLang="en-US" dirty="0">
                          <a:latin typeface="돋움" panose="020B0600000101010101" pitchFamily="50" charset="-127"/>
                          <a:ea typeface="돋움" panose="020B0600000101010101" pitchFamily="50" charset="-127"/>
                        </a:rPr>
                        <a:t>순서도의 형태로 만들어진 알고리즘은 프로그램의 형태로 표현되었을 경우에만 실행 가능함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돋움" panose="020B0600000101010101" pitchFamily="50" charset="-127"/>
                        <a:ea typeface="돋움" panose="020B0600000101010101" pitchFamily="50" charset="-127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067990688"/>
                  </a:ext>
                </a:extLst>
              </a:tr>
            </a:tbl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7B4CDE74-6FA2-8154-16BD-A683DD002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사각형: 잘린 위쪽 모서리 2">
            <a:extLst>
              <a:ext uri="{FF2B5EF4-FFF2-40B4-BE49-F238E27FC236}">
                <a16:creationId xmlns:a16="http://schemas.microsoft.com/office/drawing/2014/main" id="{337CFC66-385E-765E-DFD4-5588698EEB58}"/>
              </a:ext>
            </a:extLst>
          </p:cNvPr>
          <p:cNvSpPr/>
          <p:nvPr/>
        </p:nvSpPr>
        <p:spPr>
          <a:xfrm>
            <a:off x="1631950" y="1635910"/>
            <a:ext cx="3092450" cy="1092200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6" name="순서도: 판단 5">
            <a:extLst>
              <a:ext uri="{FF2B5EF4-FFF2-40B4-BE49-F238E27FC236}">
                <a16:creationId xmlns:a16="http://schemas.microsoft.com/office/drawing/2014/main" id="{124F5F75-4D8D-5539-EEBC-29451BE8FC43}"/>
              </a:ext>
            </a:extLst>
          </p:cNvPr>
          <p:cNvSpPr/>
          <p:nvPr/>
        </p:nvSpPr>
        <p:spPr>
          <a:xfrm>
            <a:off x="1644650" y="1642260"/>
            <a:ext cx="3079750" cy="1092200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의사코드</a:t>
            </a:r>
          </a:p>
        </p:txBody>
      </p:sp>
      <p:sp>
        <p:nvSpPr>
          <p:cNvPr id="7" name="사각형: 잘린 위쪽 모서리 6">
            <a:extLst>
              <a:ext uri="{FF2B5EF4-FFF2-40B4-BE49-F238E27FC236}">
                <a16:creationId xmlns:a16="http://schemas.microsoft.com/office/drawing/2014/main" id="{6FDFC361-4D2C-319D-9C34-C3956BBB2E28}"/>
              </a:ext>
            </a:extLst>
          </p:cNvPr>
          <p:cNvSpPr/>
          <p:nvPr/>
        </p:nvSpPr>
        <p:spPr>
          <a:xfrm>
            <a:off x="4724400" y="1637798"/>
            <a:ext cx="4653022" cy="1092200"/>
          </a:xfrm>
          <a:prstGeom prst="snip2Same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</p:txBody>
      </p:sp>
      <p:sp>
        <p:nvSpPr>
          <p:cNvPr id="8" name="순서도: 판단 7">
            <a:extLst>
              <a:ext uri="{FF2B5EF4-FFF2-40B4-BE49-F238E27FC236}">
                <a16:creationId xmlns:a16="http://schemas.microsoft.com/office/drawing/2014/main" id="{68828CBD-F797-BEB9-DC52-6013E3833E0F}"/>
              </a:ext>
            </a:extLst>
          </p:cNvPr>
          <p:cNvSpPr/>
          <p:nvPr/>
        </p:nvSpPr>
        <p:spPr>
          <a:xfrm>
            <a:off x="4756208" y="1644148"/>
            <a:ext cx="4633913" cy="1092200"/>
          </a:xfrm>
          <a:prstGeom prst="flowChartDecision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순서도</a:t>
            </a:r>
          </a:p>
        </p:txBody>
      </p:sp>
      <p:sp>
        <p:nvSpPr>
          <p:cNvPr id="9" name="사각형: 잘린 한쪽 모서리 8">
            <a:extLst>
              <a:ext uri="{FF2B5EF4-FFF2-40B4-BE49-F238E27FC236}">
                <a16:creationId xmlns:a16="http://schemas.microsoft.com/office/drawing/2014/main" id="{D1D7049E-2BFD-457E-22E6-B4D7FC24EB77}"/>
              </a:ext>
            </a:extLst>
          </p:cNvPr>
          <p:cNvSpPr/>
          <p:nvPr/>
        </p:nvSpPr>
        <p:spPr>
          <a:xfrm flipH="1">
            <a:off x="666750" y="2742698"/>
            <a:ext cx="952500" cy="1657852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정의</a:t>
            </a:r>
          </a:p>
        </p:txBody>
      </p:sp>
      <p:sp>
        <p:nvSpPr>
          <p:cNvPr id="10" name="사각형: 잘린 한쪽 모서리 9">
            <a:extLst>
              <a:ext uri="{FF2B5EF4-FFF2-40B4-BE49-F238E27FC236}">
                <a16:creationId xmlns:a16="http://schemas.microsoft.com/office/drawing/2014/main" id="{ABDDACD8-5635-AA57-82CC-B90BAA71663F}"/>
              </a:ext>
            </a:extLst>
          </p:cNvPr>
          <p:cNvSpPr/>
          <p:nvPr/>
        </p:nvSpPr>
        <p:spPr>
          <a:xfrm flipH="1">
            <a:off x="666750" y="4400549"/>
            <a:ext cx="952500" cy="1504951"/>
          </a:xfrm>
          <a:prstGeom prst="snip1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공통</a:t>
            </a:r>
            <a:endParaRPr lang="en-US" altLang="ko-KR" dirty="0">
              <a:solidFill>
                <a:schemeClr val="tx1"/>
              </a:solidFill>
              <a:latin typeface="돋움" panose="020B0600000101010101" pitchFamily="50" charset="-127"/>
              <a:ea typeface="돋움" panose="020B0600000101010101" pitchFamily="50" charset="-127"/>
            </a:endParaRPr>
          </a:p>
          <a:p>
            <a:pPr algn="ctr"/>
            <a:r>
              <a:rPr lang="ko-KR" altLang="en-US" dirty="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역할</a:t>
            </a:r>
          </a:p>
        </p:txBody>
      </p:sp>
    </p:spTree>
    <p:extLst>
      <p:ext uri="{BB962C8B-B14F-4D97-AF65-F5344CB8AC3E}">
        <p14:creationId xmlns:p14="http://schemas.microsoft.com/office/powerpoint/2010/main" val="2295218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D370749-8D1A-5D95-007C-47DA7EC89B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C. </a:t>
            </a:r>
            <a:r>
              <a:rPr lang="ko-KR" altLang="en-US" dirty="0"/>
              <a:t>의사코드와</a:t>
            </a:r>
            <a:r>
              <a:rPr lang="en-US" altLang="ko-KR" dirty="0"/>
              <a:t> </a:t>
            </a:r>
            <a:r>
              <a:rPr lang="ko-KR" altLang="en-US" dirty="0"/>
              <a:t>순서도 비교</a:t>
            </a:r>
          </a:p>
        </p:txBody>
      </p:sp>
      <p:graphicFrame>
        <p:nvGraphicFramePr>
          <p:cNvPr id="8" name="내용 개체 틀 7">
            <a:extLst>
              <a:ext uri="{FF2B5EF4-FFF2-40B4-BE49-F238E27FC236}">
                <a16:creationId xmlns:a16="http://schemas.microsoft.com/office/drawing/2014/main" id="{EEC02B53-C871-74EF-4AF0-2B0F508EC8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60711426"/>
              </p:ext>
            </p:extLst>
          </p:nvPr>
        </p:nvGraphicFramePr>
        <p:xfrm>
          <a:off x="681038" y="1466850"/>
          <a:ext cx="8543925" cy="47101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A7DCBE-D59B-6250-B3EA-6DBF2C71F8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11" name="육각형 10">
            <a:extLst>
              <a:ext uri="{FF2B5EF4-FFF2-40B4-BE49-F238E27FC236}">
                <a16:creationId xmlns:a16="http://schemas.microsoft.com/office/drawing/2014/main" id="{D2AA1E4C-A432-9185-8130-A3B0795F5237}"/>
              </a:ext>
            </a:extLst>
          </p:cNvPr>
          <p:cNvSpPr/>
          <p:nvPr/>
        </p:nvSpPr>
        <p:spPr>
          <a:xfrm>
            <a:off x="6083300" y="2317750"/>
            <a:ext cx="2089150" cy="527050"/>
          </a:xfrm>
          <a:prstGeom prst="hexagon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rPr>
              <a:t>학습에 효과적</a:t>
            </a:r>
          </a:p>
        </p:txBody>
      </p:sp>
    </p:spTree>
    <p:extLst>
      <p:ext uri="{BB962C8B-B14F-4D97-AF65-F5344CB8AC3E}">
        <p14:creationId xmlns:p14="http://schemas.microsoft.com/office/powerpoint/2010/main" val="3299054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B8399AC-1046-67E8-38D6-F2BCAAC18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D. </a:t>
            </a:r>
            <a:r>
              <a:rPr lang="ko-KR" altLang="en-US" dirty="0"/>
              <a:t>프로그램 생성 과정</a:t>
            </a:r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95448855-F507-630F-1295-FDF560FF79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12F80D-1EF6-448C-B74D-982A11CF69B6}" type="slidenum">
              <a:rPr lang="ko-KR" altLang="en-US" smtClean="0"/>
              <a:t>6</a:t>
            </a:fld>
            <a:endParaRPr lang="ko-KR" altLang="en-US"/>
          </a:p>
        </p:txBody>
      </p:sp>
      <p:grpSp>
        <p:nvGrpSpPr>
          <p:cNvPr id="40" name="그룹 39">
            <a:extLst>
              <a:ext uri="{FF2B5EF4-FFF2-40B4-BE49-F238E27FC236}">
                <a16:creationId xmlns:a16="http://schemas.microsoft.com/office/drawing/2014/main" id="{360690D5-A135-F90B-AE9F-918076A76B23}"/>
              </a:ext>
            </a:extLst>
          </p:cNvPr>
          <p:cNvGrpSpPr/>
          <p:nvPr/>
        </p:nvGrpSpPr>
        <p:grpSpPr>
          <a:xfrm>
            <a:off x="733809" y="1415488"/>
            <a:ext cx="4058049" cy="4674390"/>
            <a:chOff x="733809" y="1415488"/>
            <a:chExt cx="4058049" cy="4674390"/>
          </a:xfrm>
        </p:grpSpPr>
        <p:sp>
          <p:nvSpPr>
            <p:cNvPr id="13" name="십자형 12">
              <a:extLst>
                <a:ext uri="{FF2B5EF4-FFF2-40B4-BE49-F238E27FC236}">
                  <a16:creationId xmlns:a16="http://schemas.microsoft.com/office/drawing/2014/main" id="{7ECF7B27-0AAE-72FB-8DB2-81AC6CADD133}"/>
                </a:ext>
              </a:extLst>
            </p:cNvPr>
            <p:cNvSpPr/>
            <p:nvPr/>
          </p:nvSpPr>
          <p:spPr>
            <a:xfrm>
              <a:off x="849312" y="1644087"/>
              <a:ext cx="3805238" cy="4038601"/>
            </a:xfrm>
            <a:prstGeom prst="plus">
              <a:avLst>
                <a:gd name="adj" fmla="val 766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5" name="순서도: 대조 4">
              <a:extLst>
                <a:ext uri="{FF2B5EF4-FFF2-40B4-BE49-F238E27FC236}">
                  <a16:creationId xmlns:a16="http://schemas.microsoft.com/office/drawing/2014/main" id="{AB6DD544-C407-943D-32D2-92353DD09526}"/>
                </a:ext>
              </a:extLst>
            </p:cNvPr>
            <p:cNvSpPr/>
            <p:nvPr/>
          </p:nvSpPr>
          <p:spPr>
            <a:xfrm rot="16200000">
              <a:off x="2527300" y="348688"/>
              <a:ext cx="457200" cy="2590800"/>
            </a:xfrm>
            <a:prstGeom prst="flowChartCollat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eaVert" wrap="none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문제                  이해</a:t>
              </a:r>
            </a:p>
          </p:txBody>
        </p:sp>
        <p:sp>
          <p:nvSpPr>
            <p:cNvPr id="6" name="순서도: 지연 5">
              <a:extLst>
                <a:ext uri="{FF2B5EF4-FFF2-40B4-BE49-F238E27FC236}">
                  <a16:creationId xmlns:a16="http://schemas.microsoft.com/office/drawing/2014/main" id="{30CFF2CB-BD08-D4BB-BB8E-AABE59F6CD8E}"/>
                </a:ext>
              </a:extLst>
            </p:cNvPr>
            <p:cNvSpPr/>
            <p:nvPr/>
          </p:nvSpPr>
          <p:spPr>
            <a:xfrm rot="5400000">
              <a:off x="2505075" y="764616"/>
              <a:ext cx="501649" cy="2590800"/>
            </a:xfrm>
            <a:prstGeom prst="flowChartDelay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분석</a:t>
              </a:r>
            </a:p>
          </p:txBody>
        </p:sp>
        <p:sp>
          <p:nvSpPr>
            <p:cNvPr id="7" name="화살표: 톱니 모양의 오른쪽 6">
              <a:extLst>
                <a:ext uri="{FF2B5EF4-FFF2-40B4-BE49-F238E27FC236}">
                  <a16:creationId xmlns:a16="http://schemas.microsoft.com/office/drawing/2014/main" id="{E573AF27-B80C-DC09-61F8-FD6145A1053A}"/>
                </a:ext>
              </a:extLst>
            </p:cNvPr>
            <p:cNvSpPr/>
            <p:nvPr/>
          </p:nvSpPr>
          <p:spPr>
            <a:xfrm rot="5400000">
              <a:off x="2532061" y="2209246"/>
              <a:ext cx="447675" cy="825500"/>
            </a:xfrm>
            <a:prstGeom prst="notchedRightArrow">
              <a:avLst>
                <a:gd name="adj1" fmla="val 50000"/>
                <a:gd name="adj2" fmla="val 38652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8" name="화살표: 갈매기형 수장 7">
              <a:extLst>
                <a:ext uri="{FF2B5EF4-FFF2-40B4-BE49-F238E27FC236}">
                  <a16:creationId xmlns:a16="http://schemas.microsoft.com/office/drawing/2014/main" id="{44D02296-506A-B91D-8FC0-9595DBB057ED}"/>
                </a:ext>
              </a:extLst>
            </p:cNvPr>
            <p:cNvSpPr/>
            <p:nvPr/>
          </p:nvSpPr>
          <p:spPr>
            <a:xfrm rot="5400000">
              <a:off x="2097883" y="2085413"/>
              <a:ext cx="1316030" cy="2279650"/>
            </a:xfrm>
            <a:prstGeom prst="chevron">
              <a:avLst>
                <a:gd name="adj" fmla="val 29604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9" name="직사각형 8">
              <a:extLst>
                <a:ext uri="{FF2B5EF4-FFF2-40B4-BE49-F238E27FC236}">
                  <a16:creationId xmlns:a16="http://schemas.microsoft.com/office/drawing/2014/main" id="{1B978BE6-5246-B29B-374B-923F929FFA1A}"/>
                </a:ext>
              </a:extLst>
            </p:cNvPr>
            <p:cNvSpPr/>
            <p:nvPr/>
          </p:nvSpPr>
          <p:spPr>
            <a:xfrm>
              <a:off x="1682750" y="2974413"/>
              <a:ext cx="2133600" cy="501650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 err="1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문제해결방법찾기</a:t>
              </a:r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0" name="이등변 삼각형 9">
              <a:extLst>
                <a:ext uri="{FF2B5EF4-FFF2-40B4-BE49-F238E27FC236}">
                  <a16:creationId xmlns:a16="http://schemas.microsoft.com/office/drawing/2014/main" id="{444B4BC0-5F24-E320-6AB2-B17ACC63A98D}"/>
                </a:ext>
              </a:extLst>
            </p:cNvPr>
            <p:cNvSpPr/>
            <p:nvPr/>
          </p:nvSpPr>
          <p:spPr>
            <a:xfrm rot="16200000">
              <a:off x="823511" y="2756078"/>
              <a:ext cx="819948" cy="646103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1" name="이등변 삼각형 10">
              <a:extLst>
                <a:ext uri="{FF2B5EF4-FFF2-40B4-BE49-F238E27FC236}">
                  <a16:creationId xmlns:a16="http://schemas.microsoft.com/office/drawing/2014/main" id="{C202B057-3435-F467-30C6-F908F8E2971B}"/>
                </a:ext>
              </a:extLst>
            </p:cNvPr>
            <p:cNvSpPr/>
            <p:nvPr/>
          </p:nvSpPr>
          <p:spPr>
            <a:xfrm rot="5400000" flipH="1">
              <a:off x="3868339" y="2743038"/>
              <a:ext cx="819948" cy="646103"/>
            </a:xfrm>
            <a:prstGeom prst="triangle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graphicFrame>
          <p:nvGraphicFramePr>
            <p:cNvPr id="12" name="다이어그램 11">
              <a:extLst>
                <a:ext uri="{FF2B5EF4-FFF2-40B4-BE49-F238E27FC236}">
                  <a16:creationId xmlns:a16="http://schemas.microsoft.com/office/drawing/2014/main" id="{9E6830D2-B0B1-9C8D-3991-F8969616F67D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913188869"/>
                </p:ext>
              </p:extLst>
            </p:nvPr>
          </p:nvGraphicFramePr>
          <p:xfrm>
            <a:off x="733809" y="3757145"/>
            <a:ext cx="4058049" cy="1905931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2" r:lo="rId3" r:qs="rId4" r:cs="rId5"/>
            </a:graphicData>
          </a:graphic>
        </p:graphicFrame>
        <p:graphicFrame>
          <p:nvGraphicFramePr>
            <p:cNvPr id="14" name="다이어그램 13">
              <a:extLst>
                <a:ext uri="{FF2B5EF4-FFF2-40B4-BE49-F238E27FC236}">
                  <a16:creationId xmlns:a16="http://schemas.microsoft.com/office/drawing/2014/main" id="{8E400DCD-2984-7455-7939-725D881380F6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205843786"/>
                </p:ext>
              </p:extLst>
            </p:nvPr>
          </p:nvGraphicFramePr>
          <p:xfrm>
            <a:off x="1898647" y="5299168"/>
            <a:ext cx="1568453" cy="790710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  <p:grpSp>
        <p:nvGrpSpPr>
          <p:cNvPr id="41" name="그룹 40">
            <a:extLst>
              <a:ext uri="{FF2B5EF4-FFF2-40B4-BE49-F238E27FC236}">
                <a16:creationId xmlns:a16="http://schemas.microsoft.com/office/drawing/2014/main" id="{71E78CEF-F5C1-6E5E-EA00-BA4973B0314D}"/>
              </a:ext>
            </a:extLst>
          </p:cNvPr>
          <p:cNvGrpSpPr/>
          <p:nvPr/>
        </p:nvGrpSpPr>
        <p:grpSpPr>
          <a:xfrm>
            <a:off x="5653086" y="1428187"/>
            <a:ext cx="3511847" cy="4642079"/>
            <a:chOff x="5653086" y="1428187"/>
            <a:chExt cx="3511847" cy="4642079"/>
          </a:xfrm>
        </p:grpSpPr>
        <p:sp>
          <p:nvSpPr>
            <p:cNvPr id="39" name="사각형: 모서리가 접힌 도형 38">
              <a:extLst>
                <a:ext uri="{FF2B5EF4-FFF2-40B4-BE49-F238E27FC236}">
                  <a16:creationId xmlns:a16="http://schemas.microsoft.com/office/drawing/2014/main" id="{FB315F67-6C17-0CF0-6668-071270636213}"/>
                </a:ext>
              </a:extLst>
            </p:cNvPr>
            <p:cNvSpPr/>
            <p:nvPr/>
          </p:nvSpPr>
          <p:spPr>
            <a:xfrm>
              <a:off x="5660039" y="3225238"/>
              <a:ext cx="3497264" cy="2788212"/>
            </a:xfrm>
            <a:prstGeom prst="foldedCorner">
              <a:avLst>
                <a:gd name="adj" fmla="val 10290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5" name="화살표: 위쪽 14">
              <a:extLst>
                <a:ext uri="{FF2B5EF4-FFF2-40B4-BE49-F238E27FC236}">
                  <a16:creationId xmlns:a16="http://schemas.microsoft.com/office/drawing/2014/main" id="{7E0CA734-C6CB-63EE-71BC-01AB7A841BD5}"/>
                </a:ext>
              </a:extLst>
            </p:cNvPr>
            <p:cNvSpPr/>
            <p:nvPr/>
          </p:nvSpPr>
          <p:spPr>
            <a:xfrm>
              <a:off x="5653086" y="1828195"/>
              <a:ext cx="990600" cy="737634"/>
            </a:xfrm>
            <a:prstGeom prst="upArrow">
              <a:avLst>
                <a:gd name="adj1" fmla="val 54478"/>
                <a:gd name="adj2" fmla="val 21592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기호</a:t>
              </a:r>
            </a:p>
          </p:txBody>
        </p:sp>
        <p:sp>
          <p:nvSpPr>
            <p:cNvPr id="16" name="화살표: 위쪽 15">
              <a:extLst>
                <a:ext uri="{FF2B5EF4-FFF2-40B4-BE49-F238E27FC236}">
                  <a16:creationId xmlns:a16="http://schemas.microsoft.com/office/drawing/2014/main" id="{FA4A3826-9DF0-966B-3ABF-FE4C1151E319}"/>
                </a:ext>
              </a:extLst>
            </p:cNvPr>
            <p:cNvSpPr/>
            <p:nvPr/>
          </p:nvSpPr>
          <p:spPr>
            <a:xfrm flipV="1">
              <a:off x="8037512" y="1829589"/>
              <a:ext cx="990600" cy="737634"/>
            </a:xfrm>
            <a:prstGeom prst="upArrow">
              <a:avLst>
                <a:gd name="adj1" fmla="val 54478"/>
                <a:gd name="adj2" fmla="val 21592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26E16B6-B800-BAF8-462C-429F5B469B66}"/>
                </a:ext>
              </a:extLst>
            </p:cNvPr>
            <p:cNvSpPr txBox="1"/>
            <p:nvPr/>
          </p:nvSpPr>
          <p:spPr>
            <a:xfrm>
              <a:off x="8285635" y="1872688"/>
              <a:ext cx="461665" cy="584372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lang="ko-KR" altLang="en-US" dirty="0">
                  <a:latin typeface="굴림" panose="020B0600000101010101" pitchFamily="50" charset="-127"/>
                  <a:ea typeface="굴림" panose="020B0600000101010101" pitchFamily="50" charset="-127"/>
                </a:rPr>
                <a:t>의미</a:t>
              </a:r>
            </a:p>
          </p:txBody>
        </p:sp>
        <p:sp>
          <p:nvSpPr>
            <p:cNvPr id="18" name="하트 17">
              <a:extLst>
                <a:ext uri="{FF2B5EF4-FFF2-40B4-BE49-F238E27FC236}">
                  <a16:creationId xmlns:a16="http://schemas.microsoft.com/office/drawing/2014/main" id="{94FA5D08-0571-716F-9ECB-5B943974AB31}"/>
                </a:ext>
              </a:extLst>
            </p:cNvPr>
            <p:cNvSpPr/>
            <p:nvPr/>
          </p:nvSpPr>
          <p:spPr>
            <a:xfrm>
              <a:off x="6731645" y="1428187"/>
              <a:ext cx="1305867" cy="737634"/>
            </a:xfrm>
            <a:prstGeom prst="hear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r>
                <a:rPr lang="ko-KR" altLang="en-US" dirty="0">
                  <a:solidFill>
                    <a:schemeClr val="bg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순서도</a:t>
              </a:r>
            </a:p>
          </p:txBody>
        </p:sp>
        <p:cxnSp>
          <p:nvCxnSpPr>
            <p:cNvPr id="26" name="연결선: 꺾임 25">
              <a:extLst>
                <a:ext uri="{FF2B5EF4-FFF2-40B4-BE49-F238E27FC236}">
                  <a16:creationId xmlns:a16="http://schemas.microsoft.com/office/drawing/2014/main" id="{49D05FE3-E2A3-CF3E-20FF-D65FD54DDB54}"/>
                </a:ext>
              </a:extLst>
            </p:cNvPr>
            <p:cNvCxnSpPr>
              <a:stCxn id="15" idx="0"/>
              <a:endCxn id="17" idx="0"/>
            </p:cNvCxnSpPr>
            <p:nvPr/>
          </p:nvCxnSpPr>
          <p:spPr>
            <a:xfrm rot="16200000" flipH="1">
              <a:off x="7310180" y="666400"/>
              <a:ext cx="44493" cy="2368082"/>
            </a:xfrm>
            <a:prstGeom prst="bentConnector3">
              <a:avLst>
                <a:gd name="adj1" fmla="val -513789"/>
              </a:avLst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연결선: 꺾임 27">
              <a:extLst>
                <a:ext uri="{FF2B5EF4-FFF2-40B4-BE49-F238E27FC236}">
                  <a16:creationId xmlns:a16="http://schemas.microsoft.com/office/drawing/2014/main" id="{93CC86A3-5713-7BB5-263C-919714B02CCE}"/>
                </a:ext>
              </a:extLst>
            </p:cNvPr>
            <p:cNvCxnSpPr>
              <a:stCxn id="16" idx="0"/>
              <a:endCxn id="15" idx="2"/>
            </p:cNvCxnSpPr>
            <p:nvPr/>
          </p:nvCxnSpPr>
          <p:spPr>
            <a:xfrm rot="5400000" flipH="1">
              <a:off x="7339902" y="1374313"/>
              <a:ext cx="1394" cy="2384426"/>
            </a:xfrm>
            <a:prstGeom prst="bentConnector3">
              <a:avLst>
                <a:gd name="adj1" fmla="val -16398852"/>
              </a:avLst>
            </a:prstGeom>
            <a:ln>
              <a:headEnd type="oval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순서도: 수행의 시작/종료 28">
              <a:extLst>
                <a:ext uri="{FF2B5EF4-FFF2-40B4-BE49-F238E27FC236}">
                  <a16:creationId xmlns:a16="http://schemas.microsoft.com/office/drawing/2014/main" id="{D055A998-980B-9EB6-F235-2340A5BC4D2B}"/>
                </a:ext>
              </a:extLst>
            </p:cNvPr>
            <p:cNvSpPr/>
            <p:nvPr/>
          </p:nvSpPr>
          <p:spPr>
            <a:xfrm>
              <a:off x="6731645" y="3066089"/>
              <a:ext cx="1478905" cy="416741"/>
            </a:xfrm>
            <a:prstGeom prst="flowChartTerminator">
              <a:avLst/>
            </a:prstGeom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시작</a:t>
              </a:r>
            </a:p>
          </p:txBody>
        </p:sp>
        <p:sp>
          <p:nvSpPr>
            <p:cNvPr id="30" name="순서도: 수행의 시작/종료 29">
              <a:extLst>
                <a:ext uri="{FF2B5EF4-FFF2-40B4-BE49-F238E27FC236}">
                  <a16:creationId xmlns:a16="http://schemas.microsoft.com/office/drawing/2014/main" id="{21F1D386-7EBB-898A-FE3A-4E4A8E55875F}"/>
                </a:ext>
              </a:extLst>
            </p:cNvPr>
            <p:cNvSpPr/>
            <p:nvPr/>
          </p:nvSpPr>
          <p:spPr>
            <a:xfrm>
              <a:off x="6751531" y="5663076"/>
              <a:ext cx="1478905" cy="407190"/>
            </a:xfrm>
            <a:prstGeom prst="flowChartTerminator">
              <a:avLst/>
            </a:prstGeom>
            <a:ln>
              <a:prstDash val="dash"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완료</a:t>
              </a:r>
            </a:p>
          </p:txBody>
        </p:sp>
        <p:sp>
          <p:nvSpPr>
            <p:cNvPr id="31" name="평행 사변형 30">
              <a:extLst>
                <a:ext uri="{FF2B5EF4-FFF2-40B4-BE49-F238E27FC236}">
                  <a16:creationId xmlns:a16="http://schemas.microsoft.com/office/drawing/2014/main" id="{1A0B4976-1768-8DFF-7468-59AF4F20F466}"/>
                </a:ext>
              </a:extLst>
            </p:cNvPr>
            <p:cNvSpPr/>
            <p:nvPr/>
          </p:nvSpPr>
          <p:spPr>
            <a:xfrm>
              <a:off x="6404776" y="3760219"/>
              <a:ext cx="2172413" cy="377383"/>
            </a:xfrm>
            <a:prstGeom prst="parallelogram">
              <a:avLst>
                <a:gd name="adj" fmla="val 53583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데이터 입출력</a:t>
              </a:r>
            </a:p>
          </p:txBody>
        </p:sp>
        <p:sp>
          <p:nvSpPr>
            <p:cNvPr id="32" name="직사각형 31">
              <a:extLst>
                <a:ext uri="{FF2B5EF4-FFF2-40B4-BE49-F238E27FC236}">
                  <a16:creationId xmlns:a16="http://schemas.microsoft.com/office/drawing/2014/main" id="{FB181ECB-0E34-CF53-F281-98FB253E7F46}"/>
                </a:ext>
              </a:extLst>
            </p:cNvPr>
            <p:cNvSpPr/>
            <p:nvPr/>
          </p:nvSpPr>
          <p:spPr>
            <a:xfrm>
              <a:off x="6531942" y="4403350"/>
              <a:ext cx="1841500" cy="363731"/>
            </a:xfrm>
            <a:prstGeom prst="rect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데이터 처리</a:t>
              </a:r>
            </a:p>
          </p:txBody>
        </p:sp>
        <p:sp>
          <p:nvSpPr>
            <p:cNvPr id="33" name="순서도: 판단 32">
              <a:extLst>
                <a:ext uri="{FF2B5EF4-FFF2-40B4-BE49-F238E27FC236}">
                  <a16:creationId xmlns:a16="http://schemas.microsoft.com/office/drawing/2014/main" id="{AF42E37D-418C-5730-0783-E777B11104F6}"/>
                </a:ext>
              </a:extLst>
            </p:cNvPr>
            <p:cNvSpPr/>
            <p:nvPr/>
          </p:nvSpPr>
          <p:spPr>
            <a:xfrm>
              <a:off x="6751531" y="4984388"/>
              <a:ext cx="1402322" cy="488881"/>
            </a:xfrm>
            <a:prstGeom prst="flowChartDecision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ko-KR" altLang="en-US" dirty="0">
                  <a:solidFill>
                    <a:schemeClr val="tx1"/>
                  </a:solidFill>
                  <a:latin typeface="굴림" panose="020B0600000101010101" pitchFamily="50" charset="-127"/>
                  <a:ea typeface="굴림" panose="020B0600000101010101" pitchFamily="50" charset="-127"/>
                </a:rPr>
                <a:t>조건</a:t>
              </a:r>
            </a:p>
          </p:txBody>
        </p:sp>
        <p:sp>
          <p:nvSpPr>
            <p:cNvPr id="35" name="화살표: 오른쪽으로 구부러짐 34">
              <a:extLst>
                <a:ext uri="{FF2B5EF4-FFF2-40B4-BE49-F238E27FC236}">
                  <a16:creationId xmlns:a16="http://schemas.microsoft.com/office/drawing/2014/main" id="{499BF4BE-76DD-7226-AFBE-92BA079D153D}"/>
                </a:ext>
              </a:extLst>
            </p:cNvPr>
            <p:cNvSpPr/>
            <p:nvPr/>
          </p:nvSpPr>
          <p:spPr>
            <a:xfrm rot="805936">
              <a:off x="5968924" y="3041763"/>
              <a:ext cx="615496" cy="882133"/>
            </a:xfrm>
            <a:prstGeom prst="curv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6" name="화살표: 오른쪽으로 구부러짐 35">
              <a:extLst>
                <a:ext uri="{FF2B5EF4-FFF2-40B4-BE49-F238E27FC236}">
                  <a16:creationId xmlns:a16="http://schemas.microsoft.com/office/drawing/2014/main" id="{1E298262-354E-C60A-2FCC-663C44CE2DEB}"/>
                </a:ext>
              </a:extLst>
            </p:cNvPr>
            <p:cNvSpPr/>
            <p:nvPr/>
          </p:nvSpPr>
          <p:spPr>
            <a:xfrm rot="20814886">
              <a:off x="5779434" y="4503452"/>
              <a:ext cx="780036" cy="961871"/>
            </a:xfrm>
            <a:prstGeom prst="curvedRightArrow">
              <a:avLst>
                <a:gd name="adj1" fmla="val 25000"/>
                <a:gd name="adj2" fmla="val 47709"/>
                <a:gd name="adj3" fmla="val 2199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7" name="화살표: 오른쪽으로 구부러짐 36">
              <a:extLst>
                <a:ext uri="{FF2B5EF4-FFF2-40B4-BE49-F238E27FC236}">
                  <a16:creationId xmlns:a16="http://schemas.microsoft.com/office/drawing/2014/main" id="{A0C8D925-5DCC-BA81-244B-7AB2346B75CF}"/>
                </a:ext>
              </a:extLst>
            </p:cNvPr>
            <p:cNvSpPr/>
            <p:nvPr/>
          </p:nvSpPr>
          <p:spPr>
            <a:xfrm rot="1064345" flipH="1">
              <a:off x="8474090" y="3889172"/>
              <a:ext cx="690843" cy="829954"/>
            </a:xfrm>
            <a:prstGeom prst="curvedRightArrow">
              <a:avLst/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  <p:sp>
          <p:nvSpPr>
            <p:cNvPr id="38" name="화살표: 오른쪽으로 구부러짐 37">
              <a:extLst>
                <a:ext uri="{FF2B5EF4-FFF2-40B4-BE49-F238E27FC236}">
                  <a16:creationId xmlns:a16="http://schemas.microsoft.com/office/drawing/2014/main" id="{658BE523-9305-0029-3322-EEB572C2CB05}"/>
                </a:ext>
              </a:extLst>
            </p:cNvPr>
            <p:cNvSpPr/>
            <p:nvPr/>
          </p:nvSpPr>
          <p:spPr>
            <a:xfrm flipH="1">
              <a:off x="8320735" y="5150947"/>
              <a:ext cx="571389" cy="780378"/>
            </a:xfrm>
            <a:prstGeom prst="curvedRightArrow">
              <a:avLst>
                <a:gd name="adj1" fmla="val 25000"/>
                <a:gd name="adj2" fmla="val 47709"/>
                <a:gd name="adj3" fmla="val 21991"/>
              </a:avLst>
            </a:prstGeom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  <a:latin typeface="굴림" panose="020B0600000101010101" pitchFamily="50" charset="-127"/>
                <a:ea typeface="굴림" panose="020B0600000101010101" pitchFamily="50" charset="-127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31691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272</TotalTime>
  <Words>192</Words>
  <Application>Microsoft Office PowerPoint</Application>
  <PresentationFormat>A4 용지(210x297mm)</PresentationFormat>
  <Paragraphs>55</Paragraphs>
  <Slides>6</Slides>
  <Notes>0</Notes>
  <HiddenSlides>0</HiddenSlides>
  <MMClips>1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15" baseType="lpstr">
      <vt:lpstr>굴림</vt:lpstr>
      <vt:lpstr>궁서</vt:lpstr>
      <vt:lpstr>돋움</vt:lpstr>
      <vt:lpstr>맑은 고딕</vt:lpstr>
      <vt:lpstr>Arial</vt:lpstr>
      <vt:lpstr>Calibri</vt:lpstr>
      <vt:lpstr>Calibri Light</vt:lpstr>
      <vt:lpstr>Wingdings</vt:lpstr>
      <vt:lpstr>Office 테마</vt:lpstr>
      <vt:lpstr>PowerPoint 프레젠테이션</vt:lpstr>
      <vt:lpstr>목차</vt:lpstr>
      <vt:lpstr>A. 알고리즘의 정의와 조건</vt:lpstr>
      <vt:lpstr>B. 알고리즘의 표현 방법</vt:lpstr>
      <vt:lpstr>C. 의사코드와 순서도 비교</vt:lpstr>
      <vt:lpstr>D. 프로그램 생성 과정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INTEL</dc:creator>
  <cp:lastModifiedBy>INTEL</cp:lastModifiedBy>
  <cp:revision>5</cp:revision>
  <dcterms:created xsi:type="dcterms:W3CDTF">2024-08-06T11:29:06Z</dcterms:created>
  <dcterms:modified xsi:type="dcterms:W3CDTF">2024-08-09T12:14:46Z</dcterms:modified>
</cp:coreProperties>
</file>