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국내외 시장규모 비교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세계시장(억 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31.4</c:v>
                </c:pt>
                <c:pt idx="1">
                  <c:v>35.200000000000003</c:v>
                </c:pt>
                <c:pt idx="2">
                  <c:v>39.299999999999997</c:v>
                </c:pt>
                <c:pt idx="3">
                  <c:v>40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5-4CB4-A5AE-7754FE25D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21130592"/>
        <c:axId val="17211142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5-4CB4-A5AE-7754FE25D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5-4CB4-A5AE-7754FE25D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140335"/>
        <c:axId val="1054119695"/>
      </c:lineChart>
      <c:catAx>
        <c:axId val="17211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721114272"/>
        <c:crosses val="autoZero"/>
        <c:auto val="1"/>
        <c:lblAlgn val="ctr"/>
        <c:lblOffset val="100"/>
        <c:noMultiLvlLbl val="0"/>
      </c:catAx>
      <c:valAx>
        <c:axId val="17211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721130592"/>
        <c:crosses val="autoZero"/>
        <c:crossBetween val="between"/>
      </c:valAx>
      <c:valAx>
        <c:axId val="1054119695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54140335"/>
        <c:crosses val="max"/>
        <c:crossBetween val="between"/>
        <c:majorUnit val="15000"/>
      </c:valAx>
      <c:catAx>
        <c:axId val="10541403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4119695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FC059-ED14-4F94-9177-CB009B03A497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918AF20-FD9B-4491-AD54-E58B12C3DBB1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gm:t>
    </dgm:pt>
    <dgm:pt modelId="{5D6CB517-C3B2-4B27-B50D-B90F3370B3D5}" type="parTrans" cxnId="{BCADC3F2-B223-4DDB-93AE-01DEA5E8052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D869954-73F2-4312-BD9C-65CC8252F682}" type="sibTrans" cxnId="{BCADC3F2-B223-4DDB-93AE-01DEA5E8052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AC41E04-4859-4DDE-B06A-9FC620E36A77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gm:t>
    </dgm:pt>
    <dgm:pt modelId="{F8345943-7BBB-4104-B3A8-FE9D452E84B3}" type="parTrans" cxnId="{A8CC5C30-305F-4A56-88FD-F6379E2B705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2968E93-A458-414D-A32A-626DD062A393}" type="sibTrans" cxnId="{A8CC5C30-305F-4A56-88FD-F6379E2B705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D4DD24E-690F-427B-AC28-98F4918C3DD2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gm:t>
    </dgm:pt>
    <dgm:pt modelId="{102857A5-E58E-40EC-B6C5-5FC5957000A6}" type="parTrans" cxnId="{1E39FDFE-0CC9-41F1-88D8-6EB31049A50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BEECF6D-BF49-4C8F-B37B-1791A56B9071}" type="sibTrans" cxnId="{1E39FDFE-0CC9-41F1-88D8-6EB31049A50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B2BC20E-2361-4DF6-8A52-86D23015F047}" type="pres">
      <dgm:prSet presAssocID="{368FC059-ED14-4F94-9177-CB009B03A497}" presName="diagram" presStyleCnt="0">
        <dgm:presLayoutVars>
          <dgm:dir/>
          <dgm:resizeHandles val="exact"/>
        </dgm:presLayoutVars>
      </dgm:prSet>
      <dgm:spPr/>
    </dgm:pt>
    <dgm:pt modelId="{D2B265D8-4423-4E21-A065-EBA01ACE14DD}" type="pres">
      <dgm:prSet presAssocID="{F918AF20-FD9B-4491-AD54-E58B12C3DBB1}" presName="node" presStyleLbl="node1" presStyleIdx="0" presStyleCnt="3">
        <dgm:presLayoutVars>
          <dgm:bulletEnabled val="1"/>
        </dgm:presLayoutVars>
      </dgm:prSet>
      <dgm:spPr/>
    </dgm:pt>
    <dgm:pt modelId="{4B7A22E6-E6F1-4C9F-95BC-F996C3045287}" type="pres">
      <dgm:prSet presAssocID="{AD869954-73F2-4312-BD9C-65CC8252F682}" presName="sibTrans" presStyleCnt="0"/>
      <dgm:spPr/>
    </dgm:pt>
    <dgm:pt modelId="{38D66D42-B8C2-4E1F-8558-184073C67700}" type="pres">
      <dgm:prSet presAssocID="{FAC41E04-4859-4DDE-B06A-9FC620E36A77}" presName="node" presStyleLbl="node1" presStyleIdx="1" presStyleCnt="3" custLinFactNeighborX="26" custLinFactNeighborY="577">
        <dgm:presLayoutVars>
          <dgm:bulletEnabled val="1"/>
        </dgm:presLayoutVars>
      </dgm:prSet>
      <dgm:spPr/>
    </dgm:pt>
    <dgm:pt modelId="{2289DC6B-0A91-4749-BE02-A6767CAA1AEB}" type="pres">
      <dgm:prSet presAssocID="{02968E93-A458-414D-A32A-626DD062A393}" presName="sibTrans" presStyleCnt="0"/>
      <dgm:spPr/>
    </dgm:pt>
    <dgm:pt modelId="{52A0BB87-7D9F-41A6-BE9F-55CB25D82A97}" type="pres">
      <dgm:prSet presAssocID="{AD4DD24E-690F-427B-AC28-98F4918C3DD2}" presName="node" presStyleLbl="node1" presStyleIdx="2" presStyleCnt="3">
        <dgm:presLayoutVars>
          <dgm:bulletEnabled val="1"/>
        </dgm:presLayoutVars>
      </dgm:prSet>
      <dgm:spPr/>
    </dgm:pt>
  </dgm:ptLst>
  <dgm:cxnLst>
    <dgm:cxn modelId="{AE7EA10C-A1ED-468E-B468-24984868B9C6}" type="presOf" srcId="{F918AF20-FD9B-4491-AD54-E58B12C3DBB1}" destId="{D2B265D8-4423-4E21-A065-EBA01ACE14DD}" srcOrd="0" destOrd="0" presId="urn:microsoft.com/office/officeart/2005/8/layout/default"/>
    <dgm:cxn modelId="{A8CC5C30-305F-4A56-88FD-F6379E2B7056}" srcId="{368FC059-ED14-4F94-9177-CB009B03A497}" destId="{FAC41E04-4859-4DDE-B06A-9FC620E36A77}" srcOrd="1" destOrd="0" parTransId="{F8345943-7BBB-4104-B3A8-FE9D452E84B3}" sibTransId="{02968E93-A458-414D-A32A-626DD062A393}"/>
    <dgm:cxn modelId="{D6D32276-E32A-491A-B20F-D33F770E1171}" type="presOf" srcId="{AD4DD24E-690F-427B-AC28-98F4918C3DD2}" destId="{52A0BB87-7D9F-41A6-BE9F-55CB25D82A97}" srcOrd="0" destOrd="0" presId="urn:microsoft.com/office/officeart/2005/8/layout/default"/>
    <dgm:cxn modelId="{0AD6F186-133B-44AE-A115-0C474794E60D}" type="presOf" srcId="{368FC059-ED14-4F94-9177-CB009B03A497}" destId="{1B2BC20E-2361-4DF6-8A52-86D23015F047}" srcOrd="0" destOrd="0" presId="urn:microsoft.com/office/officeart/2005/8/layout/default"/>
    <dgm:cxn modelId="{7B5DCAA8-A95E-481D-A78C-2BA4895898B2}" type="presOf" srcId="{FAC41E04-4859-4DDE-B06A-9FC620E36A77}" destId="{38D66D42-B8C2-4E1F-8558-184073C67700}" srcOrd="0" destOrd="0" presId="urn:microsoft.com/office/officeart/2005/8/layout/default"/>
    <dgm:cxn modelId="{BCADC3F2-B223-4DDB-93AE-01DEA5E80520}" srcId="{368FC059-ED14-4F94-9177-CB009B03A497}" destId="{F918AF20-FD9B-4491-AD54-E58B12C3DBB1}" srcOrd="0" destOrd="0" parTransId="{5D6CB517-C3B2-4B27-B50D-B90F3370B3D5}" sibTransId="{AD869954-73F2-4312-BD9C-65CC8252F682}"/>
    <dgm:cxn modelId="{1E39FDFE-0CC9-41F1-88D8-6EB31049A50E}" srcId="{368FC059-ED14-4F94-9177-CB009B03A497}" destId="{AD4DD24E-690F-427B-AC28-98F4918C3DD2}" srcOrd="2" destOrd="0" parTransId="{102857A5-E58E-40EC-B6C5-5FC5957000A6}" sibTransId="{FBEECF6D-BF49-4C8F-B37B-1791A56B9071}"/>
    <dgm:cxn modelId="{3C765C68-558A-4FFF-8EFC-F8113F2C7063}" type="presParOf" srcId="{1B2BC20E-2361-4DF6-8A52-86D23015F047}" destId="{D2B265D8-4423-4E21-A065-EBA01ACE14DD}" srcOrd="0" destOrd="0" presId="urn:microsoft.com/office/officeart/2005/8/layout/default"/>
    <dgm:cxn modelId="{85859377-D13D-411A-B619-6AC4BD9A27E4}" type="presParOf" srcId="{1B2BC20E-2361-4DF6-8A52-86D23015F047}" destId="{4B7A22E6-E6F1-4C9F-95BC-F996C3045287}" srcOrd="1" destOrd="0" presId="urn:microsoft.com/office/officeart/2005/8/layout/default"/>
    <dgm:cxn modelId="{D359C8D9-2D50-4663-9B63-095C84ED47EF}" type="presParOf" srcId="{1B2BC20E-2361-4DF6-8A52-86D23015F047}" destId="{38D66D42-B8C2-4E1F-8558-184073C67700}" srcOrd="2" destOrd="0" presId="urn:microsoft.com/office/officeart/2005/8/layout/default"/>
    <dgm:cxn modelId="{276396AB-020A-4A34-8070-BEA665C3888A}" type="presParOf" srcId="{1B2BC20E-2361-4DF6-8A52-86D23015F047}" destId="{2289DC6B-0A91-4749-BE02-A6767CAA1AEB}" srcOrd="3" destOrd="0" presId="urn:microsoft.com/office/officeart/2005/8/layout/default"/>
    <dgm:cxn modelId="{83801A4F-C4E1-4782-93F0-5B54D7DF8D35}" type="presParOf" srcId="{1B2BC20E-2361-4DF6-8A52-86D23015F047}" destId="{52A0BB87-7D9F-41A6-BE9F-55CB25D82A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B599F-54F0-4B5D-B8F5-6FCDDC016BEA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5F0E880-04BD-4E6B-9F90-B162B6FC1C9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gm:t>
    </dgm:pt>
    <dgm:pt modelId="{BFEF08B7-425F-4D72-A082-32A1AF5B3F96}" type="parTrans" cxnId="{7A8D0334-5BB8-4342-BB11-6F2524FC7AD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26F926F-D694-4317-B3BF-0C647DAE2DB2}" type="sibTrans" cxnId="{7A8D0334-5BB8-4342-BB11-6F2524FC7AD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9BBB072-959C-4096-81E7-16E28B667E1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gm:t>
    </dgm:pt>
    <dgm:pt modelId="{860A1D16-2419-424A-A66F-ECA4E224ECA0}" type="parTrans" cxnId="{7B0F1C65-4A18-4DC0-AE2C-B1F6D143FF2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CAEF077-C727-4C09-B4D6-308409194AA6}" type="sibTrans" cxnId="{7B0F1C65-4A18-4DC0-AE2C-B1F6D143FF2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BDAA2A4-DED5-4899-AC6F-0CDB659C50F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gm:t>
    </dgm:pt>
    <dgm:pt modelId="{85D46AE1-7106-4902-930B-03515551E1B4}" type="parTrans" cxnId="{B86857ED-5E6A-403D-AF98-272AFB5D51D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AEB3D4B-6E45-4825-B311-444B8861E85C}" type="sibTrans" cxnId="{B86857ED-5E6A-403D-AF98-272AFB5D51D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54242F0-D0BA-4B2A-9EE1-96195A07173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gm:t>
    </dgm:pt>
    <dgm:pt modelId="{6B85703C-C246-4C7B-9C22-035A50A35193}" type="parTrans" cxnId="{4A8C80BD-03A9-42B0-87C4-7E324AEB1EC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A7838F0-74E7-4871-BA8C-0019AE93D0C8}" type="sibTrans" cxnId="{4A8C80BD-03A9-42B0-87C4-7E324AEB1EC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FC8DB0C-8C66-44DE-A688-38E905EF21F9}" type="pres">
      <dgm:prSet presAssocID="{537B599F-54F0-4B5D-B8F5-6FCDDC016BEA}" presName="Name0" presStyleCnt="0">
        <dgm:presLayoutVars>
          <dgm:chMax val="4"/>
          <dgm:resizeHandles val="exact"/>
        </dgm:presLayoutVars>
      </dgm:prSet>
      <dgm:spPr/>
    </dgm:pt>
    <dgm:pt modelId="{6930AFE8-BC51-4A29-9975-CE7E471EA539}" type="pres">
      <dgm:prSet presAssocID="{537B599F-54F0-4B5D-B8F5-6FCDDC016BEA}" presName="ellipse" presStyleLbl="trBgShp" presStyleIdx="0" presStyleCnt="1"/>
      <dgm:spPr/>
    </dgm:pt>
    <dgm:pt modelId="{97A9891C-D2F4-411F-9429-2869DB1FE1EB}" type="pres">
      <dgm:prSet presAssocID="{537B599F-54F0-4B5D-B8F5-6FCDDC016BEA}" presName="arrow1" presStyleLbl="fgShp" presStyleIdx="0" presStyleCnt="1"/>
      <dgm:spPr/>
    </dgm:pt>
    <dgm:pt modelId="{D2153040-0874-43DB-86C9-CBC7BF5DBDC7}" type="pres">
      <dgm:prSet presAssocID="{537B599F-54F0-4B5D-B8F5-6FCDDC016BEA}" presName="rectangle" presStyleLbl="revTx" presStyleIdx="0" presStyleCnt="1">
        <dgm:presLayoutVars>
          <dgm:bulletEnabled val="1"/>
        </dgm:presLayoutVars>
      </dgm:prSet>
      <dgm:spPr/>
    </dgm:pt>
    <dgm:pt modelId="{2A056BFC-14F2-490C-99F5-DD16F8E14166}" type="pres">
      <dgm:prSet presAssocID="{99BBB072-959C-4096-81E7-16E28B667E1B}" presName="item1" presStyleLbl="node1" presStyleIdx="0" presStyleCnt="3">
        <dgm:presLayoutVars>
          <dgm:bulletEnabled val="1"/>
        </dgm:presLayoutVars>
      </dgm:prSet>
      <dgm:spPr/>
    </dgm:pt>
    <dgm:pt modelId="{574C0685-0B12-42F9-BE87-D0D4E14F6030}" type="pres">
      <dgm:prSet presAssocID="{2BDAA2A4-DED5-4899-AC6F-0CDB659C50F2}" presName="item2" presStyleLbl="node1" presStyleIdx="1" presStyleCnt="3">
        <dgm:presLayoutVars>
          <dgm:bulletEnabled val="1"/>
        </dgm:presLayoutVars>
      </dgm:prSet>
      <dgm:spPr/>
    </dgm:pt>
    <dgm:pt modelId="{F7619076-F4E5-48B6-B930-D5DD1832704E}" type="pres">
      <dgm:prSet presAssocID="{854242F0-D0BA-4B2A-9EE1-96195A071739}" presName="item3" presStyleLbl="node1" presStyleIdx="2" presStyleCnt="3">
        <dgm:presLayoutVars>
          <dgm:bulletEnabled val="1"/>
        </dgm:presLayoutVars>
      </dgm:prSet>
      <dgm:spPr/>
    </dgm:pt>
    <dgm:pt modelId="{A0255804-59F5-4BCC-9368-D95F1101B837}" type="pres">
      <dgm:prSet presAssocID="{537B599F-54F0-4B5D-B8F5-6FCDDC016BEA}" presName="funnel" presStyleLbl="trAlignAcc1" presStyleIdx="0" presStyleCnt="1" custLinFactNeighborX="-549" custLinFactNeighborY="-191"/>
      <dgm:spPr/>
    </dgm:pt>
  </dgm:ptLst>
  <dgm:cxnLst>
    <dgm:cxn modelId="{B6393605-1DD1-4350-89FB-A3D42B49B920}" type="presOf" srcId="{35F0E880-04BD-4E6B-9F90-B162B6FC1C95}" destId="{F7619076-F4E5-48B6-B930-D5DD1832704E}" srcOrd="0" destOrd="0" presId="urn:microsoft.com/office/officeart/2005/8/layout/funnel1"/>
    <dgm:cxn modelId="{7A8D0334-5BB8-4342-BB11-6F2524FC7ADB}" srcId="{537B599F-54F0-4B5D-B8F5-6FCDDC016BEA}" destId="{35F0E880-04BD-4E6B-9F90-B162B6FC1C95}" srcOrd="0" destOrd="0" parTransId="{BFEF08B7-425F-4D72-A082-32A1AF5B3F96}" sibTransId="{926F926F-D694-4317-B3BF-0C647DAE2DB2}"/>
    <dgm:cxn modelId="{7B0F1C65-4A18-4DC0-AE2C-B1F6D143FF25}" srcId="{537B599F-54F0-4B5D-B8F5-6FCDDC016BEA}" destId="{99BBB072-959C-4096-81E7-16E28B667E1B}" srcOrd="1" destOrd="0" parTransId="{860A1D16-2419-424A-A66F-ECA4E224ECA0}" sibTransId="{2CAEF077-C727-4C09-B4D6-308409194AA6}"/>
    <dgm:cxn modelId="{EF893E73-F350-4516-ADCD-EB38596F5804}" type="presOf" srcId="{854242F0-D0BA-4B2A-9EE1-96195A071739}" destId="{D2153040-0874-43DB-86C9-CBC7BF5DBDC7}" srcOrd="0" destOrd="0" presId="urn:microsoft.com/office/officeart/2005/8/layout/funnel1"/>
    <dgm:cxn modelId="{EC6C0A7B-E9D5-4387-A75C-DDE14D89395B}" type="presOf" srcId="{2BDAA2A4-DED5-4899-AC6F-0CDB659C50F2}" destId="{2A056BFC-14F2-490C-99F5-DD16F8E14166}" srcOrd="0" destOrd="0" presId="urn:microsoft.com/office/officeart/2005/8/layout/funnel1"/>
    <dgm:cxn modelId="{8FE4417F-C587-4C63-948F-8EE7883AB6E6}" type="presOf" srcId="{99BBB072-959C-4096-81E7-16E28B667E1B}" destId="{574C0685-0B12-42F9-BE87-D0D4E14F6030}" srcOrd="0" destOrd="0" presId="urn:microsoft.com/office/officeart/2005/8/layout/funnel1"/>
    <dgm:cxn modelId="{33316C97-C48F-4BF6-BD78-BB0F28A77C8C}" type="presOf" srcId="{537B599F-54F0-4B5D-B8F5-6FCDDC016BEA}" destId="{EFC8DB0C-8C66-44DE-A688-38E905EF21F9}" srcOrd="0" destOrd="0" presId="urn:microsoft.com/office/officeart/2005/8/layout/funnel1"/>
    <dgm:cxn modelId="{4A8C80BD-03A9-42B0-87C4-7E324AEB1ECE}" srcId="{537B599F-54F0-4B5D-B8F5-6FCDDC016BEA}" destId="{854242F0-D0BA-4B2A-9EE1-96195A071739}" srcOrd="3" destOrd="0" parTransId="{6B85703C-C246-4C7B-9C22-035A50A35193}" sibTransId="{BA7838F0-74E7-4871-BA8C-0019AE93D0C8}"/>
    <dgm:cxn modelId="{B86857ED-5E6A-403D-AF98-272AFB5D51D2}" srcId="{537B599F-54F0-4B5D-B8F5-6FCDDC016BEA}" destId="{2BDAA2A4-DED5-4899-AC6F-0CDB659C50F2}" srcOrd="2" destOrd="0" parTransId="{85D46AE1-7106-4902-930B-03515551E1B4}" sibTransId="{4AEB3D4B-6E45-4825-B311-444B8861E85C}"/>
    <dgm:cxn modelId="{EE4D1A1C-0E20-4F88-A6B9-737D3D081E3E}" type="presParOf" srcId="{EFC8DB0C-8C66-44DE-A688-38E905EF21F9}" destId="{6930AFE8-BC51-4A29-9975-CE7E471EA539}" srcOrd="0" destOrd="0" presId="urn:microsoft.com/office/officeart/2005/8/layout/funnel1"/>
    <dgm:cxn modelId="{F96F40D8-0966-40D1-A385-D538D0962AE8}" type="presParOf" srcId="{EFC8DB0C-8C66-44DE-A688-38E905EF21F9}" destId="{97A9891C-D2F4-411F-9429-2869DB1FE1EB}" srcOrd="1" destOrd="0" presId="urn:microsoft.com/office/officeart/2005/8/layout/funnel1"/>
    <dgm:cxn modelId="{6E337863-F079-48E1-9BAD-3058B8F4F5DE}" type="presParOf" srcId="{EFC8DB0C-8C66-44DE-A688-38E905EF21F9}" destId="{D2153040-0874-43DB-86C9-CBC7BF5DBDC7}" srcOrd="2" destOrd="0" presId="urn:microsoft.com/office/officeart/2005/8/layout/funnel1"/>
    <dgm:cxn modelId="{1FC184DB-BB90-41F6-8BAC-AF973BEDE520}" type="presParOf" srcId="{EFC8DB0C-8C66-44DE-A688-38E905EF21F9}" destId="{2A056BFC-14F2-490C-99F5-DD16F8E14166}" srcOrd="3" destOrd="0" presId="urn:microsoft.com/office/officeart/2005/8/layout/funnel1"/>
    <dgm:cxn modelId="{E831DBCF-AD47-41AC-B9C2-B9E683D95F82}" type="presParOf" srcId="{EFC8DB0C-8C66-44DE-A688-38E905EF21F9}" destId="{574C0685-0B12-42F9-BE87-D0D4E14F6030}" srcOrd="4" destOrd="0" presId="urn:microsoft.com/office/officeart/2005/8/layout/funnel1"/>
    <dgm:cxn modelId="{E8EC39A8-17CC-4381-A248-47AD929D1494}" type="presParOf" srcId="{EFC8DB0C-8C66-44DE-A688-38E905EF21F9}" destId="{F7619076-F4E5-48B6-B930-D5DD1832704E}" srcOrd="5" destOrd="0" presId="urn:microsoft.com/office/officeart/2005/8/layout/funnel1"/>
    <dgm:cxn modelId="{B2BFD3AE-414E-461F-A15D-E5BDF4788506}" type="presParOf" srcId="{EFC8DB0C-8C66-44DE-A688-38E905EF21F9}" destId="{A0255804-59F5-4BCC-9368-D95F1101B83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265D8-4423-4E21-A065-EBA01ACE14DD}">
      <dsp:nvSpPr>
        <dsp:cNvPr id="0" name=""/>
        <dsp:cNvSpPr/>
      </dsp:nvSpPr>
      <dsp:spPr>
        <a:xfrm>
          <a:off x="288" y="25313"/>
          <a:ext cx="1126850" cy="6761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sp:txBody>
      <dsp:txXfrm>
        <a:off x="288" y="25313"/>
        <a:ext cx="1126850" cy="676110"/>
      </dsp:txXfrm>
    </dsp:sp>
    <dsp:sp modelId="{38D66D42-B8C2-4E1F-8558-184073C67700}">
      <dsp:nvSpPr>
        <dsp:cNvPr id="0" name=""/>
        <dsp:cNvSpPr/>
      </dsp:nvSpPr>
      <dsp:spPr>
        <a:xfrm>
          <a:off x="1240112" y="29215"/>
          <a:ext cx="1126850" cy="6761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sp:txBody>
      <dsp:txXfrm>
        <a:off x="1240112" y="29215"/>
        <a:ext cx="1126850" cy="676110"/>
      </dsp:txXfrm>
    </dsp:sp>
    <dsp:sp modelId="{52A0BB87-7D9F-41A6-BE9F-55CB25D82A97}">
      <dsp:nvSpPr>
        <dsp:cNvPr id="0" name=""/>
        <dsp:cNvSpPr/>
      </dsp:nvSpPr>
      <dsp:spPr>
        <a:xfrm>
          <a:off x="620056" y="814109"/>
          <a:ext cx="1126850" cy="6761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sp:txBody>
      <dsp:txXfrm>
        <a:off x="620056" y="814109"/>
        <a:ext cx="1126850" cy="67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AFE8-BC51-4A29-9975-CE7E471EA539}">
      <dsp:nvSpPr>
        <dsp:cNvPr id="0" name=""/>
        <dsp:cNvSpPr/>
      </dsp:nvSpPr>
      <dsp:spPr>
        <a:xfrm>
          <a:off x="446388" y="209318"/>
          <a:ext cx="1631277" cy="56652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9891C-D2F4-411F-9429-2869DB1FE1EB}">
      <dsp:nvSpPr>
        <dsp:cNvPr id="0" name=""/>
        <dsp:cNvSpPr/>
      </dsp:nvSpPr>
      <dsp:spPr>
        <a:xfrm>
          <a:off x="1106486" y="1596536"/>
          <a:ext cx="316139" cy="2023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53040-0874-43DB-86C9-CBC7BF5DBDC7}">
      <dsp:nvSpPr>
        <dsp:cNvPr id="0" name=""/>
        <dsp:cNvSpPr/>
      </dsp:nvSpPr>
      <dsp:spPr>
        <a:xfrm>
          <a:off x="505822" y="1758399"/>
          <a:ext cx="1517467" cy="37936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sp:txBody>
      <dsp:txXfrm>
        <a:off x="505822" y="1758399"/>
        <a:ext cx="1517467" cy="379366"/>
      </dsp:txXfrm>
    </dsp:sp>
    <dsp:sp modelId="{2A056BFC-14F2-490C-99F5-DD16F8E14166}">
      <dsp:nvSpPr>
        <dsp:cNvPr id="0" name=""/>
        <dsp:cNvSpPr/>
      </dsp:nvSpPr>
      <dsp:spPr>
        <a:xfrm>
          <a:off x="1039465" y="819593"/>
          <a:ext cx="569050" cy="56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sp:txBody>
      <dsp:txXfrm>
        <a:off x="1122800" y="902928"/>
        <a:ext cx="402380" cy="402380"/>
      </dsp:txXfrm>
    </dsp:sp>
    <dsp:sp modelId="{574C0685-0B12-42F9-BE87-D0D4E14F6030}">
      <dsp:nvSpPr>
        <dsp:cNvPr id="0" name=""/>
        <dsp:cNvSpPr/>
      </dsp:nvSpPr>
      <dsp:spPr>
        <a:xfrm>
          <a:off x="632278" y="392679"/>
          <a:ext cx="569050" cy="56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sp:txBody>
      <dsp:txXfrm>
        <a:off x="715613" y="476014"/>
        <a:ext cx="402380" cy="402380"/>
      </dsp:txXfrm>
    </dsp:sp>
    <dsp:sp modelId="{F7619076-F4E5-48B6-B930-D5DD1832704E}">
      <dsp:nvSpPr>
        <dsp:cNvPr id="0" name=""/>
        <dsp:cNvSpPr/>
      </dsp:nvSpPr>
      <dsp:spPr>
        <a:xfrm>
          <a:off x="1213973" y="255095"/>
          <a:ext cx="569050" cy="56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sp:txBody>
      <dsp:txXfrm>
        <a:off x="1297308" y="338430"/>
        <a:ext cx="402380" cy="402380"/>
      </dsp:txXfrm>
    </dsp:sp>
    <dsp:sp modelId="{A0255804-59F5-4BCC-9368-D95F1101B837}">
      <dsp:nvSpPr>
        <dsp:cNvPr id="0" name=""/>
        <dsp:cNvSpPr/>
      </dsp:nvSpPr>
      <dsp:spPr>
        <a:xfrm>
          <a:off x="369647" y="137063"/>
          <a:ext cx="1770378" cy="14163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BFD3-6120-44EB-BFD6-784D14F782BE}" type="datetimeFigureOut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B258-5E01-4576-A6D3-0DFF394330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32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7D3E-AEF9-44EF-9C20-ABE8F9A4518A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55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A648-FDEF-48D0-A8AB-E3D0026F90E4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5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819-7696-4990-AE1C-F9BC279C2EA5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27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76A1-A5FA-41BC-95BF-204AEECC4005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B1701EAD-ECBA-1DAD-BA55-6D2D0F99EBD6}"/>
              </a:ext>
            </a:extLst>
          </p:cNvPr>
          <p:cNvSpPr/>
          <p:nvPr userDrawn="1"/>
        </p:nvSpPr>
        <p:spPr>
          <a:xfrm>
            <a:off x="0" y="877455"/>
            <a:ext cx="9906000" cy="378549"/>
          </a:xfrm>
          <a:prstGeom prst="trapezoid">
            <a:avLst>
              <a:gd name="adj" fmla="val 376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D7434CEA-2B8D-2A5C-6D41-D653ADC5491A}"/>
              </a:ext>
            </a:extLst>
          </p:cNvPr>
          <p:cNvSpPr/>
          <p:nvPr userDrawn="1"/>
        </p:nvSpPr>
        <p:spPr>
          <a:xfrm>
            <a:off x="681037" y="1"/>
            <a:ext cx="8543925" cy="1242580"/>
          </a:xfrm>
          <a:prstGeom prst="hexagon">
            <a:avLst>
              <a:gd name="adj" fmla="val 10453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7" y="6712"/>
            <a:ext cx="8543925" cy="124258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목차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">
            <a:extLst>
              <a:ext uri="{FF2B5EF4-FFF2-40B4-BE49-F238E27FC236}">
                <a16:creationId xmlns:a16="http://schemas.microsoft.com/office/drawing/2014/main" id="{9BA4DA33-7A6C-2FEC-F622-1B52118A1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" y="6187564"/>
            <a:ext cx="1511589" cy="5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B765-4769-491A-AF65-806C1BFB9BAF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49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00CB-83A4-4897-BB48-B444EDB20B5D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63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8A38-34D2-415F-81E3-7F1B60BC3EE7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55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802-302C-49B0-8FFD-8C15FB721949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19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7527-6D1A-4A90-AA52-40B10BFA7C61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22C7-D9A8-4004-850C-599320FFFB88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03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4080-2C1B-477C-8EA0-2F38EA18AFF9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5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7EDC8-02B3-4920-8089-FFBF14829291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B7AD3C-ED01-47A8-8508-FC4CD1CA10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2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FA258E-84D2-EF79-865C-ACE64E9F9A2F}"/>
              </a:ext>
            </a:extLst>
          </p:cNvPr>
          <p:cNvSpPr/>
          <p:nvPr/>
        </p:nvSpPr>
        <p:spPr>
          <a:xfrm>
            <a:off x="0" y="0"/>
            <a:ext cx="5671457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FAFCB4B-2737-530F-1AE4-870EE88D4151}"/>
              </a:ext>
            </a:extLst>
          </p:cNvPr>
          <p:cNvSpPr/>
          <p:nvPr/>
        </p:nvSpPr>
        <p:spPr>
          <a:xfrm>
            <a:off x="1447802" y="2967335"/>
            <a:ext cx="6901541" cy="10168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 Farming</a:t>
            </a:r>
          </a:p>
        </p:txBody>
      </p:sp>
      <p:pic>
        <p:nvPicPr>
          <p:cNvPr id="7" name="그림 6" descr="그래픽, 그래픽 디자인, 폰트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F03C02F-5A07-69E0-C6D1-717398BFCC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3" y="130437"/>
            <a:ext cx="2623457" cy="9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A9A828-8F23-F610-976A-ACDB645A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96D8454-3E35-DFC8-3557-304B8F7F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22DD4D89-B5D6-CAA8-4407-C58AFE6C14C7}"/>
              </a:ext>
            </a:extLst>
          </p:cNvPr>
          <p:cNvSpPr/>
          <p:nvPr/>
        </p:nvSpPr>
        <p:spPr>
          <a:xfrm flipH="1">
            <a:off x="1110343" y="2286000"/>
            <a:ext cx="5246914" cy="261257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순서도: 화면 표시 5">
            <a:extLst>
              <a:ext uri="{FF2B5EF4-FFF2-40B4-BE49-F238E27FC236}">
                <a16:creationId xmlns:a16="http://schemas.microsoft.com/office/drawing/2014/main" id="{FABF2F38-C95D-16B2-5695-241E8CF7B202}"/>
              </a:ext>
            </a:extLst>
          </p:cNvPr>
          <p:cNvSpPr/>
          <p:nvPr/>
        </p:nvSpPr>
        <p:spPr>
          <a:xfrm flipH="1">
            <a:off x="947058" y="1709057"/>
            <a:ext cx="1034142" cy="838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838F1-1C56-5D19-074B-683973853177}"/>
              </a:ext>
            </a:extLst>
          </p:cNvPr>
          <p:cNvSpPr txBox="1"/>
          <p:nvPr/>
        </p:nvSpPr>
        <p:spPr>
          <a:xfrm>
            <a:off x="1981200" y="1954963"/>
            <a:ext cx="421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24600C00-4DB8-D736-E8D3-D35DCA639139}"/>
              </a:ext>
            </a:extLst>
          </p:cNvPr>
          <p:cNvSpPr/>
          <p:nvPr/>
        </p:nvSpPr>
        <p:spPr>
          <a:xfrm flipH="1">
            <a:off x="1110343" y="3324608"/>
            <a:ext cx="5246914" cy="261257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순서도: 화면 표시 8">
            <a:extLst>
              <a:ext uri="{FF2B5EF4-FFF2-40B4-BE49-F238E27FC236}">
                <a16:creationId xmlns:a16="http://schemas.microsoft.com/office/drawing/2014/main" id="{68BDD33A-7625-EF05-5F5B-A3B2A5F57769}"/>
              </a:ext>
            </a:extLst>
          </p:cNvPr>
          <p:cNvSpPr/>
          <p:nvPr/>
        </p:nvSpPr>
        <p:spPr>
          <a:xfrm flipH="1">
            <a:off x="947058" y="2747665"/>
            <a:ext cx="1034142" cy="838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8B18E-B2B3-5EA7-A344-CC7343AECA92}"/>
              </a:ext>
            </a:extLst>
          </p:cNvPr>
          <p:cNvSpPr txBox="1"/>
          <p:nvPr/>
        </p:nvSpPr>
        <p:spPr>
          <a:xfrm>
            <a:off x="1981200" y="2993571"/>
            <a:ext cx="421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DEFCFD07-FCDB-B87F-F79D-4338DBB3846C}"/>
              </a:ext>
            </a:extLst>
          </p:cNvPr>
          <p:cNvSpPr/>
          <p:nvPr/>
        </p:nvSpPr>
        <p:spPr>
          <a:xfrm flipH="1">
            <a:off x="1110343" y="4363216"/>
            <a:ext cx="5246914" cy="261257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순서도: 화면 표시 11">
            <a:extLst>
              <a:ext uri="{FF2B5EF4-FFF2-40B4-BE49-F238E27FC236}">
                <a16:creationId xmlns:a16="http://schemas.microsoft.com/office/drawing/2014/main" id="{0BEE237F-62CC-B539-5C42-4AF45755BC37}"/>
              </a:ext>
            </a:extLst>
          </p:cNvPr>
          <p:cNvSpPr/>
          <p:nvPr/>
        </p:nvSpPr>
        <p:spPr>
          <a:xfrm flipH="1">
            <a:off x="947058" y="3786273"/>
            <a:ext cx="1034142" cy="838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72678-0655-6E58-3A61-4B73498D33FA}"/>
              </a:ext>
            </a:extLst>
          </p:cNvPr>
          <p:cNvSpPr txBox="1"/>
          <p:nvPr/>
        </p:nvSpPr>
        <p:spPr>
          <a:xfrm>
            <a:off x="1981200" y="4032179"/>
            <a:ext cx="421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시장규모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E2B22331-7200-CFD0-82FE-0273BE610786}"/>
              </a:ext>
            </a:extLst>
          </p:cNvPr>
          <p:cNvSpPr/>
          <p:nvPr/>
        </p:nvSpPr>
        <p:spPr>
          <a:xfrm flipH="1">
            <a:off x="1110343" y="5395403"/>
            <a:ext cx="5246914" cy="261257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5" name="순서도: 화면 표시 14">
            <a:extLst>
              <a:ext uri="{FF2B5EF4-FFF2-40B4-BE49-F238E27FC236}">
                <a16:creationId xmlns:a16="http://schemas.microsoft.com/office/drawing/2014/main" id="{6E972085-E4F5-E917-9B5A-E37AA55E3D99}"/>
              </a:ext>
            </a:extLst>
          </p:cNvPr>
          <p:cNvSpPr/>
          <p:nvPr/>
        </p:nvSpPr>
        <p:spPr>
          <a:xfrm flipH="1">
            <a:off x="947058" y="4818460"/>
            <a:ext cx="1034142" cy="838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E466E-F11F-E426-70ED-A91758F6AB98}"/>
              </a:ext>
            </a:extLst>
          </p:cNvPr>
          <p:cNvSpPr txBox="1"/>
          <p:nvPr/>
        </p:nvSpPr>
        <p:spPr>
          <a:xfrm>
            <a:off x="1981200" y="5064366"/>
            <a:ext cx="421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</a:t>
            </a:r>
          </a:p>
        </p:txBody>
      </p:sp>
      <p:pic>
        <p:nvPicPr>
          <p:cNvPr id="18" name="그림 17" descr="그림, 클립아트, 만화 영화, 아동 미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0379428-5094-14A2-33C4-1A2B313E0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429"/>
          <a:stretch/>
        </p:blipFill>
        <p:spPr>
          <a:xfrm>
            <a:off x="7189275" y="3752213"/>
            <a:ext cx="1842526" cy="17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7D1D074-C8C1-F2A5-D703-253A6EF8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80" y="1455511"/>
            <a:ext cx="6579733" cy="23980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What is Smart Farming?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Smart Farming represents the application of modern Information and Communication Technologies (ICT) into agriculture, leading to what can be called a Third Green Revolution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9583C25-8533-D4BF-69F9-014ED0CF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70B5613-7BE5-F127-F754-BB59C56B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스마트 팜의 의미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C440F7DE-6C58-4B27-A577-22C040B8DAAB}"/>
              </a:ext>
            </a:extLst>
          </p:cNvPr>
          <p:cNvSpPr txBox="1">
            <a:spLocks/>
          </p:cNvSpPr>
          <p:nvPr/>
        </p:nvSpPr>
        <p:spPr>
          <a:xfrm>
            <a:off x="416379" y="3853543"/>
            <a:ext cx="8808583" cy="225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스마트 팜 운영원리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온실 및 축사 내 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수준 등 생육조건 설정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환경정보 모니터링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일사량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생육환경 등 자동수집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자동 원경 환경관리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난방기 구동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창문 개폐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사료 공급 등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68C4FCAD-42BE-750E-8E4E-5D0B17EC62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515" y="1793651"/>
            <a:ext cx="2011134" cy="15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205CBC88-9403-AC8F-A519-7180AA979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44764"/>
              </p:ext>
            </p:extLst>
          </p:nvPr>
        </p:nvGraphicFramePr>
        <p:xfrm>
          <a:off x="1632857" y="2677886"/>
          <a:ext cx="7700964" cy="33419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66988">
                  <a:extLst>
                    <a:ext uri="{9D8B030D-6E8A-4147-A177-3AD203B41FA5}">
                      <a16:colId xmlns:a16="http://schemas.microsoft.com/office/drawing/2014/main" val="3308319571"/>
                    </a:ext>
                  </a:extLst>
                </a:gridCol>
                <a:gridCol w="2566988">
                  <a:extLst>
                    <a:ext uri="{9D8B030D-6E8A-4147-A177-3AD203B41FA5}">
                      <a16:colId xmlns:a16="http://schemas.microsoft.com/office/drawing/2014/main" val="2415337776"/>
                    </a:ext>
                  </a:extLst>
                </a:gridCol>
                <a:gridCol w="2566988">
                  <a:extLst>
                    <a:ext uri="{9D8B030D-6E8A-4147-A177-3AD203B41FA5}">
                      <a16:colId xmlns:a16="http://schemas.microsoft.com/office/drawing/2014/main" val="3419159846"/>
                    </a:ext>
                  </a:extLst>
                </a:gridCol>
              </a:tblGrid>
              <a:tr h="11224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센서 데이터 수집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 연결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복합환경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복합에너지 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047315"/>
                  </a:ext>
                </a:extLst>
              </a:tr>
              <a:tr h="9150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네트워크로부터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제어명령 수신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클라우드 서비스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지능형 농기계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857808"/>
                  </a:ext>
                </a:extLst>
              </a:tr>
              <a:tr h="13044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농민이 영상을 통해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직접 원격제어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작물의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자상부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지하부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생육환경을 자동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온실 시스템의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최적의 에너지관리와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401443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4A81C5-C74A-4B56-EEC0-CC4F04C2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3D82732-C144-5952-867F-1586E6D8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세대별 스마트 팜 모델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A6213D1-EF85-7508-DFAC-CE8D39AB229F}"/>
              </a:ext>
            </a:extLst>
          </p:cNvPr>
          <p:cNvSpPr/>
          <p:nvPr/>
        </p:nvSpPr>
        <p:spPr>
          <a:xfrm>
            <a:off x="1632857" y="1817914"/>
            <a:ext cx="2569029" cy="8599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7673B03C-C9B1-CAA6-476B-1165E7FC44A3}"/>
              </a:ext>
            </a:extLst>
          </p:cNvPr>
          <p:cNvSpPr/>
          <p:nvPr/>
        </p:nvSpPr>
        <p:spPr>
          <a:xfrm>
            <a:off x="1632857" y="1992086"/>
            <a:ext cx="2569029" cy="478971"/>
          </a:xfrm>
          <a:prstGeom prst="wedgeRectCallout">
            <a:avLst>
              <a:gd name="adj1" fmla="val 17303"/>
              <a:gd name="adj2" fmla="val 715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F98C99E-6ADA-454B-B4A6-2E78F5018C14}"/>
              </a:ext>
            </a:extLst>
          </p:cNvPr>
          <p:cNvSpPr/>
          <p:nvPr/>
        </p:nvSpPr>
        <p:spPr>
          <a:xfrm>
            <a:off x="4201886" y="1817914"/>
            <a:ext cx="2569029" cy="8599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076F177F-B0FF-37CE-5049-630F78324240}"/>
              </a:ext>
            </a:extLst>
          </p:cNvPr>
          <p:cNvSpPr/>
          <p:nvPr/>
        </p:nvSpPr>
        <p:spPr>
          <a:xfrm>
            <a:off x="4201886" y="1992086"/>
            <a:ext cx="2569029" cy="478971"/>
          </a:xfrm>
          <a:prstGeom prst="wedgeRectCallout">
            <a:avLst>
              <a:gd name="adj1" fmla="val 17303"/>
              <a:gd name="adj2" fmla="val 715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AEE90A5-2F82-0D29-09E7-276F388C05FE}"/>
              </a:ext>
            </a:extLst>
          </p:cNvPr>
          <p:cNvSpPr/>
          <p:nvPr/>
        </p:nvSpPr>
        <p:spPr>
          <a:xfrm>
            <a:off x="6770915" y="1817914"/>
            <a:ext cx="2569029" cy="8599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29A46F97-9907-731A-B306-FDFC52F545EF}"/>
              </a:ext>
            </a:extLst>
          </p:cNvPr>
          <p:cNvSpPr/>
          <p:nvPr/>
        </p:nvSpPr>
        <p:spPr>
          <a:xfrm>
            <a:off x="6770915" y="1992086"/>
            <a:ext cx="2569029" cy="478971"/>
          </a:xfrm>
          <a:prstGeom prst="wedgeRectCallout">
            <a:avLst>
              <a:gd name="adj1" fmla="val 17303"/>
              <a:gd name="adj2" fmla="val 715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3" name="사각형: 둥근 한쪽 모서리 12">
            <a:extLst>
              <a:ext uri="{FF2B5EF4-FFF2-40B4-BE49-F238E27FC236}">
                <a16:creationId xmlns:a16="http://schemas.microsoft.com/office/drawing/2014/main" id="{F30F593C-BA7A-FC86-01DB-208479BD8E47}"/>
              </a:ext>
            </a:extLst>
          </p:cNvPr>
          <p:cNvSpPr/>
          <p:nvPr/>
        </p:nvSpPr>
        <p:spPr>
          <a:xfrm flipH="1">
            <a:off x="566055" y="2677886"/>
            <a:ext cx="1066801" cy="2046514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기본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구성</a:t>
            </a:r>
          </a:p>
        </p:txBody>
      </p:sp>
      <p:sp>
        <p:nvSpPr>
          <p:cNvPr id="14" name="사각형: 둥근 한쪽 모서리 13">
            <a:extLst>
              <a:ext uri="{FF2B5EF4-FFF2-40B4-BE49-F238E27FC236}">
                <a16:creationId xmlns:a16="http://schemas.microsoft.com/office/drawing/2014/main" id="{48AF70EC-DBDA-755C-FEC3-384566F22E7F}"/>
              </a:ext>
            </a:extLst>
          </p:cNvPr>
          <p:cNvSpPr/>
          <p:nvPr/>
        </p:nvSpPr>
        <p:spPr>
          <a:xfrm flipH="1">
            <a:off x="566053" y="4724400"/>
            <a:ext cx="1066801" cy="1295400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36883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90E7D1D7-8274-5EA0-689E-84B5867A8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285347"/>
              </p:ext>
            </p:extLst>
          </p:nvPr>
        </p:nvGraphicFramePr>
        <p:xfrm>
          <a:off x="681038" y="1458686"/>
          <a:ext cx="8543925" cy="471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8028DD-9C5B-8038-F52D-87021084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320A55C-C530-EAB2-BF96-60DD0B87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스마트 팜 분야 시장규모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91858979-9398-30E7-178E-8D1EB09C328C}"/>
              </a:ext>
            </a:extLst>
          </p:cNvPr>
          <p:cNvSpPr/>
          <p:nvPr/>
        </p:nvSpPr>
        <p:spPr>
          <a:xfrm>
            <a:off x="3004457" y="2182403"/>
            <a:ext cx="1948542" cy="310426"/>
          </a:xfrm>
          <a:prstGeom prst="wedgeRoundRectCallout">
            <a:avLst>
              <a:gd name="adj1" fmla="val -21950"/>
              <a:gd name="adj2" fmla="val 930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지능형 농작업기</a:t>
            </a:r>
          </a:p>
        </p:txBody>
      </p:sp>
    </p:spTree>
    <p:extLst>
      <p:ext uri="{BB962C8B-B14F-4D97-AF65-F5344CB8AC3E}">
        <p14:creationId xmlns:p14="http://schemas.microsoft.com/office/powerpoint/2010/main" val="63519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8F8BE41-6C7C-D8F3-E2CA-1592050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AD3C-ED01-47A8-8508-FC4CD1CA103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C309EF6-226D-3F4C-E669-A6880ED9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스마트 팜의 적용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D8FF5B94-749B-BA7C-704C-27F4451A8EFD}"/>
              </a:ext>
            </a:extLst>
          </p:cNvPr>
          <p:cNvGrpSpPr/>
          <p:nvPr/>
        </p:nvGrpSpPr>
        <p:grpSpPr>
          <a:xfrm>
            <a:off x="511628" y="1674665"/>
            <a:ext cx="4354285" cy="4256315"/>
            <a:chOff x="511628" y="1674665"/>
            <a:chExt cx="4354285" cy="4256315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01C23774-C866-C7F1-E1C3-728444A4AE83}"/>
                </a:ext>
              </a:extLst>
            </p:cNvPr>
            <p:cNvSpPr/>
            <p:nvPr/>
          </p:nvSpPr>
          <p:spPr>
            <a:xfrm>
              <a:off x="511628" y="1674665"/>
              <a:ext cx="4354285" cy="4256315"/>
            </a:xfrm>
            <a:prstGeom prst="snip2DiagRect">
              <a:avLst>
                <a:gd name="adj1" fmla="val 0"/>
                <a:gd name="adj2" fmla="val 10550"/>
              </a:avLst>
            </a:prstGeom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89DC8F19-1F52-7000-F8EE-F36C46481A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0202869"/>
                </p:ext>
              </p:extLst>
            </p:nvPr>
          </p:nvGraphicFramePr>
          <p:xfrm>
            <a:off x="681037" y="1837267"/>
            <a:ext cx="2366963" cy="1515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1" name="다이어그램 10">
              <a:extLst>
                <a:ext uri="{FF2B5EF4-FFF2-40B4-BE49-F238E27FC236}">
                  <a16:creationId xmlns:a16="http://schemas.microsoft.com/office/drawing/2014/main" id="{9D056D06-0714-849E-9975-DC8B9B60FA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2439146"/>
                </p:ext>
              </p:extLst>
            </p:nvPr>
          </p:nvGraphicFramePr>
          <p:xfrm>
            <a:off x="2336800" y="3653445"/>
            <a:ext cx="2529112" cy="22775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순서도: 순차적 액세스 저장소 11">
              <a:extLst>
                <a:ext uri="{FF2B5EF4-FFF2-40B4-BE49-F238E27FC236}">
                  <a16:creationId xmlns:a16="http://schemas.microsoft.com/office/drawing/2014/main" id="{BB28072F-C0BC-D6D3-0EC7-249E5AF6DD7A}"/>
                </a:ext>
              </a:extLst>
            </p:cNvPr>
            <p:cNvSpPr/>
            <p:nvPr/>
          </p:nvSpPr>
          <p:spPr>
            <a:xfrm flipH="1">
              <a:off x="3129642" y="2150539"/>
              <a:ext cx="1654629" cy="60165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순서도: 순차적 액세스 저장소 12">
              <a:extLst>
                <a:ext uri="{FF2B5EF4-FFF2-40B4-BE49-F238E27FC236}">
                  <a16:creationId xmlns:a16="http://schemas.microsoft.com/office/drawing/2014/main" id="{1730D0C6-EDF9-B83C-8F40-526C67D3F178}"/>
                </a:ext>
              </a:extLst>
            </p:cNvPr>
            <p:cNvSpPr/>
            <p:nvPr/>
          </p:nvSpPr>
          <p:spPr>
            <a:xfrm flipV="1">
              <a:off x="3129642" y="2751141"/>
              <a:ext cx="1654629" cy="60165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8EA5D-C8BE-DD5C-4907-56C69A719046}"/>
                </a:ext>
              </a:extLst>
            </p:cNvPr>
            <p:cNvSpPr txBox="1"/>
            <p:nvPr/>
          </p:nvSpPr>
          <p:spPr>
            <a:xfrm>
              <a:off x="3217409" y="2237626"/>
              <a:ext cx="1566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      계량화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029798-7DFA-AB27-F3B7-0C47E328DA4A}"/>
                </a:ext>
              </a:extLst>
            </p:cNvPr>
            <p:cNvSpPr txBox="1"/>
            <p:nvPr/>
          </p:nvSpPr>
          <p:spPr>
            <a:xfrm>
              <a:off x="3204144" y="2886761"/>
              <a:ext cx="1452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         축산</a:t>
              </a:r>
            </a:p>
          </p:txBody>
        </p:sp>
        <p:sp>
          <p:nvSpPr>
            <p:cNvPr id="18" name="화살표: 오각형 17">
              <a:extLst>
                <a:ext uri="{FF2B5EF4-FFF2-40B4-BE49-F238E27FC236}">
                  <a16:creationId xmlns:a16="http://schemas.microsoft.com/office/drawing/2014/main" id="{35346D8F-DCEF-141D-8472-E01160BB69F1}"/>
                </a:ext>
              </a:extLst>
            </p:cNvPr>
            <p:cNvSpPr/>
            <p:nvPr/>
          </p:nvSpPr>
          <p:spPr>
            <a:xfrm>
              <a:off x="1623781" y="3802822"/>
              <a:ext cx="849086" cy="642257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과수</a:t>
              </a:r>
            </a:p>
          </p:txBody>
        </p:sp>
        <p:sp>
          <p:nvSpPr>
            <p:cNvPr id="20" name="화살표: 오각형 19">
              <a:extLst>
                <a:ext uri="{FF2B5EF4-FFF2-40B4-BE49-F238E27FC236}">
                  <a16:creationId xmlns:a16="http://schemas.microsoft.com/office/drawing/2014/main" id="{41EBF5F7-39E7-CB91-F2BA-191D3FFC438D}"/>
                </a:ext>
              </a:extLst>
            </p:cNvPr>
            <p:cNvSpPr/>
            <p:nvPr/>
          </p:nvSpPr>
          <p:spPr>
            <a:xfrm flipH="1">
              <a:off x="774695" y="3802821"/>
              <a:ext cx="849086" cy="642257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48A2B2-509B-A0E4-E47A-710B739AF258}"/>
                </a:ext>
              </a:extLst>
            </p:cNvPr>
            <p:cNvSpPr txBox="1"/>
            <p:nvPr/>
          </p:nvSpPr>
          <p:spPr>
            <a:xfrm>
              <a:off x="985602" y="3939283"/>
              <a:ext cx="84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원예</a:t>
              </a:r>
              <a:endParaRPr lang="ko-KR" altLang="en-US" dirty="0"/>
            </a:p>
          </p:txBody>
        </p:sp>
        <p:sp>
          <p:nvSpPr>
            <p:cNvPr id="22" name="사다리꼴 21">
              <a:extLst>
                <a:ext uri="{FF2B5EF4-FFF2-40B4-BE49-F238E27FC236}">
                  <a16:creationId xmlns:a16="http://schemas.microsoft.com/office/drawing/2014/main" id="{123EFA9D-A0E2-6833-2E97-72D4A537F056}"/>
                </a:ext>
              </a:extLst>
            </p:cNvPr>
            <p:cNvSpPr/>
            <p:nvPr/>
          </p:nvSpPr>
          <p:spPr>
            <a:xfrm>
              <a:off x="976083" y="4582886"/>
              <a:ext cx="1273629" cy="990600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농촌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1295F9B-2109-F5C7-B10E-DA7E0A8F3236}"/>
              </a:ext>
            </a:extLst>
          </p:cNvPr>
          <p:cNvGrpSpPr/>
          <p:nvPr/>
        </p:nvGrpSpPr>
        <p:grpSpPr>
          <a:xfrm>
            <a:off x="5040089" y="1674665"/>
            <a:ext cx="4354285" cy="4256315"/>
            <a:chOff x="5040089" y="1674665"/>
            <a:chExt cx="4354285" cy="4256315"/>
          </a:xfrm>
        </p:grpSpPr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7307BE26-550C-6C50-A492-C7277146B24E}"/>
                </a:ext>
              </a:extLst>
            </p:cNvPr>
            <p:cNvSpPr/>
            <p:nvPr/>
          </p:nvSpPr>
          <p:spPr>
            <a:xfrm flipH="1">
              <a:off x="5040089" y="1674665"/>
              <a:ext cx="4354285" cy="4256315"/>
            </a:xfrm>
            <a:prstGeom prst="snip2DiagRect">
              <a:avLst>
                <a:gd name="adj1" fmla="val 0"/>
                <a:gd name="adj2" fmla="val 105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사각형: 모서리가 접힌 도형 22">
              <a:extLst>
                <a:ext uri="{FF2B5EF4-FFF2-40B4-BE49-F238E27FC236}">
                  <a16:creationId xmlns:a16="http://schemas.microsoft.com/office/drawing/2014/main" id="{CB643519-7F86-A23D-26E1-0E80853A70CA}"/>
                </a:ext>
              </a:extLst>
            </p:cNvPr>
            <p:cNvSpPr/>
            <p:nvPr/>
          </p:nvSpPr>
          <p:spPr>
            <a:xfrm>
              <a:off x="5374370" y="2059447"/>
              <a:ext cx="3803876" cy="1734535"/>
            </a:xfrm>
            <a:prstGeom prst="folded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사각형: 빗면 23">
              <a:extLst>
                <a:ext uri="{FF2B5EF4-FFF2-40B4-BE49-F238E27FC236}">
                  <a16:creationId xmlns:a16="http://schemas.microsoft.com/office/drawing/2014/main" id="{17D07A56-829C-88B7-B051-6F3D114F7653}"/>
                </a:ext>
              </a:extLst>
            </p:cNvPr>
            <p:cNvSpPr/>
            <p:nvPr/>
          </p:nvSpPr>
          <p:spPr>
            <a:xfrm>
              <a:off x="6291947" y="1837267"/>
              <a:ext cx="2198915" cy="503162"/>
            </a:xfrm>
            <a:prstGeom prst="beve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적용작물</a:t>
              </a:r>
            </a:p>
          </p:txBody>
        </p:sp>
        <p:sp>
          <p:nvSpPr>
            <p:cNvPr id="26" name="사각형: 위쪽 모서리의 한쪽은 둥글고 다른 한쪽은 잘림 25">
              <a:extLst>
                <a:ext uri="{FF2B5EF4-FFF2-40B4-BE49-F238E27FC236}">
                  <a16:creationId xmlns:a16="http://schemas.microsoft.com/office/drawing/2014/main" id="{5993A6CC-4993-ECBD-F0C7-87989F15AC28}"/>
                </a:ext>
              </a:extLst>
            </p:cNvPr>
            <p:cNvSpPr/>
            <p:nvPr/>
          </p:nvSpPr>
          <p:spPr>
            <a:xfrm>
              <a:off x="5606143" y="2514600"/>
              <a:ext cx="1981200" cy="503162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원예</a:t>
              </a:r>
              <a:r>
                <a:rPr lang="en-US" altLang="ko-KR" dirty="0">
                  <a:solidFill>
                    <a:schemeClr val="tx1"/>
                  </a:solidFill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</a:rPr>
                <a:t>시설</a:t>
              </a:r>
              <a:r>
                <a:rPr lang="en-US" altLang="ko-KR" dirty="0">
                  <a:solidFill>
                    <a:schemeClr val="tx1"/>
                  </a:solidFill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</a:rPr>
                <a:t>과수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오각형 26">
              <a:extLst>
                <a:ext uri="{FF2B5EF4-FFF2-40B4-BE49-F238E27FC236}">
                  <a16:creationId xmlns:a16="http://schemas.microsoft.com/office/drawing/2014/main" id="{FC7E5C36-C84D-B8D0-9564-27D236032882}"/>
                </a:ext>
              </a:extLst>
            </p:cNvPr>
            <p:cNvSpPr/>
            <p:nvPr/>
          </p:nvSpPr>
          <p:spPr>
            <a:xfrm rot="899270">
              <a:off x="7526074" y="2447051"/>
              <a:ext cx="1644427" cy="637498"/>
            </a:xfrm>
            <a:prstGeom prst="pent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노지</a:t>
              </a:r>
              <a:br>
                <a:rPr lang="en-US" altLang="ko-KR" dirty="0">
                  <a:solidFill>
                    <a:schemeClr val="tx1"/>
                  </a:solidFill>
                </a:rPr>
              </a:br>
              <a:r>
                <a:rPr lang="en-US" altLang="ko-KR" dirty="0">
                  <a:solidFill>
                    <a:schemeClr val="tx1"/>
                  </a:solidFill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</a:rPr>
                <a:t>논</a:t>
              </a:r>
              <a:r>
                <a:rPr lang="en-US" altLang="ko-KR" dirty="0">
                  <a:solidFill>
                    <a:schemeClr val="tx1"/>
                  </a:solidFill>
                </a:rPr>
                <a:t>,</a:t>
              </a:r>
              <a:r>
                <a:rPr lang="ko-KR" altLang="en-US" dirty="0">
                  <a:solidFill>
                    <a:schemeClr val="tx1"/>
                  </a:solidFill>
                </a:rPr>
                <a:t>밭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육각형 27">
              <a:extLst>
                <a:ext uri="{FF2B5EF4-FFF2-40B4-BE49-F238E27FC236}">
                  <a16:creationId xmlns:a16="http://schemas.microsoft.com/office/drawing/2014/main" id="{40691413-D37A-EE5D-1662-9BFB367CF296}"/>
                </a:ext>
              </a:extLst>
            </p:cNvPr>
            <p:cNvSpPr/>
            <p:nvPr/>
          </p:nvSpPr>
          <p:spPr>
            <a:xfrm>
              <a:off x="5574283" y="3256093"/>
              <a:ext cx="3275803" cy="397352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축산</a:t>
              </a:r>
              <a:r>
                <a:rPr lang="en-US" altLang="ko-KR" dirty="0">
                  <a:solidFill>
                    <a:schemeClr val="bg1"/>
                  </a:solidFill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</a:rPr>
                <a:t>대</a:t>
              </a:r>
              <a:r>
                <a:rPr lang="en-US" altLang="ko-KR" dirty="0">
                  <a:solidFill>
                    <a:schemeClr val="bg1"/>
                  </a:solidFill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</a:rPr>
                <a:t>중</a:t>
              </a:r>
              <a:r>
                <a:rPr lang="en-US" altLang="ko-KR" dirty="0">
                  <a:solidFill>
                    <a:schemeClr val="bg1"/>
                  </a:solidFill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</a:rPr>
                <a:t>소 가축</a:t>
              </a:r>
              <a:r>
                <a:rPr lang="en-US" altLang="ko-KR" dirty="0">
                  <a:solidFill>
                    <a:schemeClr val="bg1"/>
                  </a:solidFill>
                </a:rPr>
                <a:t>)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팔각형 29">
              <a:extLst>
                <a:ext uri="{FF2B5EF4-FFF2-40B4-BE49-F238E27FC236}">
                  <a16:creationId xmlns:a16="http://schemas.microsoft.com/office/drawing/2014/main" id="{5C620D81-1E76-133F-8A06-E461F5F49055}"/>
                </a:ext>
              </a:extLst>
            </p:cNvPr>
            <p:cNvSpPr/>
            <p:nvPr/>
          </p:nvSpPr>
          <p:spPr>
            <a:xfrm>
              <a:off x="6291947" y="4001762"/>
              <a:ext cx="1701344" cy="425292"/>
            </a:xfrm>
            <a:prstGeom prst="oct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적용범위</a:t>
              </a:r>
            </a:p>
          </p:txBody>
        </p:sp>
        <p:sp>
          <p:nvSpPr>
            <p:cNvPr id="31" name="사각형: 잘린 한쪽 모서리 30">
              <a:extLst>
                <a:ext uri="{FF2B5EF4-FFF2-40B4-BE49-F238E27FC236}">
                  <a16:creationId xmlns:a16="http://schemas.microsoft.com/office/drawing/2014/main" id="{6C8AE5CE-8B96-2F93-2143-C0337DC80511}"/>
                </a:ext>
              </a:extLst>
            </p:cNvPr>
            <p:cNvSpPr/>
            <p:nvPr/>
          </p:nvSpPr>
          <p:spPr>
            <a:xfrm flipH="1">
              <a:off x="5162325" y="4657830"/>
              <a:ext cx="1701344" cy="425292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사각형: 잘린 한쪽 모서리 31">
              <a:extLst>
                <a:ext uri="{FF2B5EF4-FFF2-40B4-BE49-F238E27FC236}">
                  <a16:creationId xmlns:a16="http://schemas.microsoft.com/office/drawing/2014/main" id="{52049BE5-9906-15F6-0039-DA7BAFF53CE2}"/>
                </a:ext>
              </a:extLst>
            </p:cNvPr>
            <p:cNvSpPr/>
            <p:nvPr/>
          </p:nvSpPr>
          <p:spPr>
            <a:xfrm>
              <a:off x="7328125" y="4649835"/>
              <a:ext cx="1701344" cy="425292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농산물 유통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8DE59B-5E47-859B-7BA1-C79C1C70E56D}"/>
                </a:ext>
              </a:extLst>
            </p:cNvPr>
            <p:cNvSpPr txBox="1"/>
            <p:nvPr/>
          </p:nvSpPr>
          <p:spPr>
            <a:xfrm>
              <a:off x="5230816" y="4677815"/>
              <a:ext cx="163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    농업 생산</a:t>
              </a:r>
            </a:p>
          </p:txBody>
        </p:sp>
        <p:cxnSp>
          <p:nvCxnSpPr>
            <p:cNvPr id="43" name="연결선: 꺾임 42">
              <a:extLst>
                <a:ext uri="{FF2B5EF4-FFF2-40B4-BE49-F238E27FC236}">
                  <a16:creationId xmlns:a16="http://schemas.microsoft.com/office/drawing/2014/main" id="{96A8EF4A-902A-908E-4B0E-EEADC5C47DA0}"/>
                </a:ext>
              </a:extLst>
            </p:cNvPr>
            <p:cNvCxnSpPr>
              <a:stCxn id="31" idx="3"/>
              <a:endCxn id="30" idx="5"/>
            </p:cNvCxnSpPr>
            <p:nvPr/>
          </p:nvCxnSpPr>
          <p:spPr>
            <a:xfrm rot="5400000" flipH="1" flipV="1">
              <a:off x="5886720" y="4252603"/>
              <a:ext cx="531504" cy="278950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연결선: 꺾임 45">
              <a:extLst>
                <a:ext uri="{FF2B5EF4-FFF2-40B4-BE49-F238E27FC236}">
                  <a16:creationId xmlns:a16="http://schemas.microsoft.com/office/drawing/2014/main" id="{7F7AEF97-E257-3B07-E4F0-A9C3D1846F60}"/>
                </a:ext>
              </a:extLst>
            </p:cNvPr>
            <p:cNvCxnSpPr>
              <a:stCxn id="32" idx="3"/>
              <a:endCxn id="30" idx="0"/>
            </p:cNvCxnSpPr>
            <p:nvPr/>
          </p:nvCxnSpPr>
          <p:spPr>
            <a:xfrm rot="16200000" flipV="1">
              <a:off x="7824290" y="4295328"/>
              <a:ext cx="523509" cy="185506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설명선: 오른쪽 화살표 46">
              <a:extLst>
                <a:ext uri="{FF2B5EF4-FFF2-40B4-BE49-F238E27FC236}">
                  <a16:creationId xmlns:a16="http://schemas.microsoft.com/office/drawing/2014/main" id="{7F062522-DC4B-909D-7E47-0608FB35E5F5}"/>
                </a:ext>
              </a:extLst>
            </p:cNvPr>
            <p:cNvSpPr/>
            <p:nvPr/>
          </p:nvSpPr>
          <p:spPr>
            <a:xfrm>
              <a:off x="5215055" y="5228852"/>
              <a:ext cx="1765297" cy="533400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맞춤형</a:t>
              </a:r>
              <a:br>
                <a:rPr lang="en-US" altLang="ko-KR" dirty="0">
                  <a:solidFill>
                    <a:schemeClr val="tx1"/>
                  </a:solidFill>
                </a:rPr>
              </a:br>
              <a:r>
                <a:rPr lang="ko-KR" altLang="en-US" dirty="0">
                  <a:solidFill>
                    <a:schemeClr val="tx1"/>
                  </a:solidFill>
                </a:rPr>
                <a:t>소비</a:t>
              </a:r>
            </a:p>
          </p:txBody>
        </p:sp>
        <p:sp>
          <p:nvSpPr>
            <p:cNvPr id="50" name="화살표: 왼쪽/오른쪽/위쪽 49">
              <a:extLst>
                <a:ext uri="{FF2B5EF4-FFF2-40B4-BE49-F238E27FC236}">
                  <a16:creationId xmlns:a16="http://schemas.microsoft.com/office/drawing/2014/main" id="{A574158F-1A85-183D-E58C-007DD19C75A0}"/>
                </a:ext>
              </a:extLst>
            </p:cNvPr>
            <p:cNvSpPr/>
            <p:nvPr/>
          </p:nvSpPr>
          <p:spPr>
            <a:xfrm>
              <a:off x="7299074" y="5214836"/>
              <a:ext cx="1759446" cy="646643"/>
            </a:xfrm>
            <a:prstGeom prst="leftRightUpArrow">
              <a:avLst>
                <a:gd name="adj1" fmla="val 5000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</a:rPr>
                <a:t>농촌삶의</a:t>
              </a:r>
              <a:r>
                <a:rPr lang="ko-KR" altLang="en-US" dirty="0">
                  <a:solidFill>
                    <a:schemeClr val="tx1"/>
                  </a:solidFill>
                </a:rPr>
                <a:t> 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7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252</Words>
  <Application>Microsoft Office PowerPoint</Application>
  <PresentationFormat>A4 용지(210x297mm)</PresentationFormat>
  <Paragraphs>63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가. 스마트 팜의 의미</vt:lpstr>
      <vt:lpstr>나. 세대별 스마트 팜 모델</vt:lpstr>
      <vt:lpstr>다. 스마트 팜 분야 시장규모</vt:lpstr>
      <vt:lpstr>라. 스마트 팜의 적용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진주 윤</dc:creator>
  <cp:lastModifiedBy>진주 윤</cp:lastModifiedBy>
  <cp:revision>2</cp:revision>
  <dcterms:created xsi:type="dcterms:W3CDTF">2025-04-10T15:55:55Z</dcterms:created>
  <dcterms:modified xsi:type="dcterms:W3CDTF">2025-04-10T17:05:48Z</dcterms:modified>
</cp:coreProperties>
</file>