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65</a:t>
            </a:r>
            <a:r>
              <a:rPr lang="ko-KR" altLang="en-US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세 이상 인구 추이</a:t>
            </a:r>
            <a:endParaRPr 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accent1">
              <a:shade val="15000"/>
            </a:schemeClr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65세 이상 인구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5268</c:v>
                </c:pt>
                <c:pt idx="1">
                  <c:v>5701</c:v>
                </c:pt>
                <c:pt idx="2">
                  <c:v>6251</c:v>
                </c:pt>
                <c:pt idx="3">
                  <c:v>6775</c:v>
                </c:pt>
                <c:pt idx="4">
                  <c:v>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E-43C2-9909-7D4FB174E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191344"/>
        <c:axId val="8461870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전체 인구 중 비율(%)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EE-43C2-9909-7D4FB174E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0.0_ </c:formatCode>
                <c:ptCount val="5"/>
                <c:pt idx="0">
                  <c:v>10.6</c:v>
                </c:pt>
                <c:pt idx="1">
                  <c:v>11.2</c:v>
                </c:pt>
                <c:pt idx="2">
                  <c:v>12.2</c:v>
                </c:pt>
                <c:pt idx="3">
                  <c:v>13.1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E-43C2-9909-7D4FB174E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470784"/>
        <c:axId val="966468864"/>
      </c:lineChart>
      <c:catAx>
        <c:axId val="84619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846187024"/>
        <c:crosses val="autoZero"/>
        <c:auto val="1"/>
        <c:lblAlgn val="ctr"/>
        <c:lblOffset val="100"/>
        <c:noMultiLvlLbl val="0"/>
      </c:catAx>
      <c:valAx>
        <c:axId val="846187024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846191344"/>
        <c:crosses val="autoZero"/>
        <c:crossBetween val="between"/>
      </c:valAx>
      <c:valAx>
        <c:axId val="966468864"/>
        <c:scaling>
          <c:orientation val="minMax"/>
          <c:max val="16"/>
          <c:min val="0"/>
        </c:scaling>
        <c:delete val="0"/>
        <c:axPos val="r"/>
        <c:numFmt formatCode="0.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966470784"/>
        <c:crosses val="max"/>
        <c:crossBetween val="between"/>
        <c:majorUnit val="4"/>
      </c:valAx>
      <c:catAx>
        <c:axId val="96647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6468864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solidFill>
        <a:schemeClr val="accent1">
          <a:shade val="15000"/>
        </a:schemeClr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8BDA9-ABBA-421C-A183-EA4036679C40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902A34E-73FE-4371-A900-B98F0AB415DA}">
      <dgm:prSet phldrT="[텍스트]"/>
      <dgm:spPr/>
      <dgm:t>
        <a:bodyPr/>
        <a:lstStyle/>
        <a:p>
          <a:pPr latinLnBrk="1"/>
          <a:r>
            <a:rPr lang="ko-KR" altLang="en-US" dirty="0"/>
            <a:t>빈곤</a:t>
          </a:r>
        </a:p>
      </dgm:t>
    </dgm:pt>
    <dgm:pt modelId="{8D3EED12-F1F5-4697-A22B-C2D4CD012B6A}" type="parTrans" cxnId="{0FB53AD4-9ADD-423C-9546-52B64AD39C55}">
      <dgm:prSet/>
      <dgm:spPr/>
      <dgm:t>
        <a:bodyPr/>
        <a:lstStyle/>
        <a:p>
          <a:pPr latinLnBrk="1"/>
          <a:endParaRPr lang="ko-KR" altLang="en-US"/>
        </a:p>
      </dgm:t>
    </dgm:pt>
    <dgm:pt modelId="{8BF7E31E-FA7F-4983-BDB7-102CC6423D87}" type="sibTrans" cxnId="{0FB53AD4-9ADD-423C-9546-52B64AD39C55}">
      <dgm:prSet/>
      <dgm:spPr/>
      <dgm:t>
        <a:bodyPr/>
        <a:lstStyle/>
        <a:p>
          <a:pPr latinLnBrk="1"/>
          <a:endParaRPr lang="ko-KR" altLang="en-US"/>
        </a:p>
      </dgm:t>
    </dgm:pt>
    <dgm:pt modelId="{B7C43CC0-4841-46AC-8BB5-3E693042D5E1}">
      <dgm:prSet phldrT="[텍스트]"/>
      <dgm:spPr/>
      <dgm:t>
        <a:bodyPr/>
        <a:lstStyle/>
        <a:p>
          <a:pPr latinLnBrk="1"/>
          <a:r>
            <a:rPr lang="ko-KR" altLang="en-US" dirty="0"/>
            <a:t>질병</a:t>
          </a:r>
        </a:p>
      </dgm:t>
    </dgm:pt>
    <dgm:pt modelId="{F068CCD0-0305-43B0-B3EB-F7A2284AB625}" type="parTrans" cxnId="{BDFF9539-7564-443C-865C-1A596BF452EB}">
      <dgm:prSet/>
      <dgm:spPr/>
      <dgm:t>
        <a:bodyPr/>
        <a:lstStyle/>
        <a:p>
          <a:pPr latinLnBrk="1"/>
          <a:endParaRPr lang="ko-KR" altLang="en-US"/>
        </a:p>
      </dgm:t>
    </dgm:pt>
    <dgm:pt modelId="{0B57AA7B-1FB2-47D5-9E18-04838A003B0B}" type="sibTrans" cxnId="{BDFF9539-7564-443C-865C-1A596BF452EB}">
      <dgm:prSet/>
      <dgm:spPr/>
      <dgm:t>
        <a:bodyPr/>
        <a:lstStyle/>
        <a:p>
          <a:pPr latinLnBrk="1"/>
          <a:endParaRPr lang="ko-KR" altLang="en-US"/>
        </a:p>
      </dgm:t>
    </dgm:pt>
    <dgm:pt modelId="{C11540A0-DC23-4DC0-A1BA-4A405DC42F53}">
      <dgm:prSet phldrT="[텍스트]"/>
      <dgm:spPr/>
      <dgm:t>
        <a:bodyPr/>
        <a:lstStyle/>
        <a:p>
          <a:pPr latinLnBrk="1"/>
          <a:r>
            <a:rPr lang="ko-KR" altLang="en-US" dirty="0"/>
            <a:t>소외</a:t>
          </a:r>
          <a:br>
            <a:rPr lang="en-US" altLang="ko-KR" dirty="0"/>
          </a:br>
          <a:r>
            <a:rPr lang="ko-KR" altLang="en-US" dirty="0"/>
            <a:t>및 고독</a:t>
          </a:r>
        </a:p>
      </dgm:t>
    </dgm:pt>
    <dgm:pt modelId="{E57461F4-1B1B-42D1-9669-241E8DB6AF91}" type="parTrans" cxnId="{9DD910FD-B6A2-4F1B-8BFE-76F45B63FF5E}">
      <dgm:prSet/>
      <dgm:spPr/>
      <dgm:t>
        <a:bodyPr/>
        <a:lstStyle/>
        <a:p>
          <a:pPr latinLnBrk="1"/>
          <a:endParaRPr lang="ko-KR" altLang="en-US"/>
        </a:p>
      </dgm:t>
    </dgm:pt>
    <dgm:pt modelId="{6907180A-D3AC-41EE-916D-E19F77BFC9C6}" type="sibTrans" cxnId="{9DD910FD-B6A2-4F1B-8BFE-76F45B63FF5E}">
      <dgm:prSet/>
      <dgm:spPr/>
      <dgm:t>
        <a:bodyPr/>
        <a:lstStyle/>
        <a:p>
          <a:pPr latinLnBrk="1"/>
          <a:endParaRPr lang="ko-KR" altLang="en-US"/>
        </a:p>
      </dgm:t>
    </dgm:pt>
    <dgm:pt modelId="{18F5FCDF-396C-4F0C-8B10-56284CB5E0DD}" type="pres">
      <dgm:prSet presAssocID="{7AB8BDA9-ABBA-421C-A183-EA4036679C40}" presName="Name0" presStyleCnt="0">
        <dgm:presLayoutVars>
          <dgm:dir/>
          <dgm:resizeHandles val="exact"/>
        </dgm:presLayoutVars>
      </dgm:prSet>
      <dgm:spPr/>
    </dgm:pt>
    <dgm:pt modelId="{DFE0E48C-9310-4884-82EA-39377CF711F0}" type="pres">
      <dgm:prSet presAssocID="{B902A34E-73FE-4371-A900-B98F0AB415DA}" presName="Name5" presStyleLbl="vennNode1" presStyleIdx="0" presStyleCnt="3">
        <dgm:presLayoutVars>
          <dgm:bulletEnabled val="1"/>
        </dgm:presLayoutVars>
      </dgm:prSet>
      <dgm:spPr/>
    </dgm:pt>
    <dgm:pt modelId="{D1DB0399-3B04-44C9-A129-3B3985A946EC}" type="pres">
      <dgm:prSet presAssocID="{8BF7E31E-FA7F-4983-BDB7-102CC6423D87}" presName="space" presStyleCnt="0"/>
      <dgm:spPr/>
    </dgm:pt>
    <dgm:pt modelId="{8DAB59FA-35A8-4A49-8129-98F693AACF22}" type="pres">
      <dgm:prSet presAssocID="{B7C43CC0-4841-46AC-8BB5-3E693042D5E1}" presName="Name5" presStyleLbl="vennNode1" presStyleIdx="1" presStyleCnt="3">
        <dgm:presLayoutVars>
          <dgm:bulletEnabled val="1"/>
        </dgm:presLayoutVars>
      </dgm:prSet>
      <dgm:spPr/>
    </dgm:pt>
    <dgm:pt modelId="{528C309C-2568-4E8C-9A68-5B087BB4B9F3}" type="pres">
      <dgm:prSet presAssocID="{0B57AA7B-1FB2-47D5-9E18-04838A003B0B}" presName="space" presStyleCnt="0"/>
      <dgm:spPr/>
    </dgm:pt>
    <dgm:pt modelId="{4C08A7AC-5F34-4202-899C-C6323ECFA44B}" type="pres">
      <dgm:prSet presAssocID="{C11540A0-DC23-4DC0-A1BA-4A405DC42F53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EB79E14-B9F9-4BAE-90BF-71D24F0DDBED}" type="presOf" srcId="{7AB8BDA9-ABBA-421C-A183-EA4036679C40}" destId="{18F5FCDF-396C-4F0C-8B10-56284CB5E0DD}" srcOrd="0" destOrd="0" presId="urn:microsoft.com/office/officeart/2005/8/layout/venn3"/>
    <dgm:cxn modelId="{BDFF9539-7564-443C-865C-1A596BF452EB}" srcId="{7AB8BDA9-ABBA-421C-A183-EA4036679C40}" destId="{B7C43CC0-4841-46AC-8BB5-3E693042D5E1}" srcOrd="1" destOrd="0" parTransId="{F068CCD0-0305-43B0-B3EB-F7A2284AB625}" sibTransId="{0B57AA7B-1FB2-47D5-9E18-04838A003B0B}"/>
    <dgm:cxn modelId="{AB553D62-B27C-4795-A4FD-B26F0C75103C}" type="presOf" srcId="{C11540A0-DC23-4DC0-A1BA-4A405DC42F53}" destId="{4C08A7AC-5F34-4202-899C-C6323ECFA44B}" srcOrd="0" destOrd="0" presId="urn:microsoft.com/office/officeart/2005/8/layout/venn3"/>
    <dgm:cxn modelId="{0EC15786-642F-4182-A8A1-5DF32CF11337}" type="presOf" srcId="{B902A34E-73FE-4371-A900-B98F0AB415DA}" destId="{DFE0E48C-9310-4884-82EA-39377CF711F0}" srcOrd="0" destOrd="0" presId="urn:microsoft.com/office/officeart/2005/8/layout/venn3"/>
    <dgm:cxn modelId="{0FB53AD4-9ADD-423C-9546-52B64AD39C55}" srcId="{7AB8BDA9-ABBA-421C-A183-EA4036679C40}" destId="{B902A34E-73FE-4371-A900-B98F0AB415DA}" srcOrd="0" destOrd="0" parTransId="{8D3EED12-F1F5-4697-A22B-C2D4CD012B6A}" sibTransId="{8BF7E31E-FA7F-4983-BDB7-102CC6423D87}"/>
    <dgm:cxn modelId="{BC505FD5-9AF8-4695-B0E2-1E2AE777360A}" type="presOf" srcId="{B7C43CC0-4841-46AC-8BB5-3E693042D5E1}" destId="{8DAB59FA-35A8-4A49-8129-98F693AACF22}" srcOrd="0" destOrd="0" presId="urn:microsoft.com/office/officeart/2005/8/layout/venn3"/>
    <dgm:cxn modelId="{9DD910FD-B6A2-4F1B-8BFE-76F45B63FF5E}" srcId="{7AB8BDA9-ABBA-421C-A183-EA4036679C40}" destId="{C11540A0-DC23-4DC0-A1BA-4A405DC42F53}" srcOrd="2" destOrd="0" parTransId="{E57461F4-1B1B-42D1-9669-241E8DB6AF91}" sibTransId="{6907180A-D3AC-41EE-916D-E19F77BFC9C6}"/>
    <dgm:cxn modelId="{37D54FE6-42B6-4C56-96A7-9756A50BDE1E}" type="presParOf" srcId="{18F5FCDF-396C-4F0C-8B10-56284CB5E0DD}" destId="{DFE0E48C-9310-4884-82EA-39377CF711F0}" srcOrd="0" destOrd="0" presId="urn:microsoft.com/office/officeart/2005/8/layout/venn3"/>
    <dgm:cxn modelId="{83E47E15-063A-4DC7-B11C-F66B1951C32B}" type="presParOf" srcId="{18F5FCDF-396C-4F0C-8B10-56284CB5E0DD}" destId="{D1DB0399-3B04-44C9-A129-3B3985A946EC}" srcOrd="1" destOrd="0" presId="urn:microsoft.com/office/officeart/2005/8/layout/venn3"/>
    <dgm:cxn modelId="{4A47198C-A9ED-41C8-9597-47CBF77774F5}" type="presParOf" srcId="{18F5FCDF-396C-4F0C-8B10-56284CB5E0DD}" destId="{8DAB59FA-35A8-4A49-8129-98F693AACF22}" srcOrd="2" destOrd="0" presId="urn:microsoft.com/office/officeart/2005/8/layout/venn3"/>
    <dgm:cxn modelId="{84433062-DFF5-4732-B56B-66EF1C470445}" type="presParOf" srcId="{18F5FCDF-396C-4F0C-8B10-56284CB5E0DD}" destId="{528C309C-2568-4E8C-9A68-5B087BB4B9F3}" srcOrd="3" destOrd="0" presId="urn:microsoft.com/office/officeart/2005/8/layout/venn3"/>
    <dgm:cxn modelId="{A668E921-86FC-4FF7-9B54-E54D77592709}" type="presParOf" srcId="{18F5FCDF-396C-4F0C-8B10-56284CB5E0DD}" destId="{4C08A7AC-5F34-4202-899C-C6323ECFA44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3B4D7-4916-4D1B-B4DD-7FE7F2881A3D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1E9FB663-4AAC-4323-9415-C3D435B6E098}">
      <dgm:prSet phldrT="[텍스트]"/>
      <dgm:spPr/>
      <dgm:t>
        <a:bodyPr/>
        <a:lstStyle/>
        <a:p>
          <a:pPr latinLnBrk="1"/>
          <a:r>
            <a:rPr lang="ko-KR" altLang="en-US" dirty="0" err="1"/>
            <a:t>저출</a:t>
          </a:r>
          <a:endParaRPr lang="en-US" altLang="ko-KR" dirty="0"/>
        </a:p>
        <a:p>
          <a:pPr latinLnBrk="1"/>
          <a:r>
            <a:rPr lang="ko-KR" altLang="en-US" dirty="0"/>
            <a:t>산</a:t>
          </a:r>
        </a:p>
      </dgm:t>
    </dgm:pt>
    <dgm:pt modelId="{E0BC4D92-129B-453C-98A3-C925F4072E18}" type="parTrans" cxnId="{1D35C0ED-C432-466A-8A9B-1A358C83D358}">
      <dgm:prSet/>
      <dgm:spPr/>
      <dgm:t>
        <a:bodyPr/>
        <a:lstStyle/>
        <a:p>
          <a:pPr latinLnBrk="1"/>
          <a:endParaRPr lang="ko-KR" altLang="en-US"/>
        </a:p>
      </dgm:t>
    </dgm:pt>
    <dgm:pt modelId="{92A5ED58-E9C1-482A-88E4-7270563F76B3}" type="sibTrans" cxnId="{1D35C0ED-C432-466A-8A9B-1A358C83D358}">
      <dgm:prSet/>
      <dgm:spPr/>
      <dgm:t>
        <a:bodyPr/>
        <a:lstStyle/>
        <a:p>
          <a:pPr latinLnBrk="1"/>
          <a:endParaRPr lang="ko-KR" altLang="en-US"/>
        </a:p>
      </dgm:t>
    </dgm:pt>
    <dgm:pt modelId="{E5063B25-34DF-4AB4-9896-F0EBE115A430}">
      <dgm:prSet phldrT="[텍스트]"/>
      <dgm:spPr/>
      <dgm:t>
        <a:bodyPr/>
        <a:lstStyle/>
        <a:p>
          <a:pPr latinLnBrk="1"/>
          <a:r>
            <a:rPr lang="ko-KR" altLang="en-US" dirty="0"/>
            <a:t>고령</a:t>
          </a:r>
          <a:endParaRPr lang="en-US" altLang="ko-KR" dirty="0"/>
        </a:p>
        <a:p>
          <a:pPr latinLnBrk="1"/>
          <a:r>
            <a:rPr lang="ko-KR" altLang="en-US" dirty="0"/>
            <a:t>화</a:t>
          </a:r>
        </a:p>
      </dgm:t>
    </dgm:pt>
    <dgm:pt modelId="{182508C3-7F5B-485D-ACDC-0B185A8B504D}" type="parTrans" cxnId="{0A92B0F9-26E5-47D6-88AF-6FA7697EB2C3}">
      <dgm:prSet/>
      <dgm:spPr/>
      <dgm:t>
        <a:bodyPr/>
        <a:lstStyle/>
        <a:p>
          <a:pPr latinLnBrk="1"/>
          <a:endParaRPr lang="ko-KR" altLang="en-US"/>
        </a:p>
      </dgm:t>
    </dgm:pt>
    <dgm:pt modelId="{1ADFF269-BF9E-44AB-9A71-468DD3C6E658}" type="sibTrans" cxnId="{0A92B0F9-26E5-47D6-88AF-6FA7697EB2C3}">
      <dgm:prSet/>
      <dgm:spPr/>
      <dgm:t>
        <a:bodyPr/>
        <a:lstStyle/>
        <a:p>
          <a:pPr latinLnBrk="1"/>
          <a:endParaRPr lang="ko-KR" altLang="en-US"/>
        </a:p>
      </dgm:t>
    </dgm:pt>
    <dgm:pt modelId="{6548344F-9ADE-44E1-BB2C-E114D911FB5F}">
      <dgm:prSet phldrT="[텍스트]"/>
      <dgm:spPr/>
      <dgm:t>
        <a:bodyPr/>
        <a:lstStyle/>
        <a:p>
          <a:pPr latinLnBrk="1"/>
          <a:r>
            <a:rPr lang="ko-KR" altLang="en-US" dirty="0"/>
            <a:t>경쟁력</a:t>
          </a:r>
          <a:endParaRPr lang="en-US" altLang="ko-KR" dirty="0"/>
        </a:p>
        <a:p>
          <a:pPr latinLnBrk="1"/>
          <a:r>
            <a:rPr lang="ko-KR" altLang="en-US" dirty="0"/>
            <a:t>약화</a:t>
          </a:r>
        </a:p>
      </dgm:t>
    </dgm:pt>
    <dgm:pt modelId="{7EB825F6-783D-45B6-BC4D-D58D2C13B1D5}" type="parTrans" cxnId="{0829AB0E-6C88-4A3A-A394-D12B42D1FD61}">
      <dgm:prSet/>
      <dgm:spPr/>
      <dgm:t>
        <a:bodyPr/>
        <a:lstStyle/>
        <a:p>
          <a:pPr latinLnBrk="1"/>
          <a:endParaRPr lang="ko-KR" altLang="en-US"/>
        </a:p>
      </dgm:t>
    </dgm:pt>
    <dgm:pt modelId="{4EFB3C00-E8EA-4954-9CBB-D13D7A114211}" type="sibTrans" cxnId="{0829AB0E-6C88-4A3A-A394-D12B42D1FD61}">
      <dgm:prSet/>
      <dgm:spPr/>
      <dgm:t>
        <a:bodyPr/>
        <a:lstStyle/>
        <a:p>
          <a:pPr latinLnBrk="1"/>
          <a:endParaRPr lang="ko-KR" altLang="en-US"/>
        </a:p>
      </dgm:t>
    </dgm:pt>
    <dgm:pt modelId="{97C64412-7D4B-40B3-AB69-97A1A8000733}" type="pres">
      <dgm:prSet presAssocID="{D293B4D7-4916-4D1B-B4DD-7FE7F2881A3D}" presName="linearFlow" presStyleCnt="0">
        <dgm:presLayoutVars>
          <dgm:dir/>
          <dgm:resizeHandles val="exact"/>
        </dgm:presLayoutVars>
      </dgm:prSet>
      <dgm:spPr/>
    </dgm:pt>
    <dgm:pt modelId="{038A9B87-C60B-4CD4-A782-A7A6E5130794}" type="pres">
      <dgm:prSet presAssocID="{1E9FB663-4AAC-4323-9415-C3D435B6E098}" presName="node" presStyleLbl="node1" presStyleIdx="0" presStyleCnt="3">
        <dgm:presLayoutVars>
          <dgm:bulletEnabled val="1"/>
        </dgm:presLayoutVars>
      </dgm:prSet>
      <dgm:spPr/>
    </dgm:pt>
    <dgm:pt modelId="{BAFFB431-D158-4EAC-B66E-7A686B233173}" type="pres">
      <dgm:prSet presAssocID="{92A5ED58-E9C1-482A-88E4-7270563F76B3}" presName="spacerL" presStyleCnt="0"/>
      <dgm:spPr/>
    </dgm:pt>
    <dgm:pt modelId="{685BA53D-E2E2-4869-8845-AB32EBC4790F}" type="pres">
      <dgm:prSet presAssocID="{92A5ED58-E9C1-482A-88E4-7270563F76B3}" presName="sibTrans" presStyleLbl="sibTrans2D1" presStyleIdx="0" presStyleCnt="2"/>
      <dgm:spPr/>
    </dgm:pt>
    <dgm:pt modelId="{01F7BA78-7781-4CCE-B859-0A883A329543}" type="pres">
      <dgm:prSet presAssocID="{92A5ED58-E9C1-482A-88E4-7270563F76B3}" presName="spacerR" presStyleCnt="0"/>
      <dgm:spPr/>
    </dgm:pt>
    <dgm:pt modelId="{A3B6944E-F5F9-4D9D-B32F-58D981666F8B}" type="pres">
      <dgm:prSet presAssocID="{E5063B25-34DF-4AB4-9896-F0EBE115A430}" presName="node" presStyleLbl="node1" presStyleIdx="1" presStyleCnt="3">
        <dgm:presLayoutVars>
          <dgm:bulletEnabled val="1"/>
        </dgm:presLayoutVars>
      </dgm:prSet>
      <dgm:spPr/>
    </dgm:pt>
    <dgm:pt modelId="{3DDA250E-431F-4710-A8A3-3CB07B3C3323}" type="pres">
      <dgm:prSet presAssocID="{1ADFF269-BF9E-44AB-9A71-468DD3C6E658}" presName="spacerL" presStyleCnt="0"/>
      <dgm:spPr/>
    </dgm:pt>
    <dgm:pt modelId="{B11C9383-FF59-4F00-9E28-21253C00B6C1}" type="pres">
      <dgm:prSet presAssocID="{1ADFF269-BF9E-44AB-9A71-468DD3C6E658}" presName="sibTrans" presStyleLbl="sibTrans2D1" presStyleIdx="1" presStyleCnt="2"/>
      <dgm:spPr/>
    </dgm:pt>
    <dgm:pt modelId="{BE3A2D38-18D9-44D4-95D8-A177DBA963F8}" type="pres">
      <dgm:prSet presAssocID="{1ADFF269-BF9E-44AB-9A71-468DD3C6E658}" presName="spacerR" presStyleCnt="0"/>
      <dgm:spPr/>
    </dgm:pt>
    <dgm:pt modelId="{05E5FC7C-58A5-48D8-84C3-8CB68F1DB8C5}" type="pres">
      <dgm:prSet presAssocID="{6548344F-9ADE-44E1-BB2C-E114D911FB5F}" presName="node" presStyleLbl="node1" presStyleIdx="2" presStyleCnt="3">
        <dgm:presLayoutVars>
          <dgm:bulletEnabled val="1"/>
        </dgm:presLayoutVars>
      </dgm:prSet>
      <dgm:spPr/>
    </dgm:pt>
  </dgm:ptLst>
  <dgm:cxnLst>
    <dgm:cxn modelId="{0829AB0E-6C88-4A3A-A394-D12B42D1FD61}" srcId="{D293B4D7-4916-4D1B-B4DD-7FE7F2881A3D}" destId="{6548344F-9ADE-44E1-BB2C-E114D911FB5F}" srcOrd="2" destOrd="0" parTransId="{7EB825F6-783D-45B6-BC4D-D58D2C13B1D5}" sibTransId="{4EFB3C00-E8EA-4954-9CBB-D13D7A114211}"/>
    <dgm:cxn modelId="{15EA987C-E768-40DE-BD3E-CF13BEEAF57C}" type="presOf" srcId="{E5063B25-34DF-4AB4-9896-F0EBE115A430}" destId="{A3B6944E-F5F9-4D9D-B32F-58D981666F8B}" srcOrd="0" destOrd="0" presId="urn:microsoft.com/office/officeart/2005/8/layout/equation1"/>
    <dgm:cxn modelId="{0CBB199A-E11C-49B6-B7BB-B6BF4BFC0429}" type="presOf" srcId="{6548344F-9ADE-44E1-BB2C-E114D911FB5F}" destId="{05E5FC7C-58A5-48D8-84C3-8CB68F1DB8C5}" srcOrd="0" destOrd="0" presId="urn:microsoft.com/office/officeart/2005/8/layout/equation1"/>
    <dgm:cxn modelId="{7C333CA3-1C16-4D61-A582-814A1C850077}" type="presOf" srcId="{D293B4D7-4916-4D1B-B4DD-7FE7F2881A3D}" destId="{97C64412-7D4B-40B3-AB69-97A1A8000733}" srcOrd="0" destOrd="0" presId="urn:microsoft.com/office/officeart/2005/8/layout/equation1"/>
    <dgm:cxn modelId="{AC3CC7C1-8CFC-4A96-8F8E-8B288988ABEF}" type="presOf" srcId="{92A5ED58-E9C1-482A-88E4-7270563F76B3}" destId="{685BA53D-E2E2-4869-8845-AB32EBC4790F}" srcOrd="0" destOrd="0" presId="urn:microsoft.com/office/officeart/2005/8/layout/equation1"/>
    <dgm:cxn modelId="{C2D351C6-B4D9-4B37-A0E1-CE4DCE847DE3}" type="presOf" srcId="{1E9FB663-4AAC-4323-9415-C3D435B6E098}" destId="{038A9B87-C60B-4CD4-A782-A7A6E5130794}" srcOrd="0" destOrd="0" presId="urn:microsoft.com/office/officeart/2005/8/layout/equation1"/>
    <dgm:cxn modelId="{1D35C0ED-C432-466A-8A9B-1A358C83D358}" srcId="{D293B4D7-4916-4D1B-B4DD-7FE7F2881A3D}" destId="{1E9FB663-4AAC-4323-9415-C3D435B6E098}" srcOrd="0" destOrd="0" parTransId="{E0BC4D92-129B-453C-98A3-C925F4072E18}" sibTransId="{92A5ED58-E9C1-482A-88E4-7270563F76B3}"/>
    <dgm:cxn modelId="{85379BEE-1699-42C8-8415-E3692B7B3105}" type="presOf" srcId="{1ADFF269-BF9E-44AB-9A71-468DD3C6E658}" destId="{B11C9383-FF59-4F00-9E28-21253C00B6C1}" srcOrd="0" destOrd="0" presId="urn:microsoft.com/office/officeart/2005/8/layout/equation1"/>
    <dgm:cxn modelId="{0A92B0F9-26E5-47D6-88AF-6FA7697EB2C3}" srcId="{D293B4D7-4916-4D1B-B4DD-7FE7F2881A3D}" destId="{E5063B25-34DF-4AB4-9896-F0EBE115A430}" srcOrd="1" destOrd="0" parTransId="{182508C3-7F5B-485D-ACDC-0B185A8B504D}" sibTransId="{1ADFF269-BF9E-44AB-9A71-468DD3C6E658}"/>
    <dgm:cxn modelId="{275532DE-705E-4417-9B65-8F53DF9FB25C}" type="presParOf" srcId="{97C64412-7D4B-40B3-AB69-97A1A8000733}" destId="{038A9B87-C60B-4CD4-A782-A7A6E5130794}" srcOrd="0" destOrd="0" presId="urn:microsoft.com/office/officeart/2005/8/layout/equation1"/>
    <dgm:cxn modelId="{A5C242C1-DC2F-42DE-B2B7-364342D19F18}" type="presParOf" srcId="{97C64412-7D4B-40B3-AB69-97A1A8000733}" destId="{BAFFB431-D158-4EAC-B66E-7A686B233173}" srcOrd="1" destOrd="0" presId="urn:microsoft.com/office/officeart/2005/8/layout/equation1"/>
    <dgm:cxn modelId="{FF6DFFA1-BA47-4431-BFBF-F4D43CBCCFED}" type="presParOf" srcId="{97C64412-7D4B-40B3-AB69-97A1A8000733}" destId="{685BA53D-E2E2-4869-8845-AB32EBC4790F}" srcOrd="2" destOrd="0" presId="urn:microsoft.com/office/officeart/2005/8/layout/equation1"/>
    <dgm:cxn modelId="{3C025048-A251-400C-8686-8393272466C9}" type="presParOf" srcId="{97C64412-7D4B-40B3-AB69-97A1A8000733}" destId="{01F7BA78-7781-4CCE-B859-0A883A329543}" srcOrd="3" destOrd="0" presId="urn:microsoft.com/office/officeart/2005/8/layout/equation1"/>
    <dgm:cxn modelId="{3F71C2D3-4CD4-4CB8-88A9-3E4DEF39E972}" type="presParOf" srcId="{97C64412-7D4B-40B3-AB69-97A1A8000733}" destId="{A3B6944E-F5F9-4D9D-B32F-58D981666F8B}" srcOrd="4" destOrd="0" presId="urn:microsoft.com/office/officeart/2005/8/layout/equation1"/>
    <dgm:cxn modelId="{7DC2A7AD-707A-48BB-959C-5FB3DD7893EB}" type="presParOf" srcId="{97C64412-7D4B-40B3-AB69-97A1A8000733}" destId="{3DDA250E-431F-4710-A8A3-3CB07B3C3323}" srcOrd="5" destOrd="0" presId="urn:microsoft.com/office/officeart/2005/8/layout/equation1"/>
    <dgm:cxn modelId="{E5EDE7BC-92FB-45D7-8232-87BC6ACADF92}" type="presParOf" srcId="{97C64412-7D4B-40B3-AB69-97A1A8000733}" destId="{B11C9383-FF59-4F00-9E28-21253C00B6C1}" srcOrd="6" destOrd="0" presId="urn:microsoft.com/office/officeart/2005/8/layout/equation1"/>
    <dgm:cxn modelId="{04DE8FB6-2B1B-43BD-8B72-EB80AAEE0E87}" type="presParOf" srcId="{97C64412-7D4B-40B3-AB69-97A1A8000733}" destId="{BE3A2D38-18D9-44D4-95D8-A177DBA963F8}" srcOrd="7" destOrd="0" presId="urn:microsoft.com/office/officeart/2005/8/layout/equation1"/>
    <dgm:cxn modelId="{F72B0F90-82C9-49DD-ABC0-4BE792A836B0}" type="presParOf" srcId="{97C64412-7D4B-40B3-AB69-97A1A8000733}" destId="{05E5FC7C-58A5-48D8-84C3-8CB68F1DB8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0E48C-9310-4884-82EA-39377CF711F0}">
      <dsp:nvSpPr>
        <dsp:cNvPr id="0" name=""/>
        <dsp:cNvSpPr/>
      </dsp:nvSpPr>
      <dsp:spPr>
        <a:xfrm>
          <a:off x="1313" y="681909"/>
          <a:ext cx="1148650" cy="11486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3214" tIns="20320" rIns="63214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빈곤</a:t>
          </a:r>
        </a:p>
      </dsp:txBody>
      <dsp:txXfrm>
        <a:off x="169529" y="850125"/>
        <a:ext cx="812218" cy="812218"/>
      </dsp:txXfrm>
    </dsp:sp>
    <dsp:sp modelId="{8DAB59FA-35A8-4A49-8129-98F693AACF22}">
      <dsp:nvSpPr>
        <dsp:cNvPr id="0" name=""/>
        <dsp:cNvSpPr/>
      </dsp:nvSpPr>
      <dsp:spPr>
        <a:xfrm>
          <a:off x="920234" y="681909"/>
          <a:ext cx="1148650" cy="11486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3214" tIns="20320" rIns="63214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질병</a:t>
          </a:r>
        </a:p>
      </dsp:txBody>
      <dsp:txXfrm>
        <a:off x="1088450" y="850125"/>
        <a:ext cx="812218" cy="812218"/>
      </dsp:txXfrm>
    </dsp:sp>
    <dsp:sp modelId="{4C08A7AC-5F34-4202-899C-C6323ECFA44B}">
      <dsp:nvSpPr>
        <dsp:cNvPr id="0" name=""/>
        <dsp:cNvSpPr/>
      </dsp:nvSpPr>
      <dsp:spPr>
        <a:xfrm>
          <a:off x="1839154" y="681909"/>
          <a:ext cx="1148650" cy="11486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3214" tIns="20320" rIns="63214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소외</a:t>
          </a:r>
          <a:br>
            <a:rPr lang="en-US" altLang="ko-KR" sz="1600" kern="1200" dirty="0"/>
          </a:br>
          <a:r>
            <a:rPr lang="ko-KR" altLang="en-US" sz="1600" kern="1200" dirty="0"/>
            <a:t>및 고독</a:t>
          </a:r>
        </a:p>
      </dsp:txBody>
      <dsp:txXfrm>
        <a:off x="2007370" y="850125"/>
        <a:ext cx="812218" cy="812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9B87-C60B-4CD4-A782-A7A6E5130794}">
      <dsp:nvSpPr>
        <dsp:cNvPr id="0" name=""/>
        <dsp:cNvSpPr/>
      </dsp:nvSpPr>
      <dsp:spPr>
        <a:xfrm>
          <a:off x="911446" y="265"/>
          <a:ext cx="821506" cy="821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 err="1"/>
            <a:t>저출</a:t>
          </a:r>
          <a:endParaRPr lang="en-US" altLang="ko-KR" sz="1100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산</a:t>
          </a:r>
        </a:p>
      </dsp:txBody>
      <dsp:txXfrm>
        <a:off x="1031753" y="120572"/>
        <a:ext cx="580892" cy="580892"/>
      </dsp:txXfrm>
    </dsp:sp>
    <dsp:sp modelId="{685BA53D-E2E2-4869-8845-AB32EBC4790F}">
      <dsp:nvSpPr>
        <dsp:cNvPr id="0" name=""/>
        <dsp:cNvSpPr/>
      </dsp:nvSpPr>
      <dsp:spPr>
        <a:xfrm>
          <a:off x="1799658" y="172782"/>
          <a:ext cx="476473" cy="47647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700" kern="1200"/>
        </a:p>
      </dsp:txBody>
      <dsp:txXfrm>
        <a:off x="1862814" y="354985"/>
        <a:ext cx="350161" cy="112067"/>
      </dsp:txXfrm>
    </dsp:sp>
    <dsp:sp modelId="{A3B6944E-F5F9-4D9D-B32F-58D981666F8B}">
      <dsp:nvSpPr>
        <dsp:cNvPr id="0" name=""/>
        <dsp:cNvSpPr/>
      </dsp:nvSpPr>
      <dsp:spPr>
        <a:xfrm>
          <a:off x="2342838" y="265"/>
          <a:ext cx="821506" cy="821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고령</a:t>
          </a:r>
          <a:endParaRPr lang="en-US" altLang="ko-KR" sz="1100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화</a:t>
          </a:r>
        </a:p>
      </dsp:txBody>
      <dsp:txXfrm>
        <a:off x="2463145" y="120572"/>
        <a:ext cx="580892" cy="580892"/>
      </dsp:txXfrm>
    </dsp:sp>
    <dsp:sp modelId="{B11C9383-FF59-4F00-9E28-21253C00B6C1}">
      <dsp:nvSpPr>
        <dsp:cNvPr id="0" name=""/>
        <dsp:cNvSpPr/>
      </dsp:nvSpPr>
      <dsp:spPr>
        <a:xfrm>
          <a:off x="3231050" y="172782"/>
          <a:ext cx="476473" cy="4764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>
        <a:off x="3294206" y="270935"/>
        <a:ext cx="350161" cy="280167"/>
      </dsp:txXfrm>
    </dsp:sp>
    <dsp:sp modelId="{05E5FC7C-58A5-48D8-84C3-8CB68F1DB8C5}">
      <dsp:nvSpPr>
        <dsp:cNvPr id="0" name=""/>
        <dsp:cNvSpPr/>
      </dsp:nvSpPr>
      <dsp:spPr>
        <a:xfrm>
          <a:off x="3774230" y="265"/>
          <a:ext cx="821506" cy="821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경쟁력</a:t>
          </a:r>
          <a:endParaRPr lang="en-US" altLang="ko-KR" sz="1100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/>
            <a:t>약화</a:t>
          </a:r>
        </a:p>
      </dsp:txBody>
      <dsp:txXfrm>
        <a:off x="3894537" y="120572"/>
        <a:ext cx="580892" cy="58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0.32015</cdr:x>
      <cdr:y>0.18719</cdr:y>
    </cdr:from>
    <cdr:to>
      <cdr:x>0.49138</cdr:x>
      <cdr:y>0.25724</cdr:y>
    </cdr:to>
    <cdr:sp macro="" textlink="">
      <cdr:nvSpPr>
        <cdr:cNvPr id="2" name="사각형: 둥근 한쪽 모서리 1">
          <a:extLst xmlns:a="http://schemas.openxmlformats.org/drawingml/2006/main">
            <a:ext uri="{FF2B5EF4-FFF2-40B4-BE49-F238E27FC236}">
              <a16:creationId xmlns:a16="http://schemas.microsoft.com/office/drawing/2014/main" id="{FF958861-0CF4-6F2D-0C4F-9CF505DEC385}"/>
            </a:ext>
          </a:extLst>
        </cdr:cNvPr>
        <cdr:cNvSpPr/>
      </cdr:nvSpPr>
      <cdr:spPr>
        <a:xfrm xmlns:a="http://schemas.openxmlformats.org/drawingml/2006/main">
          <a:off x="2783305" y="883700"/>
          <a:ext cx="1488657" cy="330684"/>
        </a:xfrm>
        <a:prstGeom xmlns:a="http://schemas.openxmlformats.org/drawingml/2006/main" prst="round1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단위</a:t>
          </a:r>
          <a:r>
            <a:rPr lang="en-US" altLang="ko-KR" sz="18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: </a:t>
          </a:r>
          <a:r>
            <a:rPr lang="ko-KR" altLang="en-US" sz="18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천명</a:t>
          </a:r>
          <a:r>
            <a:rPr lang="en-US" altLang="ko-KR" sz="18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rPr>
            <a:t>, %</a:t>
          </a:r>
          <a:endParaRPr lang="ko-KR" sz="1800" dirty="0">
            <a:solidFill>
              <a:schemeClr val="tx1"/>
            </a:solidFill>
            <a:latin typeface="궁서" panose="02030600000101010101" pitchFamily="18" charset="-127"/>
            <a:ea typeface="궁서" panose="02030600000101010101" pitchFamily="18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616F-EC11-46B4-82B2-FB7050E2BC20}" type="datetimeFigureOut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2DA99-6458-4444-8BD8-A5447FAB3A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8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2588-5A02-4AF5-B553-7A00AB5A75A3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0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C83A-F53B-4BFB-B982-5DE35DEF294E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50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196-8267-45EF-9F75-24635AC6770B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6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다리꼴 6">
            <a:extLst>
              <a:ext uri="{FF2B5EF4-FFF2-40B4-BE49-F238E27FC236}">
                <a16:creationId xmlns:a16="http://schemas.microsoft.com/office/drawing/2014/main" id="{25E5E7A3-5006-69E0-CB28-EA8432BD1212}"/>
              </a:ext>
            </a:extLst>
          </p:cNvPr>
          <p:cNvSpPr/>
          <p:nvPr userDrawn="1"/>
        </p:nvSpPr>
        <p:spPr>
          <a:xfrm>
            <a:off x="0" y="819509"/>
            <a:ext cx="9906000" cy="457200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B65F92BF-AC5C-2C8A-4985-B7E913FD5651}"/>
              </a:ext>
            </a:extLst>
          </p:cNvPr>
          <p:cNvSpPr/>
          <p:nvPr userDrawn="1"/>
        </p:nvSpPr>
        <p:spPr>
          <a:xfrm>
            <a:off x="681037" y="0"/>
            <a:ext cx="8618238" cy="1276709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115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B406-0F5A-4506-B07B-84C9A99AE6BB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F78BE6C9-3652-BC7D-50D0-3E74CD09C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69" y="6180437"/>
            <a:ext cx="1739662" cy="5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1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2452-95FC-43FB-94CC-A5422ADFCC5D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60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8863-55DE-45D8-9521-2F7B9BE96F43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42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7C14-8838-4060-B2AF-3771A2FBA8E7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3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D606-3ACE-480C-A83D-3FDF8797CDD5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15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8486-D9CE-450E-8A21-90E011C0F2B8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71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C9F-FF39-4A0C-AB99-64FC6744B1E6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0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7537-DCCD-436B-89D9-19790CA8D3D9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24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E8A08-CAC2-481E-B6ED-38D7B50EBBF0}" type="datetime1">
              <a:rPr lang="ko-KR" altLang="en-US" smtClean="0"/>
              <a:t>2024-07-05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44FCF-FE43-40FE-B5FE-4F46097D95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1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ECAC71B-24BA-D077-4EA3-EABD9A0E2491}"/>
              </a:ext>
            </a:extLst>
          </p:cNvPr>
          <p:cNvSpPr/>
          <p:nvPr/>
        </p:nvSpPr>
        <p:spPr>
          <a:xfrm>
            <a:off x="0" y="0"/>
            <a:ext cx="5255491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01D1087-A82A-4A0C-3778-7075C57C0322}"/>
              </a:ext>
            </a:extLst>
          </p:cNvPr>
          <p:cNvSpPr/>
          <p:nvPr/>
        </p:nvSpPr>
        <p:spPr>
          <a:xfrm>
            <a:off x="1016002" y="2780146"/>
            <a:ext cx="8211126" cy="1542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Aging</a:t>
            </a:r>
            <a:r>
              <a:rPr lang="ko-KR" alt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Society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7" name="그림 6" descr="그래픽, 로고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40DD42F2-B17D-B265-665E-08A35627C8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212437"/>
            <a:ext cx="1763830" cy="11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F681DD-6A93-8AD5-9F97-EC5806DE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E5B21D-CCD7-1F3D-1933-6D356E2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위로 굽음 4">
            <a:extLst>
              <a:ext uri="{FF2B5EF4-FFF2-40B4-BE49-F238E27FC236}">
                <a16:creationId xmlns:a16="http://schemas.microsoft.com/office/drawing/2014/main" id="{D2E8C621-943B-50C0-B860-7B3D6B0DC796}"/>
              </a:ext>
            </a:extLst>
          </p:cNvPr>
          <p:cNvSpPr/>
          <p:nvPr/>
        </p:nvSpPr>
        <p:spPr>
          <a:xfrm>
            <a:off x="1274617" y="1939636"/>
            <a:ext cx="6373091" cy="628073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>
            <a:extLst>
              <a:ext uri="{FF2B5EF4-FFF2-40B4-BE49-F238E27FC236}">
                <a16:creationId xmlns:a16="http://schemas.microsoft.com/office/drawing/2014/main" id="{123FF1E5-DFEE-5B56-D70A-193C187BAAD2}"/>
              </a:ext>
            </a:extLst>
          </p:cNvPr>
          <p:cNvSpPr/>
          <p:nvPr/>
        </p:nvSpPr>
        <p:spPr>
          <a:xfrm>
            <a:off x="1089889" y="1782618"/>
            <a:ext cx="868218" cy="78509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2DDA4-7F3C-3E5E-7CF5-EA7DB41CBAA3}"/>
              </a:ext>
            </a:extLst>
          </p:cNvPr>
          <p:cNvSpPr txBox="1"/>
          <p:nvPr/>
        </p:nvSpPr>
        <p:spPr>
          <a:xfrm>
            <a:off x="1958107" y="1939636"/>
            <a:ext cx="440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돋움" panose="020B0600000101010101" pitchFamily="50" charset="-127"/>
                <a:ea typeface="돋움" panose="020B0600000101010101" pitchFamily="50" charset="-127"/>
              </a:rPr>
              <a:t>고령화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사회란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화살표: 위로 굽음 10">
            <a:extLst>
              <a:ext uri="{FF2B5EF4-FFF2-40B4-BE49-F238E27FC236}">
                <a16:creationId xmlns:a16="http://schemas.microsoft.com/office/drawing/2014/main" id="{0D7232CE-895C-C14C-8698-82395EA43C92}"/>
              </a:ext>
            </a:extLst>
          </p:cNvPr>
          <p:cNvSpPr/>
          <p:nvPr/>
        </p:nvSpPr>
        <p:spPr>
          <a:xfrm>
            <a:off x="1348508" y="2995107"/>
            <a:ext cx="6373091" cy="628073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11">
            <a:extLst>
              <a:ext uri="{FF2B5EF4-FFF2-40B4-BE49-F238E27FC236}">
                <a16:creationId xmlns:a16="http://schemas.microsoft.com/office/drawing/2014/main" id="{38ADDCAA-303E-6808-9D81-CA40FA45FC87}"/>
              </a:ext>
            </a:extLst>
          </p:cNvPr>
          <p:cNvSpPr/>
          <p:nvPr/>
        </p:nvSpPr>
        <p:spPr>
          <a:xfrm>
            <a:off x="1163780" y="2838089"/>
            <a:ext cx="868218" cy="78509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BB6BC-E08D-79EE-5F4D-FDD8190B978F}"/>
              </a:ext>
            </a:extLst>
          </p:cNvPr>
          <p:cNvSpPr txBox="1"/>
          <p:nvPr/>
        </p:nvSpPr>
        <p:spPr>
          <a:xfrm>
            <a:off x="2031998" y="2995107"/>
            <a:ext cx="440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고령화 사회의 원인</a:t>
            </a:r>
          </a:p>
        </p:txBody>
      </p:sp>
      <p:sp>
        <p:nvSpPr>
          <p:cNvPr id="14" name="화살표: 위로 굽음 13">
            <a:extLst>
              <a:ext uri="{FF2B5EF4-FFF2-40B4-BE49-F238E27FC236}">
                <a16:creationId xmlns:a16="http://schemas.microsoft.com/office/drawing/2014/main" id="{992B6ACE-C3B9-FD13-AC4B-98B3D6BDDFBC}"/>
              </a:ext>
            </a:extLst>
          </p:cNvPr>
          <p:cNvSpPr/>
          <p:nvPr/>
        </p:nvSpPr>
        <p:spPr>
          <a:xfrm>
            <a:off x="1348508" y="4050578"/>
            <a:ext cx="6373091" cy="628073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각형 14">
            <a:extLst>
              <a:ext uri="{FF2B5EF4-FFF2-40B4-BE49-F238E27FC236}">
                <a16:creationId xmlns:a16="http://schemas.microsoft.com/office/drawing/2014/main" id="{4F25C69D-4184-277D-910E-8B119AE4B67F}"/>
              </a:ext>
            </a:extLst>
          </p:cNvPr>
          <p:cNvSpPr/>
          <p:nvPr/>
        </p:nvSpPr>
        <p:spPr>
          <a:xfrm>
            <a:off x="1163780" y="3893560"/>
            <a:ext cx="868218" cy="78509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08F47A-854D-D295-F62E-59543E619228}"/>
              </a:ext>
            </a:extLst>
          </p:cNvPr>
          <p:cNvSpPr txBox="1"/>
          <p:nvPr/>
        </p:nvSpPr>
        <p:spPr>
          <a:xfrm>
            <a:off x="2031998" y="4050578"/>
            <a:ext cx="440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국내 고령화 인구 추이</a:t>
            </a:r>
          </a:p>
        </p:txBody>
      </p: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1D67802B-E38D-F097-8B08-E7E0A03F3D47}"/>
              </a:ext>
            </a:extLst>
          </p:cNvPr>
          <p:cNvSpPr/>
          <p:nvPr/>
        </p:nvSpPr>
        <p:spPr>
          <a:xfrm>
            <a:off x="1348508" y="5106049"/>
            <a:ext cx="6373091" cy="628073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각형 17">
            <a:extLst>
              <a:ext uri="{FF2B5EF4-FFF2-40B4-BE49-F238E27FC236}">
                <a16:creationId xmlns:a16="http://schemas.microsoft.com/office/drawing/2014/main" id="{9328DAD6-196F-32E5-04FB-6D63AA38DFAA}"/>
              </a:ext>
            </a:extLst>
          </p:cNvPr>
          <p:cNvSpPr/>
          <p:nvPr/>
        </p:nvSpPr>
        <p:spPr>
          <a:xfrm>
            <a:off x="1163780" y="4949031"/>
            <a:ext cx="868218" cy="785091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0F84CE-890F-B746-C0B4-606A96008D44}"/>
              </a:ext>
            </a:extLst>
          </p:cNvPr>
          <p:cNvSpPr txBox="1"/>
          <p:nvPr/>
        </p:nvSpPr>
        <p:spPr>
          <a:xfrm>
            <a:off x="2031998" y="5106049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고령화 사회의 문제점과 해결원인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1" name="그림 20" descr="그림, 아동 미술, 스케치, 일러스트레이션이(가) 표시된 사진&#10;&#10;자동 생성된 설명">
            <a:extLst>
              <a:ext uri="{FF2B5EF4-FFF2-40B4-BE49-F238E27FC236}">
                <a16:creationId xmlns:a16="http://schemas.microsoft.com/office/drawing/2014/main" id="{098585A7-57C7-CF53-5F15-038BB2E1C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6" t="381" r="267" b="65671"/>
          <a:stretch/>
        </p:blipFill>
        <p:spPr>
          <a:xfrm>
            <a:off x="8005204" y="3045473"/>
            <a:ext cx="1644464" cy="16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6F45A-533A-24E2-2ADC-A02727A3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고령화 </a:t>
            </a:r>
            <a:r>
              <a:rPr lang="ko-KR" altLang="en-US" dirty="0" err="1"/>
              <a:t>사회란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E907FC-ECA8-EAC3-C47B-92A4DCA6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40" y="1477819"/>
            <a:ext cx="6948196" cy="2336799"/>
          </a:xfr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Aging Society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proportion of the elderly population is significantly higher compared to other societies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As the average life expectancy increases, it progresses into an aging society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4AACC0-4278-3ECA-0F23-DFF318CA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B9EA592-444E-6B4F-7486-64DCA2EBF36F}"/>
              </a:ext>
            </a:extLst>
          </p:cNvPr>
          <p:cNvSpPr txBox="1">
            <a:spLocks/>
          </p:cNvSpPr>
          <p:nvPr/>
        </p:nvSpPr>
        <p:spPr>
          <a:xfrm>
            <a:off x="681039" y="4019553"/>
            <a:ext cx="9007905" cy="233679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고령화 사회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다른 사회와 비교할 때 노령인구의 비율이 현저히 높아가는 사회로 대한민국을 포함한 일부국가에서는 의학의 발달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생활수준과 환경의 개선으로 평균수명이 높아지면서 고령화 사회로 진행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E140057F-7931-58E0-0DF9-9EF5D89FA5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9236" y="2076447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44760-FDF2-5EAA-CD45-F9AE946D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고령화 사회의 원인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7439E8-48A1-5E64-06A4-C4CD0D76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B1E8C0D-7001-EE94-9530-B5D20B15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49067"/>
              </p:ext>
            </p:extLst>
          </p:nvPr>
        </p:nvGraphicFramePr>
        <p:xfrm>
          <a:off x="1902691" y="2152073"/>
          <a:ext cx="7389092" cy="35652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94546">
                  <a:extLst>
                    <a:ext uri="{9D8B030D-6E8A-4147-A177-3AD203B41FA5}">
                      <a16:colId xmlns:a16="http://schemas.microsoft.com/office/drawing/2014/main" val="2342857008"/>
                    </a:ext>
                  </a:extLst>
                </a:gridCol>
                <a:gridCol w="3694546">
                  <a:extLst>
                    <a:ext uri="{9D8B030D-6E8A-4147-A177-3AD203B41FA5}">
                      <a16:colId xmlns:a16="http://schemas.microsoft.com/office/drawing/2014/main" val="1070016679"/>
                    </a:ext>
                  </a:extLst>
                </a:gridCol>
              </a:tblGrid>
              <a:tr h="11884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외동을 낳거나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출산을 하지 않는 부부 늘어남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의료기술 발달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기대수명 연장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692112"/>
                  </a:ext>
                </a:extLst>
              </a:tr>
              <a:tr h="11884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미혼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만혼이 늘어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인구대수준 못 미침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건강관심 증대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영양상태 양호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627918"/>
                  </a:ext>
                </a:extLst>
              </a:tr>
              <a:tr h="11884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전통적 가족제도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결혼제도 원인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베이비붐 세대가 고령층으로 진입</a:t>
                      </a:r>
                      <a:b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하면서 급격한 출산율의 저하와 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맞물려 고령화의 진전을 더 가속화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963231"/>
                  </a:ext>
                </a:extLst>
              </a:tr>
            </a:tbl>
          </a:graphicData>
        </a:graphic>
      </p:graphicFrame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7B4A7406-A948-1E97-F812-841CFA11816B}"/>
              </a:ext>
            </a:extLst>
          </p:cNvPr>
          <p:cNvSpPr/>
          <p:nvPr/>
        </p:nvSpPr>
        <p:spPr>
          <a:xfrm>
            <a:off x="1902691" y="1560946"/>
            <a:ext cx="3694545" cy="59112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83CB96CD-96BF-2B69-AB39-15937A1DAE50}"/>
              </a:ext>
            </a:extLst>
          </p:cNvPr>
          <p:cNvSpPr/>
          <p:nvPr/>
        </p:nvSpPr>
        <p:spPr>
          <a:xfrm>
            <a:off x="2059709" y="1560946"/>
            <a:ext cx="3426691" cy="59112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저출산</a:t>
            </a: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838B3C29-9169-48BE-E0CB-83667C4EF85F}"/>
              </a:ext>
            </a:extLst>
          </p:cNvPr>
          <p:cNvSpPr/>
          <p:nvPr/>
        </p:nvSpPr>
        <p:spPr>
          <a:xfrm>
            <a:off x="5597236" y="1560946"/>
            <a:ext cx="3694545" cy="59112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74195409-695C-AC93-78E2-909AB91E4F29}"/>
              </a:ext>
            </a:extLst>
          </p:cNvPr>
          <p:cNvSpPr/>
          <p:nvPr/>
        </p:nvSpPr>
        <p:spPr>
          <a:xfrm>
            <a:off x="5754254" y="1560946"/>
            <a:ext cx="3426691" cy="59112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고령화</a:t>
            </a:r>
          </a:p>
        </p:txBody>
      </p:sp>
      <p:sp>
        <p:nvSpPr>
          <p:cNvPr id="10" name="사각형: 둥근 대각선 방향 모서리 9">
            <a:extLst>
              <a:ext uri="{FF2B5EF4-FFF2-40B4-BE49-F238E27FC236}">
                <a16:creationId xmlns:a16="http://schemas.microsoft.com/office/drawing/2014/main" id="{56A7C378-8D6F-D2D4-EB50-0DA16D526163}"/>
              </a:ext>
            </a:extLst>
          </p:cNvPr>
          <p:cNvSpPr/>
          <p:nvPr/>
        </p:nvSpPr>
        <p:spPr>
          <a:xfrm>
            <a:off x="720434" y="2152073"/>
            <a:ext cx="1182255" cy="245687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사회적</a:t>
            </a:r>
          </a:p>
        </p:txBody>
      </p:sp>
      <p:sp>
        <p:nvSpPr>
          <p:cNvPr id="11" name="사각형: 둥근 대각선 방향 모서리 10">
            <a:extLst>
              <a:ext uri="{FF2B5EF4-FFF2-40B4-BE49-F238E27FC236}">
                <a16:creationId xmlns:a16="http://schemas.microsoft.com/office/drawing/2014/main" id="{AB40E57C-1061-CE8F-F1E6-95F1AB048319}"/>
              </a:ext>
            </a:extLst>
          </p:cNvPr>
          <p:cNvSpPr/>
          <p:nvPr/>
        </p:nvSpPr>
        <p:spPr>
          <a:xfrm>
            <a:off x="720434" y="4608945"/>
            <a:ext cx="1182255" cy="110836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역사적</a:t>
            </a:r>
          </a:p>
        </p:txBody>
      </p:sp>
    </p:spTree>
    <p:extLst>
      <p:ext uri="{BB962C8B-B14F-4D97-AF65-F5344CB8AC3E}">
        <p14:creationId xmlns:p14="http://schemas.microsoft.com/office/powerpoint/2010/main" val="1988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0FF46-9651-3DA7-7433-AE8B63BE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국내 고령화 인구 추이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7954D45C-BD08-9D56-B066-9DEEEE913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99560"/>
              </p:ext>
            </p:extLst>
          </p:nvPr>
        </p:nvGraphicFramePr>
        <p:xfrm>
          <a:off x="681038" y="1456099"/>
          <a:ext cx="8693871" cy="472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8E442E-73A2-E95F-AF2A-728B4BE7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06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F687BF-714E-EF83-3798-DE057828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고령화 사회의 문제점과 해결방안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BCBBFC-9259-FB87-7D60-C18BD8C3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FCF-FE43-40FE-B5FE-4F46097D9546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250D9D1-D2A4-0304-5D54-833F86CA4FF4}"/>
              </a:ext>
            </a:extLst>
          </p:cNvPr>
          <p:cNvGrpSpPr/>
          <p:nvPr/>
        </p:nvGrpSpPr>
        <p:grpSpPr>
          <a:xfrm>
            <a:off x="568036" y="1798387"/>
            <a:ext cx="4384964" cy="4221018"/>
            <a:chOff x="568036" y="1798387"/>
            <a:chExt cx="4384964" cy="4221018"/>
          </a:xfrm>
        </p:grpSpPr>
        <p:sp>
          <p:nvSpPr>
            <p:cNvPr id="7" name="순서도: 천공 테이프 6">
              <a:extLst>
                <a:ext uri="{FF2B5EF4-FFF2-40B4-BE49-F238E27FC236}">
                  <a16:creationId xmlns:a16="http://schemas.microsoft.com/office/drawing/2014/main" id="{529E1ABE-C41C-3146-7173-1E8C4C8D37F9}"/>
                </a:ext>
              </a:extLst>
            </p:cNvPr>
            <p:cNvSpPr/>
            <p:nvPr/>
          </p:nvSpPr>
          <p:spPr>
            <a:xfrm flipH="1">
              <a:off x="568036" y="1798387"/>
              <a:ext cx="4384964" cy="4221018"/>
            </a:xfrm>
            <a:prstGeom prst="flowChartPunched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" name="순서도: 저장 데이터 7">
              <a:extLst>
                <a:ext uri="{FF2B5EF4-FFF2-40B4-BE49-F238E27FC236}">
                  <a16:creationId xmlns:a16="http://schemas.microsoft.com/office/drawing/2014/main" id="{B8DC7240-3706-6B97-6BEF-9DC1772D899A}"/>
                </a:ext>
              </a:extLst>
            </p:cNvPr>
            <p:cNvSpPr/>
            <p:nvPr/>
          </p:nvSpPr>
          <p:spPr>
            <a:xfrm flipH="1">
              <a:off x="895927" y="2364509"/>
              <a:ext cx="1634837" cy="535709"/>
            </a:xfrm>
            <a:prstGeom prst="flowChartOnlineStorag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문제점</a:t>
              </a:r>
            </a:p>
          </p:txBody>
        </p:sp>
        <p:graphicFrame>
          <p:nvGraphicFramePr>
            <p:cNvPr id="9" name="다이어그램 8">
              <a:extLst>
                <a:ext uri="{FF2B5EF4-FFF2-40B4-BE49-F238E27FC236}">
                  <a16:creationId xmlns:a16="http://schemas.microsoft.com/office/drawing/2014/main" id="{4A22383A-B999-6C52-A08F-066DC3F1D7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1155206"/>
                </p:ext>
              </p:extLst>
            </p:nvPr>
          </p:nvGraphicFramePr>
          <p:xfrm>
            <a:off x="1379681" y="2521348"/>
            <a:ext cx="2989119" cy="2512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사각형: 둥근 대각선 방향 모서리 9">
              <a:extLst>
                <a:ext uri="{FF2B5EF4-FFF2-40B4-BE49-F238E27FC236}">
                  <a16:creationId xmlns:a16="http://schemas.microsoft.com/office/drawing/2014/main" id="{295B2EC9-A39C-F9DD-4740-1A7214E4EC23}"/>
                </a:ext>
              </a:extLst>
            </p:cNvPr>
            <p:cNvSpPr/>
            <p:nvPr/>
          </p:nvSpPr>
          <p:spPr>
            <a:xfrm>
              <a:off x="795481" y="4498109"/>
              <a:ext cx="1080655" cy="535709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사회적</a:t>
              </a:r>
            </a:p>
          </p:txBody>
        </p:sp>
        <p:sp>
          <p:nvSpPr>
            <p:cNvPr id="11" name="화살표: 갈매기형 수장 10">
              <a:extLst>
                <a:ext uri="{FF2B5EF4-FFF2-40B4-BE49-F238E27FC236}">
                  <a16:creationId xmlns:a16="http://schemas.microsoft.com/office/drawing/2014/main" id="{C53F3379-6D60-C7C7-E7C5-30F4FE2F9075}"/>
                </a:ext>
              </a:extLst>
            </p:cNvPr>
            <p:cNvSpPr/>
            <p:nvPr/>
          </p:nvSpPr>
          <p:spPr>
            <a:xfrm flipH="1">
              <a:off x="1969653" y="4498108"/>
              <a:ext cx="1283855" cy="5357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여가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활동</a:t>
              </a:r>
            </a:p>
          </p:txBody>
        </p:sp>
        <p:sp>
          <p:nvSpPr>
            <p:cNvPr id="12" name="육각형 11">
              <a:extLst>
                <a:ext uri="{FF2B5EF4-FFF2-40B4-BE49-F238E27FC236}">
                  <a16:creationId xmlns:a16="http://schemas.microsoft.com/office/drawing/2014/main" id="{D7C0182B-7AAB-A42D-7A78-137CA33DBA68}"/>
                </a:ext>
              </a:extLst>
            </p:cNvPr>
            <p:cNvSpPr/>
            <p:nvPr/>
          </p:nvSpPr>
          <p:spPr>
            <a:xfrm>
              <a:off x="3132859" y="4498108"/>
              <a:ext cx="825499" cy="535709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노인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분양</a:t>
              </a:r>
            </a:p>
          </p:txBody>
        </p:sp>
      </p:grpSp>
      <p:graphicFrame>
        <p:nvGraphicFramePr>
          <p:cNvPr id="15" name="다이어그램 14">
            <a:extLst>
              <a:ext uri="{FF2B5EF4-FFF2-40B4-BE49-F238E27FC236}">
                <a16:creationId xmlns:a16="http://schemas.microsoft.com/office/drawing/2014/main" id="{3C610E91-3CA0-BDB9-8F3A-796811EBD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704134"/>
              </p:ext>
            </p:extLst>
          </p:nvPr>
        </p:nvGraphicFramePr>
        <p:xfrm>
          <a:off x="-288637" y="5186776"/>
          <a:ext cx="5507183" cy="82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4" name="그룹 33">
            <a:extLst>
              <a:ext uri="{FF2B5EF4-FFF2-40B4-BE49-F238E27FC236}">
                <a16:creationId xmlns:a16="http://schemas.microsoft.com/office/drawing/2014/main" id="{D49259E5-6BD8-C0FC-3B22-A13BF8ABC790}"/>
              </a:ext>
            </a:extLst>
          </p:cNvPr>
          <p:cNvGrpSpPr/>
          <p:nvPr/>
        </p:nvGrpSpPr>
        <p:grpSpPr>
          <a:xfrm>
            <a:off x="4953000" y="1706022"/>
            <a:ext cx="4384964" cy="4221018"/>
            <a:chOff x="4953000" y="1706022"/>
            <a:chExt cx="4384964" cy="4221018"/>
          </a:xfrm>
        </p:grpSpPr>
        <p:sp>
          <p:nvSpPr>
            <p:cNvPr id="6" name="순서도: 천공 테이프 5">
              <a:extLst>
                <a:ext uri="{FF2B5EF4-FFF2-40B4-BE49-F238E27FC236}">
                  <a16:creationId xmlns:a16="http://schemas.microsoft.com/office/drawing/2014/main" id="{97D34DD8-115E-1F00-39D7-2446B01C9D1C}"/>
                </a:ext>
              </a:extLst>
            </p:cNvPr>
            <p:cNvSpPr/>
            <p:nvPr/>
          </p:nvSpPr>
          <p:spPr>
            <a:xfrm>
              <a:off x="4953000" y="1706022"/>
              <a:ext cx="4384964" cy="4221018"/>
            </a:xfrm>
            <a:prstGeom prst="flowChartPunchedTap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다이아몬드 18">
              <a:extLst>
                <a:ext uri="{FF2B5EF4-FFF2-40B4-BE49-F238E27FC236}">
                  <a16:creationId xmlns:a16="http://schemas.microsoft.com/office/drawing/2014/main" id="{D349D0FC-9EF8-1653-F630-1C6CE0C5E700}"/>
                </a:ext>
              </a:extLst>
            </p:cNvPr>
            <p:cNvSpPr/>
            <p:nvPr/>
          </p:nvSpPr>
          <p:spPr>
            <a:xfrm>
              <a:off x="6691747" y="3169426"/>
              <a:ext cx="1138383" cy="858982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대책</a:t>
              </a:r>
            </a:p>
          </p:txBody>
        </p:sp>
        <p:sp>
          <p:nvSpPr>
            <p:cNvPr id="17" name="설명선: 왼쪽/오른쪽/위쪽/아래쪽 16">
              <a:extLst>
                <a:ext uri="{FF2B5EF4-FFF2-40B4-BE49-F238E27FC236}">
                  <a16:creationId xmlns:a16="http://schemas.microsoft.com/office/drawing/2014/main" id="{812B3C2D-E4C6-10D8-7E54-26DFE5FD8B9A}"/>
                </a:ext>
              </a:extLst>
            </p:cNvPr>
            <p:cNvSpPr/>
            <p:nvPr/>
          </p:nvSpPr>
          <p:spPr>
            <a:xfrm>
              <a:off x="5060374" y="2724051"/>
              <a:ext cx="1523999" cy="1209963"/>
            </a:xfrm>
            <a:prstGeom prst="quadArrowCallout">
              <a:avLst>
                <a:gd name="adj1" fmla="val 37030"/>
                <a:gd name="adj2" fmla="val 18515"/>
                <a:gd name="adj3" fmla="val 21569"/>
                <a:gd name="adj4" fmla="val 629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일자리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창출</a:t>
              </a:r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id="{B363B32F-4BC8-98E7-FECE-5CD18EE3A611}"/>
                </a:ext>
              </a:extLst>
            </p:cNvPr>
            <p:cNvSpPr/>
            <p:nvPr/>
          </p:nvSpPr>
          <p:spPr>
            <a:xfrm>
              <a:off x="6601691" y="2632363"/>
              <a:ext cx="1238828" cy="655961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제도적</a:t>
              </a:r>
            </a:p>
          </p:txBody>
        </p:sp>
        <p:sp>
          <p:nvSpPr>
            <p:cNvPr id="20" name="더하기 기호 19">
              <a:extLst>
                <a:ext uri="{FF2B5EF4-FFF2-40B4-BE49-F238E27FC236}">
                  <a16:creationId xmlns:a16="http://schemas.microsoft.com/office/drawing/2014/main" id="{53833A9E-2D28-D39C-2BB0-85C960F5E440}"/>
                </a:ext>
              </a:extLst>
            </p:cNvPr>
            <p:cNvSpPr/>
            <p:nvPr/>
          </p:nvSpPr>
          <p:spPr>
            <a:xfrm>
              <a:off x="5435602" y="3852738"/>
              <a:ext cx="1550122" cy="1209963"/>
            </a:xfrm>
            <a:prstGeom prst="mathPlus">
              <a:avLst>
                <a:gd name="adj1" fmla="val 601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복지시설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확충</a:t>
              </a:r>
            </a:p>
          </p:txBody>
        </p:sp>
        <p:sp>
          <p:nvSpPr>
            <p:cNvPr id="21" name="달 20">
              <a:extLst>
                <a:ext uri="{FF2B5EF4-FFF2-40B4-BE49-F238E27FC236}">
                  <a16:creationId xmlns:a16="http://schemas.microsoft.com/office/drawing/2014/main" id="{7EE9CBCE-6AE0-97EC-4238-F19C2A35C863}"/>
                </a:ext>
              </a:extLst>
            </p:cNvPr>
            <p:cNvSpPr/>
            <p:nvPr/>
          </p:nvSpPr>
          <p:spPr>
            <a:xfrm rot="16200000">
              <a:off x="6866667" y="3455032"/>
              <a:ext cx="967509" cy="3749081"/>
            </a:xfrm>
            <a:prstGeom prst="mo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삶의 질 향상</a:t>
              </a:r>
            </a:p>
          </p:txBody>
        </p:sp>
        <p:sp>
          <p:nvSpPr>
            <p:cNvPr id="22" name="사각형: 둥근 위쪽 모서리 21">
              <a:extLst>
                <a:ext uri="{FF2B5EF4-FFF2-40B4-BE49-F238E27FC236}">
                  <a16:creationId xmlns:a16="http://schemas.microsoft.com/office/drawing/2014/main" id="{C8675B52-F0A2-CB56-1E8F-9BE57FBD7247}"/>
                </a:ext>
              </a:extLst>
            </p:cNvPr>
            <p:cNvSpPr/>
            <p:nvPr/>
          </p:nvSpPr>
          <p:spPr>
            <a:xfrm>
              <a:off x="7445664" y="2144469"/>
              <a:ext cx="1598469" cy="374181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해결방안</a:t>
              </a:r>
            </a:p>
          </p:txBody>
        </p:sp>
        <p:sp>
          <p:nvSpPr>
            <p:cNvPr id="25" name="배지 24">
              <a:extLst>
                <a:ext uri="{FF2B5EF4-FFF2-40B4-BE49-F238E27FC236}">
                  <a16:creationId xmlns:a16="http://schemas.microsoft.com/office/drawing/2014/main" id="{F8C075DB-85F0-4E5C-244C-80123B2B829C}"/>
                </a:ext>
              </a:extLst>
            </p:cNvPr>
            <p:cNvSpPr/>
            <p:nvPr/>
          </p:nvSpPr>
          <p:spPr>
            <a:xfrm rot="403245">
              <a:off x="7948540" y="2831061"/>
              <a:ext cx="1291791" cy="441694"/>
            </a:xfrm>
            <a:prstGeom prst="plaqu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사회참여</a:t>
              </a:r>
            </a:p>
          </p:txBody>
        </p:sp>
        <p:sp>
          <p:nvSpPr>
            <p:cNvPr id="26" name="사각형: 둥근 대각선 방향 모서리 25">
              <a:extLst>
                <a:ext uri="{FF2B5EF4-FFF2-40B4-BE49-F238E27FC236}">
                  <a16:creationId xmlns:a16="http://schemas.microsoft.com/office/drawing/2014/main" id="{727A6D84-2807-E528-A52E-301541734E5E}"/>
                </a:ext>
              </a:extLst>
            </p:cNvPr>
            <p:cNvSpPr/>
            <p:nvPr/>
          </p:nvSpPr>
          <p:spPr>
            <a:xfrm>
              <a:off x="7953670" y="3288324"/>
              <a:ext cx="1271869" cy="529976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프로그램 개발</a:t>
              </a:r>
            </a:p>
          </p:txBody>
        </p:sp>
        <p:sp>
          <p:nvSpPr>
            <p:cNvPr id="27" name="사각형: 둥근 대각선 방향 모서리 26">
              <a:extLst>
                <a:ext uri="{FF2B5EF4-FFF2-40B4-BE49-F238E27FC236}">
                  <a16:creationId xmlns:a16="http://schemas.microsoft.com/office/drawing/2014/main" id="{2221DCB3-35EF-5FD0-8BA8-21C43A16E69F}"/>
                </a:ext>
              </a:extLst>
            </p:cNvPr>
            <p:cNvSpPr/>
            <p:nvPr/>
          </p:nvSpPr>
          <p:spPr>
            <a:xfrm>
              <a:off x="7830130" y="4247612"/>
              <a:ext cx="1394832" cy="317859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교육기회 제공</a:t>
              </a:r>
            </a:p>
          </p:txBody>
        </p:sp>
        <p:sp>
          <p:nvSpPr>
            <p:cNvPr id="28" name="사각형: 위쪽 모서리의 한쪽은 둥글고 다른 한쪽은 잘림 27">
              <a:extLst>
                <a:ext uri="{FF2B5EF4-FFF2-40B4-BE49-F238E27FC236}">
                  <a16:creationId xmlns:a16="http://schemas.microsoft.com/office/drawing/2014/main" id="{15DA3372-EF56-43B1-B422-01E166E70108}"/>
                </a:ext>
              </a:extLst>
            </p:cNvPr>
            <p:cNvSpPr/>
            <p:nvPr/>
          </p:nvSpPr>
          <p:spPr>
            <a:xfrm>
              <a:off x="7840518" y="3929753"/>
              <a:ext cx="1379463" cy="317859"/>
            </a:xfrm>
            <a:prstGeom prst="snip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새로운 훈련</a:t>
              </a:r>
            </a:p>
          </p:txBody>
        </p:sp>
        <p:cxnSp>
          <p:nvCxnSpPr>
            <p:cNvPr id="32" name="연결선: 구부러짐 31">
              <a:extLst>
                <a:ext uri="{FF2B5EF4-FFF2-40B4-BE49-F238E27FC236}">
                  <a16:creationId xmlns:a16="http://schemas.microsoft.com/office/drawing/2014/main" id="{066ACCD9-45E1-FB19-A52A-41A3A2B60E70}"/>
                </a:ext>
              </a:extLst>
            </p:cNvPr>
            <p:cNvCxnSpPr>
              <a:stCxn id="28" idx="2"/>
              <a:endCxn id="27" idx="2"/>
            </p:cNvCxnSpPr>
            <p:nvPr/>
          </p:nvCxnSpPr>
          <p:spPr>
            <a:xfrm rot="10800000" flipV="1">
              <a:off x="7830130" y="4088682"/>
              <a:ext cx="10388" cy="317859"/>
            </a:xfrm>
            <a:prstGeom prst="curvedConnector3">
              <a:avLst>
                <a:gd name="adj1" fmla="val 2300616"/>
              </a:avLst>
            </a:prstGeom>
            <a:ln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7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192</Words>
  <Application>Microsoft Office PowerPoint</Application>
  <PresentationFormat>A4 용지(210x297mm)</PresentationFormat>
  <Paragraphs>67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1. 고령화 사회란</vt:lpstr>
      <vt:lpstr>2. 고령화 사회의 원인</vt:lpstr>
      <vt:lpstr>3. 국내 고령화 인구 추이</vt:lpstr>
      <vt:lpstr>4. 고령화 사회의 문제점과 해결방안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24</cp:revision>
  <dcterms:created xsi:type="dcterms:W3CDTF">2024-07-05T14:27:31Z</dcterms:created>
  <dcterms:modified xsi:type="dcterms:W3CDTF">2024-07-05T15:38:27Z</dcterms:modified>
</cp:coreProperties>
</file>