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53" autoAdjust="0"/>
    <p:restoredTop sz="94660"/>
  </p:normalViewPr>
  <p:slideViewPr>
    <p:cSldViewPr snapToGrid="0">
      <p:cViewPr varScale="1">
        <p:scale>
          <a:sx n="63" d="100"/>
          <a:sy n="63" d="100"/>
        </p:scale>
        <p:origin x="91" y="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r>
              <a:rPr lang="ko-KR" altLang="en-US" sz="2400" b="1"/>
              <a:t>인터넷 이용시간 비교</a:t>
            </a:r>
            <a:r>
              <a:rPr lang="en-US" altLang="ko-KR" sz="2400" b="1"/>
              <a:t>(</a:t>
            </a:r>
            <a:r>
              <a:rPr lang="ko-KR" altLang="en-US" sz="2400" b="1"/>
              <a:t>단위</a:t>
            </a:r>
            <a:r>
              <a:rPr lang="en-US" altLang="ko-KR" sz="2400" b="1"/>
              <a:t>:</a:t>
            </a:r>
            <a:r>
              <a:rPr lang="ko-KR" altLang="en-US" sz="2400" b="1"/>
              <a:t>백만 시간</a:t>
            </a:r>
            <a:r>
              <a:rPr lang="en-US" altLang="ko-KR" sz="2400" b="1"/>
              <a:t>)</a:t>
            </a:r>
            <a:endParaRPr lang="ko-KR" sz="2400" b="1"/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1470978030396346"/>
          <c:y val="0.13436219568435634"/>
          <c:w val="0.83756547747258769"/>
          <c:h val="0.640380526772657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구글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2008년</c:v>
                </c:pt>
                <c:pt idx="1">
                  <c:v>2010년</c:v>
                </c:pt>
                <c:pt idx="2">
                  <c:v>2013년</c:v>
                </c:pt>
                <c:pt idx="3">
                  <c:v>2016년</c:v>
                </c:pt>
                <c:pt idx="4">
                  <c:v>2017년</c:v>
                </c:pt>
              </c:strCache>
            </c:strRef>
          </c:cat>
          <c:val>
            <c:numRef>
              <c:f>Sheet1!$B$2:$F$2</c:f>
              <c:numCache>
                <c:formatCode>#,##0_ </c:formatCode>
                <c:ptCount val="5"/>
                <c:pt idx="0">
                  <c:v>41500</c:v>
                </c:pt>
                <c:pt idx="1">
                  <c:v>40000</c:v>
                </c:pt>
                <c:pt idx="2">
                  <c:v>35200</c:v>
                </c:pt>
                <c:pt idx="3">
                  <c:v>35480</c:v>
                </c:pt>
                <c:pt idx="4">
                  <c:v>30200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43-4448-83B9-0EDAB611F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5977392"/>
        <c:axId val="1915707632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페이스북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2008년</c:v>
                </c:pt>
                <c:pt idx="1">
                  <c:v>2010년</c:v>
                </c:pt>
                <c:pt idx="2">
                  <c:v>2013년</c:v>
                </c:pt>
                <c:pt idx="3">
                  <c:v>2016년</c:v>
                </c:pt>
                <c:pt idx="4">
                  <c:v>2017년</c:v>
                </c:pt>
              </c:strCache>
            </c:strRef>
          </c:cat>
          <c:val>
            <c:numRef>
              <c:f>Sheet1!$B$3:$F$3</c:f>
              <c:numCache>
                <c:formatCode>#,##0_ </c:formatCode>
                <c:ptCount val="5"/>
                <c:pt idx="0">
                  <c:v>5120</c:v>
                </c:pt>
                <c:pt idx="1">
                  <c:v>8050</c:v>
                </c:pt>
                <c:pt idx="2">
                  <c:v>57800</c:v>
                </c:pt>
                <c:pt idx="3">
                  <c:v>76800</c:v>
                </c:pt>
                <c:pt idx="4">
                  <c:v>80200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43-4448-83B9-0EDAB611F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7829248"/>
        <c:axId val="2021775600"/>
      </c:lineChart>
      <c:catAx>
        <c:axId val="183597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1915707632"/>
        <c:crosses val="autoZero"/>
        <c:auto val="1"/>
        <c:lblAlgn val="ctr"/>
        <c:lblOffset val="100"/>
        <c:noMultiLvlLbl val="0"/>
      </c:catAx>
      <c:valAx>
        <c:axId val="1915707632"/>
        <c:scaling>
          <c:orientation val="minMax"/>
        </c:scaling>
        <c:delete val="0"/>
        <c:axPos val="l"/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1835977392"/>
        <c:crosses val="autoZero"/>
        <c:crossBetween val="between"/>
      </c:valAx>
      <c:valAx>
        <c:axId val="2021775600"/>
        <c:scaling>
          <c:orientation val="minMax"/>
          <c:max val="100000"/>
        </c:scaling>
        <c:delete val="0"/>
        <c:axPos val="r"/>
        <c:numFmt formatCode="_(* #,##0_);_(* \(#,##0\);_(* &quot;-&quot;_);_(@_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2017829248"/>
        <c:crosses val="max"/>
        <c:crossBetween val="between"/>
        <c:majorUnit val="20000"/>
      </c:valAx>
      <c:catAx>
        <c:axId val="2017829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21775600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 sz="1600">
          <a:latin typeface="굴림" panose="020B0600000101010101" pitchFamily="50" charset="-127"/>
          <a:ea typeface="굴림" panose="020B0600000101010101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780DC7-4A32-4F68-969A-E56D5BE387F3}" type="doc">
      <dgm:prSet loTypeId="urn:microsoft.com/office/officeart/2005/8/layout/venn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B5AEE81A-4FC6-4F0B-B1C0-4E82478C27D1}">
      <dgm:prSet phldrT="[텍스트]" custT="1"/>
      <dgm:spPr/>
      <dgm:t>
        <a:bodyPr/>
        <a:lstStyle/>
        <a:p>
          <a:pPr latinLnBrk="1"/>
          <a:r>
            <a:rPr lang="ko-KR" altLang="en-US" sz="1800">
              <a:latin typeface="굴림" panose="020B0600000101010101" pitchFamily="50" charset="-127"/>
              <a:ea typeface="굴림" panose="020B0600000101010101" pitchFamily="50" charset="-127"/>
            </a:rPr>
            <a:t>연결</a:t>
          </a:r>
        </a:p>
      </dgm:t>
    </dgm:pt>
    <dgm:pt modelId="{858317CB-6575-4F3C-82FD-0D086B0E8BB9}" type="parTrans" cxnId="{C3855A3B-BCE6-4D2A-A269-B25C03715CEB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FD31A14-268B-4A0C-B230-551B4CEEB65F}" type="sibTrans" cxnId="{C3855A3B-BCE6-4D2A-A269-B25C03715CEB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4A6A32C7-E5A4-4729-9364-42346320F790}">
      <dgm:prSet phldrT="[텍스트]" custT="1"/>
      <dgm:spPr/>
      <dgm:t>
        <a:bodyPr/>
        <a:lstStyle/>
        <a:p>
          <a:pPr latinLnBrk="1"/>
          <a:r>
            <a:rPr lang="ko-KR" altLang="en-US" sz="1800">
              <a:latin typeface="굴림" panose="020B0600000101010101" pitchFamily="50" charset="-127"/>
              <a:ea typeface="굴림" panose="020B0600000101010101" pitchFamily="50" charset="-127"/>
            </a:rPr>
            <a:t>참여</a:t>
          </a:r>
        </a:p>
      </dgm:t>
    </dgm:pt>
    <dgm:pt modelId="{C62D89D6-4101-4CF6-9720-190ED8354F4A}" type="parTrans" cxnId="{9E95EA88-863A-489A-8259-194B60B36ED8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617BD4A8-13BE-455C-9E0B-0DAAAB620C58}" type="sibTrans" cxnId="{9E95EA88-863A-489A-8259-194B60B36ED8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68D40A96-6EA1-4F29-A524-A0EE6EBDAAA6}">
      <dgm:prSet phldrT="[텍스트]" custT="1"/>
      <dgm:spPr/>
      <dgm:t>
        <a:bodyPr/>
        <a:lstStyle/>
        <a:p>
          <a:pPr latinLnBrk="1"/>
          <a:r>
            <a:rPr lang="ko-KR" altLang="en-US" sz="1800">
              <a:latin typeface="굴림" panose="020B0600000101010101" pitchFamily="50" charset="-127"/>
              <a:ea typeface="굴림" panose="020B0600000101010101" pitchFamily="50" charset="-127"/>
            </a:rPr>
            <a:t>공개</a:t>
          </a:r>
        </a:p>
      </dgm:t>
    </dgm:pt>
    <dgm:pt modelId="{AA4FDB84-0331-48BD-91AD-3F873B02060D}" type="parTrans" cxnId="{3B7E3CB1-1048-408F-A341-D7593DC725A2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8EF1A4B2-D0B0-41A9-AE90-22EE4EB129F1}" type="sibTrans" cxnId="{3B7E3CB1-1048-408F-A341-D7593DC725A2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ACD8E391-6887-484B-8967-63846E01ECC4}" type="pres">
      <dgm:prSet presAssocID="{FB780DC7-4A32-4F68-969A-E56D5BE387F3}" presName="Name0" presStyleCnt="0">
        <dgm:presLayoutVars>
          <dgm:dir/>
          <dgm:resizeHandles val="exact"/>
        </dgm:presLayoutVars>
      </dgm:prSet>
      <dgm:spPr/>
    </dgm:pt>
    <dgm:pt modelId="{7BF2CD64-F358-448E-B75C-5BC0873289A2}" type="pres">
      <dgm:prSet presAssocID="{B5AEE81A-4FC6-4F0B-B1C0-4E82478C27D1}" presName="Name5" presStyleLbl="vennNode1" presStyleIdx="0" presStyleCnt="3">
        <dgm:presLayoutVars>
          <dgm:bulletEnabled val="1"/>
        </dgm:presLayoutVars>
      </dgm:prSet>
      <dgm:spPr/>
    </dgm:pt>
    <dgm:pt modelId="{34BA889B-D68F-46CE-82A5-4E4C057C4256}" type="pres">
      <dgm:prSet presAssocID="{EFD31A14-268B-4A0C-B230-551B4CEEB65F}" presName="space" presStyleCnt="0"/>
      <dgm:spPr/>
    </dgm:pt>
    <dgm:pt modelId="{D2855157-B052-47A3-AAC2-4EF27441BF70}" type="pres">
      <dgm:prSet presAssocID="{4A6A32C7-E5A4-4729-9364-42346320F790}" presName="Name5" presStyleLbl="vennNode1" presStyleIdx="1" presStyleCnt="3">
        <dgm:presLayoutVars>
          <dgm:bulletEnabled val="1"/>
        </dgm:presLayoutVars>
      </dgm:prSet>
      <dgm:spPr/>
    </dgm:pt>
    <dgm:pt modelId="{6B69AC8F-F80B-4747-966F-28F49B44450E}" type="pres">
      <dgm:prSet presAssocID="{617BD4A8-13BE-455C-9E0B-0DAAAB620C58}" presName="space" presStyleCnt="0"/>
      <dgm:spPr/>
    </dgm:pt>
    <dgm:pt modelId="{6F251EA9-2D25-4BE1-A356-5AFCC5486961}" type="pres">
      <dgm:prSet presAssocID="{68D40A96-6EA1-4F29-A524-A0EE6EBDAAA6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C3855A3B-BCE6-4D2A-A269-B25C03715CEB}" srcId="{FB780DC7-4A32-4F68-969A-E56D5BE387F3}" destId="{B5AEE81A-4FC6-4F0B-B1C0-4E82478C27D1}" srcOrd="0" destOrd="0" parTransId="{858317CB-6575-4F3C-82FD-0D086B0E8BB9}" sibTransId="{EFD31A14-268B-4A0C-B230-551B4CEEB65F}"/>
    <dgm:cxn modelId="{84E54647-6D17-4B8B-BCE1-4FA46DDC12DF}" type="presOf" srcId="{4A6A32C7-E5A4-4729-9364-42346320F790}" destId="{D2855157-B052-47A3-AAC2-4EF27441BF70}" srcOrd="0" destOrd="0" presId="urn:microsoft.com/office/officeart/2005/8/layout/venn3"/>
    <dgm:cxn modelId="{84CA487B-74D9-4C20-BDF3-0767C092B15F}" type="presOf" srcId="{B5AEE81A-4FC6-4F0B-B1C0-4E82478C27D1}" destId="{7BF2CD64-F358-448E-B75C-5BC0873289A2}" srcOrd="0" destOrd="0" presId="urn:microsoft.com/office/officeart/2005/8/layout/venn3"/>
    <dgm:cxn modelId="{9E95EA88-863A-489A-8259-194B60B36ED8}" srcId="{FB780DC7-4A32-4F68-969A-E56D5BE387F3}" destId="{4A6A32C7-E5A4-4729-9364-42346320F790}" srcOrd="1" destOrd="0" parTransId="{C62D89D6-4101-4CF6-9720-190ED8354F4A}" sibTransId="{617BD4A8-13BE-455C-9E0B-0DAAAB620C58}"/>
    <dgm:cxn modelId="{45775090-28BA-4B63-B616-EB50FC83E95C}" type="presOf" srcId="{68D40A96-6EA1-4F29-A524-A0EE6EBDAAA6}" destId="{6F251EA9-2D25-4BE1-A356-5AFCC5486961}" srcOrd="0" destOrd="0" presId="urn:microsoft.com/office/officeart/2005/8/layout/venn3"/>
    <dgm:cxn modelId="{3B7E3CB1-1048-408F-A341-D7593DC725A2}" srcId="{FB780DC7-4A32-4F68-969A-E56D5BE387F3}" destId="{68D40A96-6EA1-4F29-A524-A0EE6EBDAAA6}" srcOrd="2" destOrd="0" parTransId="{AA4FDB84-0331-48BD-91AD-3F873B02060D}" sibTransId="{8EF1A4B2-D0B0-41A9-AE90-22EE4EB129F1}"/>
    <dgm:cxn modelId="{BF663DCA-1B58-46D9-B56E-B7F2024D74F3}" type="presOf" srcId="{FB780DC7-4A32-4F68-969A-E56D5BE387F3}" destId="{ACD8E391-6887-484B-8967-63846E01ECC4}" srcOrd="0" destOrd="0" presId="urn:microsoft.com/office/officeart/2005/8/layout/venn3"/>
    <dgm:cxn modelId="{10AF3C2F-732D-4104-AF1C-EBDA400E9C51}" type="presParOf" srcId="{ACD8E391-6887-484B-8967-63846E01ECC4}" destId="{7BF2CD64-F358-448E-B75C-5BC0873289A2}" srcOrd="0" destOrd="0" presId="urn:microsoft.com/office/officeart/2005/8/layout/venn3"/>
    <dgm:cxn modelId="{4EB129B7-C39A-48CA-AA9F-C6148B350E4A}" type="presParOf" srcId="{ACD8E391-6887-484B-8967-63846E01ECC4}" destId="{34BA889B-D68F-46CE-82A5-4E4C057C4256}" srcOrd="1" destOrd="0" presId="urn:microsoft.com/office/officeart/2005/8/layout/venn3"/>
    <dgm:cxn modelId="{6B9FBD0B-0BE4-4F28-BF89-7378D12FCC0D}" type="presParOf" srcId="{ACD8E391-6887-484B-8967-63846E01ECC4}" destId="{D2855157-B052-47A3-AAC2-4EF27441BF70}" srcOrd="2" destOrd="0" presId="urn:microsoft.com/office/officeart/2005/8/layout/venn3"/>
    <dgm:cxn modelId="{64B70724-7C32-4F05-8DE6-C3BEFC1F387D}" type="presParOf" srcId="{ACD8E391-6887-484B-8967-63846E01ECC4}" destId="{6B69AC8F-F80B-4747-966F-28F49B44450E}" srcOrd="3" destOrd="0" presId="urn:microsoft.com/office/officeart/2005/8/layout/venn3"/>
    <dgm:cxn modelId="{D9A00ADE-D1F4-4C7C-B5D0-AFF0A4162CCE}" type="presParOf" srcId="{ACD8E391-6887-484B-8967-63846E01ECC4}" destId="{6F251EA9-2D25-4BE1-A356-5AFCC5486961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2CD64-F358-448E-B75C-5BC0873289A2}">
      <dsp:nvSpPr>
        <dsp:cNvPr id="0" name=""/>
        <dsp:cNvSpPr/>
      </dsp:nvSpPr>
      <dsp:spPr>
        <a:xfrm>
          <a:off x="1097" y="794139"/>
          <a:ext cx="959470" cy="9594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2803" tIns="22860" rIns="52803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>
              <a:latin typeface="굴림" panose="020B0600000101010101" pitchFamily="50" charset="-127"/>
              <a:ea typeface="굴림" panose="020B0600000101010101" pitchFamily="50" charset="-127"/>
            </a:rPr>
            <a:t>연결</a:t>
          </a:r>
        </a:p>
      </dsp:txBody>
      <dsp:txXfrm>
        <a:off x="141608" y="934650"/>
        <a:ext cx="678448" cy="678448"/>
      </dsp:txXfrm>
    </dsp:sp>
    <dsp:sp modelId="{D2855157-B052-47A3-AAC2-4EF27441BF70}">
      <dsp:nvSpPr>
        <dsp:cNvPr id="0" name=""/>
        <dsp:cNvSpPr/>
      </dsp:nvSpPr>
      <dsp:spPr>
        <a:xfrm>
          <a:off x="768674" y="794139"/>
          <a:ext cx="959470" cy="9594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2803" tIns="22860" rIns="52803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>
              <a:latin typeface="굴림" panose="020B0600000101010101" pitchFamily="50" charset="-127"/>
              <a:ea typeface="굴림" panose="020B0600000101010101" pitchFamily="50" charset="-127"/>
            </a:rPr>
            <a:t>참여</a:t>
          </a:r>
        </a:p>
      </dsp:txBody>
      <dsp:txXfrm>
        <a:off x="909185" y="934650"/>
        <a:ext cx="678448" cy="678448"/>
      </dsp:txXfrm>
    </dsp:sp>
    <dsp:sp modelId="{6F251EA9-2D25-4BE1-A356-5AFCC5486961}">
      <dsp:nvSpPr>
        <dsp:cNvPr id="0" name=""/>
        <dsp:cNvSpPr/>
      </dsp:nvSpPr>
      <dsp:spPr>
        <a:xfrm>
          <a:off x="1536250" y="794139"/>
          <a:ext cx="959470" cy="9594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2803" tIns="22860" rIns="52803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>
              <a:latin typeface="굴림" panose="020B0600000101010101" pitchFamily="50" charset="-127"/>
              <a:ea typeface="굴림" panose="020B0600000101010101" pitchFamily="50" charset="-127"/>
            </a:rPr>
            <a:t>공개</a:t>
          </a:r>
        </a:p>
      </dsp:txBody>
      <dsp:txXfrm>
        <a:off x="1676761" y="934650"/>
        <a:ext cx="678448" cy="678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16B70-0F7E-4509-823F-23D6FFAA8015}" type="datetimeFigureOut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8467B-1903-4A4F-BC68-4A8CBD6281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166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D579-98C6-4C06-BC02-74957AEB8EB0}" type="datetime1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6AE3-F71D-4A12-9AD0-1BEE90D5C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726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615A-86CF-4006-B900-5A85CB1F94F2}" type="datetime1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6AE3-F71D-4A12-9AD0-1BEE90D5C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197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2D34-31AE-4F3A-8800-E99CE7954B9F}" type="datetime1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6AE3-F71D-4A12-9AD0-1BEE90D5C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55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6B6E-A5ED-4586-A2F9-274076E91DF9}" type="datetime1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6AE3-F71D-4A12-9AD0-1BEE90D5C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872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1B67-85E0-4F11-8C6D-3E62D5B8E7C6}" type="datetime1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6AE3-F71D-4A12-9AD0-1BEE90D5C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3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CCFA-1E16-4C15-81D5-1A1A0A9455AA}" type="datetime1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6AE3-F71D-4A12-9AD0-1BEE90D5C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566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71DF-F359-4561-82E6-FEA21F6B067B}" type="datetime1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6AE3-F71D-4A12-9AD0-1BEE90D5C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710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0186-C21B-4E0F-953C-10ED10ADBE7C}" type="datetime1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77CA6AE3-F71D-4A12-9AD0-1BEE90D5C0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사각형: 잘린 위쪽 모서리 5">
            <a:extLst>
              <a:ext uri="{FF2B5EF4-FFF2-40B4-BE49-F238E27FC236}">
                <a16:creationId xmlns:a16="http://schemas.microsoft.com/office/drawing/2014/main" id="{300685CE-58B6-4CB0-9FE8-2C55E95068DC}"/>
              </a:ext>
            </a:extLst>
          </p:cNvPr>
          <p:cNvSpPr/>
          <p:nvPr userDrawn="1"/>
        </p:nvSpPr>
        <p:spPr>
          <a:xfrm flipV="1">
            <a:off x="0" y="0"/>
            <a:ext cx="9906000" cy="1227551"/>
          </a:xfrm>
          <a:prstGeom prst="snip2SameRect">
            <a:avLst/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설명선: 왼쪽/오른쪽 화살표 6">
            <a:extLst>
              <a:ext uri="{FF2B5EF4-FFF2-40B4-BE49-F238E27FC236}">
                <a16:creationId xmlns:a16="http://schemas.microsoft.com/office/drawing/2014/main" id="{3AA53714-E877-448D-80AF-FE6CB56DBE6D}"/>
              </a:ext>
            </a:extLst>
          </p:cNvPr>
          <p:cNvSpPr/>
          <p:nvPr userDrawn="1"/>
        </p:nvSpPr>
        <p:spPr>
          <a:xfrm>
            <a:off x="0" y="0"/>
            <a:ext cx="9906000" cy="1227551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89345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7" y="-12526"/>
            <a:ext cx="8543925" cy="13255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pic>
        <p:nvPicPr>
          <p:cNvPr id="9" name="그림 8" descr="그리기, 표지판이(가) 표시된 사진&#10;&#10;자동 생성된 설명">
            <a:extLst>
              <a:ext uri="{FF2B5EF4-FFF2-40B4-BE49-F238E27FC236}">
                <a16:creationId xmlns:a16="http://schemas.microsoft.com/office/drawing/2014/main" id="{449C82CA-F445-4648-A01D-CAEFCAE58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96" y="6270865"/>
            <a:ext cx="1486162" cy="45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4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B91C-75A2-44E9-A4EB-761A9B059A2A}" type="datetime1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6AE3-F71D-4A12-9AD0-1BEE90D5C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200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7C60-F789-4B56-87D5-F0B980AC0D7D}" type="datetime1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6AE3-F71D-4A12-9AD0-1BEE90D5C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00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B12D-94BD-4A85-934F-800F939961D9}" type="datetime1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6AE3-F71D-4A12-9AD0-1BEE90D5C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75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10233-C6DF-42A5-98D6-C33EB4B5B8D1}" type="datetime1">
              <a:rPr lang="ko-KR" altLang="en-US" smtClean="0"/>
              <a:t>2020-02-20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A6AE3-F71D-4A12-9AD0-1BEE90D5C0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917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육각형 3">
            <a:extLst>
              <a:ext uri="{FF2B5EF4-FFF2-40B4-BE49-F238E27FC236}">
                <a16:creationId xmlns:a16="http://schemas.microsoft.com/office/drawing/2014/main" id="{9E0F7693-DB65-4AB4-9334-70832CC27B76}"/>
              </a:ext>
            </a:extLst>
          </p:cNvPr>
          <p:cNvSpPr/>
          <p:nvPr/>
        </p:nvSpPr>
        <p:spPr>
          <a:xfrm rot="1552071">
            <a:off x="2538258" y="1410313"/>
            <a:ext cx="2748191" cy="2444672"/>
          </a:xfrm>
          <a:custGeom>
            <a:avLst/>
            <a:gdLst>
              <a:gd name="connsiteX0" fmla="*/ 0 w 2886378"/>
              <a:gd name="connsiteY0" fmla="*/ 1227132 h 2454263"/>
              <a:gd name="connsiteX1" fmla="*/ 613566 w 2886378"/>
              <a:gd name="connsiteY1" fmla="*/ 1 h 2454263"/>
              <a:gd name="connsiteX2" fmla="*/ 2272812 w 2886378"/>
              <a:gd name="connsiteY2" fmla="*/ 1 h 2454263"/>
              <a:gd name="connsiteX3" fmla="*/ 2886378 w 2886378"/>
              <a:gd name="connsiteY3" fmla="*/ 1227132 h 2454263"/>
              <a:gd name="connsiteX4" fmla="*/ 2272812 w 2886378"/>
              <a:gd name="connsiteY4" fmla="*/ 2454262 h 2454263"/>
              <a:gd name="connsiteX5" fmla="*/ 613566 w 2886378"/>
              <a:gd name="connsiteY5" fmla="*/ 2454262 h 2454263"/>
              <a:gd name="connsiteX6" fmla="*/ 0 w 2886378"/>
              <a:gd name="connsiteY6" fmla="*/ 1227132 h 2454263"/>
              <a:gd name="connsiteX0" fmla="*/ 0 w 2886378"/>
              <a:gd name="connsiteY0" fmla="*/ 1227131 h 2454261"/>
              <a:gd name="connsiteX1" fmla="*/ 613566 w 2886378"/>
              <a:gd name="connsiteY1" fmla="*/ 0 h 2454261"/>
              <a:gd name="connsiteX2" fmla="*/ 1833269 w 2886378"/>
              <a:gd name="connsiteY2" fmla="*/ 16165 h 2454261"/>
              <a:gd name="connsiteX3" fmla="*/ 2886378 w 2886378"/>
              <a:gd name="connsiteY3" fmla="*/ 1227131 h 2454261"/>
              <a:gd name="connsiteX4" fmla="*/ 2272812 w 2886378"/>
              <a:gd name="connsiteY4" fmla="*/ 2454261 h 2454261"/>
              <a:gd name="connsiteX5" fmla="*/ 613566 w 2886378"/>
              <a:gd name="connsiteY5" fmla="*/ 2454261 h 2454261"/>
              <a:gd name="connsiteX6" fmla="*/ 0 w 2886378"/>
              <a:gd name="connsiteY6" fmla="*/ 1227131 h 2454261"/>
              <a:gd name="connsiteX0" fmla="*/ 0 w 2886378"/>
              <a:gd name="connsiteY0" fmla="*/ 1227131 h 2454261"/>
              <a:gd name="connsiteX1" fmla="*/ 613566 w 2886378"/>
              <a:gd name="connsiteY1" fmla="*/ 0 h 2454261"/>
              <a:gd name="connsiteX2" fmla="*/ 1833269 w 2886378"/>
              <a:gd name="connsiteY2" fmla="*/ 16165 h 2454261"/>
              <a:gd name="connsiteX3" fmla="*/ 2886378 w 2886378"/>
              <a:gd name="connsiteY3" fmla="*/ 1227131 h 2454261"/>
              <a:gd name="connsiteX4" fmla="*/ 1878679 w 2886378"/>
              <a:gd name="connsiteY4" fmla="*/ 2249223 h 2454261"/>
              <a:gd name="connsiteX5" fmla="*/ 613566 w 2886378"/>
              <a:gd name="connsiteY5" fmla="*/ 2454261 h 2454261"/>
              <a:gd name="connsiteX6" fmla="*/ 0 w 2886378"/>
              <a:gd name="connsiteY6" fmla="*/ 1227131 h 2454261"/>
              <a:gd name="connsiteX0" fmla="*/ 0 w 2886378"/>
              <a:gd name="connsiteY0" fmla="*/ 1227131 h 2454261"/>
              <a:gd name="connsiteX1" fmla="*/ 613566 w 2886378"/>
              <a:gd name="connsiteY1" fmla="*/ 0 h 2454261"/>
              <a:gd name="connsiteX2" fmla="*/ 1833269 w 2886378"/>
              <a:gd name="connsiteY2" fmla="*/ 16165 h 2454261"/>
              <a:gd name="connsiteX3" fmla="*/ 2886378 w 2886378"/>
              <a:gd name="connsiteY3" fmla="*/ 1227131 h 2454261"/>
              <a:gd name="connsiteX4" fmla="*/ 1948657 w 2886378"/>
              <a:gd name="connsiteY4" fmla="*/ 2288414 h 2454261"/>
              <a:gd name="connsiteX5" fmla="*/ 613566 w 2886378"/>
              <a:gd name="connsiteY5" fmla="*/ 2454261 h 2454261"/>
              <a:gd name="connsiteX6" fmla="*/ 0 w 2886378"/>
              <a:gd name="connsiteY6" fmla="*/ 1227131 h 2454261"/>
              <a:gd name="connsiteX0" fmla="*/ 0 w 2886378"/>
              <a:gd name="connsiteY0" fmla="*/ 1227131 h 2288414"/>
              <a:gd name="connsiteX1" fmla="*/ 613566 w 2886378"/>
              <a:gd name="connsiteY1" fmla="*/ 0 h 2288414"/>
              <a:gd name="connsiteX2" fmla="*/ 1833269 w 2886378"/>
              <a:gd name="connsiteY2" fmla="*/ 16165 h 2288414"/>
              <a:gd name="connsiteX3" fmla="*/ 2886378 w 2886378"/>
              <a:gd name="connsiteY3" fmla="*/ 1227131 h 2288414"/>
              <a:gd name="connsiteX4" fmla="*/ 1948657 w 2886378"/>
              <a:gd name="connsiteY4" fmla="*/ 2288414 h 2288414"/>
              <a:gd name="connsiteX5" fmla="*/ 314133 w 2886378"/>
              <a:gd name="connsiteY5" fmla="*/ 2116162 h 2288414"/>
              <a:gd name="connsiteX6" fmla="*/ 0 w 2886378"/>
              <a:gd name="connsiteY6" fmla="*/ 1227131 h 2288414"/>
              <a:gd name="connsiteX0" fmla="*/ 0 w 2886378"/>
              <a:gd name="connsiteY0" fmla="*/ 1227131 h 2288414"/>
              <a:gd name="connsiteX1" fmla="*/ 613566 w 2886378"/>
              <a:gd name="connsiteY1" fmla="*/ 0 h 2288414"/>
              <a:gd name="connsiteX2" fmla="*/ 1833269 w 2886378"/>
              <a:gd name="connsiteY2" fmla="*/ 16165 h 2288414"/>
              <a:gd name="connsiteX3" fmla="*/ 2886378 w 2886378"/>
              <a:gd name="connsiteY3" fmla="*/ 1227131 h 2288414"/>
              <a:gd name="connsiteX4" fmla="*/ 1948657 w 2886378"/>
              <a:gd name="connsiteY4" fmla="*/ 2288414 h 2288414"/>
              <a:gd name="connsiteX5" fmla="*/ 197728 w 2886378"/>
              <a:gd name="connsiteY5" fmla="*/ 2095812 h 2288414"/>
              <a:gd name="connsiteX6" fmla="*/ 0 w 2886378"/>
              <a:gd name="connsiteY6" fmla="*/ 1227131 h 2288414"/>
              <a:gd name="connsiteX0" fmla="*/ 0 w 2886378"/>
              <a:gd name="connsiteY0" fmla="*/ 1358836 h 2420119"/>
              <a:gd name="connsiteX1" fmla="*/ 438451 w 2886378"/>
              <a:gd name="connsiteY1" fmla="*/ 0 h 2420119"/>
              <a:gd name="connsiteX2" fmla="*/ 1833269 w 2886378"/>
              <a:gd name="connsiteY2" fmla="*/ 147870 h 2420119"/>
              <a:gd name="connsiteX3" fmla="*/ 2886378 w 2886378"/>
              <a:gd name="connsiteY3" fmla="*/ 1358836 h 2420119"/>
              <a:gd name="connsiteX4" fmla="*/ 1948657 w 2886378"/>
              <a:gd name="connsiteY4" fmla="*/ 2420119 h 2420119"/>
              <a:gd name="connsiteX5" fmla="*/ 197728 w 2886378"/>
              <a:gd name="connsiteY5" fmla="*/ 2227517 h 2420119"/>
              <a:gd name="connsiteX6" fmla="*/ 0 w 2886378"/>
              <a:gd name="connsiteY6" fmla="*/ 1358836 h 2420119"/>
              <a:gd name="connsiteX0" fmla="*/ 0 w 2886378"/>
              <a:gd name="connsiteY0" fmla="*/ 1374136 h 2435419"/>
              <a:gd name="connsiteX1" fmla="*/ 242986 w 2886378"/>
              <a:gd name="connsiteY1" fmla="*/ 0 h 2435419"/>
              <a:gd name="connsiteX2" fmla="*/ 1833269 w 2886378"/>
              <a:gd name="connsiteY2" fmla="*/ 163170 h 2435419"/>
              <a:gd name="connsiteX3" fmla="*/ 2886378 w 2886378"/>
              <a:gd name="connsiteY3" fmla="*/ 1374136 h 2435419"/>
              <a:gd name="connsiteX4" fmla="*/ 1948657 w 2886378"/>
              <a:gd name="connsiteY4" fmla="*/ 2435419 h 2435419"/>
              <a:gd name="connsiteX5" fmla="*/ 197728 w 2886378"/>
              <a:gd name="connsiteY5" fmla="*/ 2242817 h 2435419"/>
              <a:gd name="connsiteX6" fmla="*/ 0 w 2886378"/>
              <a:gd name="connsiteY6" fmla="*/ 1374136 h 2435419"/>
              <a:gd name="connsiteX0" fmla="*/ 0 w 2886378"/>
              <a:gd name="connsiteY0" fmla="*/ 1399197 h 2460480"/>
              <a:gd name="connsiteX1" fmla="*/ 138187 w 2886378"/>
              <a:gd name="connsiteY1" fmla="*/ 0 h 2460480"/>
              <a:gd name="connsiteX2" fmla="*/ 1833269 w 2886378"/>
              <a:gd name="connsiteY2" fmla="*/ 188231 h 2460480"/>
              <a:gd name="connsiteX3" fmla="*/ 2886378 w 2886378"/>
              <a:gd name="connsiteY3" fmla="*/ 1399197 h 2460480"/>
              <a:gd name="connsiteX4" fmla="*/ 1948657 w 2886378"/>
              <a:gd name="connsiteY4" fmla="*/ 2460480 h 2460480"/>
              <a:gd name="connsiteX5" fmla="*/ 197728 w 2886378"/>
              <a:gd name="connsiteY5" fmla="*/ 2267878 h 2460480"/>
              <a:gd name="connsiteX6" fmla="*/ 0 w 2886378"/>
              <a:gd name="connsiteY6" fmla="*/ 1399197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67633 h 2495322"/>
              <a:gd name="connsiteX1" fmla="*/ 0 w 2748191"/>
              <a:gd name="connsiteY1" fmla="*/ 34842 h 2495322"/>
              <a:gd name="connsiteX2" fmla="*/ 1695082 w 2748191"/>
              <a:gd name="connsiteY2" fmla="*/ 223073 h 2495322"/>
              <a:gd name="connsiteX3" fmla="*/ 2748191 w 2748191"/>
              <a:gd name="connsiteY3" fmla="*/ 1434039 h 2495322"/>
              <a:gd name="connsiteX4" fmla="*/ 1810470 w 2748191"/>
              <a:gd name="connsiteY4" fmla="*/ 2495322 h 2495322"/>
              <a:gd name="connsiteX5" fmla="*/ 59541 w 2748191"/>
              <a:gd name="connsiteY5" fmla="*/ 2302720 h 2495322"/>
              <a:gd name="connsiteX6" fmla="*/ 1037961 w 2748191"/>
              <a:gd name="connsiteY6" fmla="*/ 1267633 h 2495322"/>
              <a:gd name="connsiteX0" fmla="*/ 1037961 w 2748191"/>
              <a:gd name="connsiteY0" fmla="*/ 1267633 h 2558450"/>
              <a:gd name="connsiteX1" fmla="*/ 0 w 2748191"/>
              <a:gd name="connsiteY1" fmla="*/ 34842 h 2558450"/>
              <a:gd name="connsiteX2" fmla="*/ 1695082 w 2748191"/>
              <a:gd name="connsiteY2" fmla="*/ 223073 h 2558450"/>
              <a:gd name="connsiteX3" fmla="*/ 2748191 w 2748191"/>
              <a:gd name="connsiteY3" fmla="*/ 1434039 h 2558450"/>
              <a:gd name="connsiteX4" fmla="*/ 1810470 w 2748191"/>
              <a:gd name="connsiteY4" fmla="*/ 2495322 h 2558450"/>
              <a:gd name="connsiteX5" fmla="*/ 59541 w 2748191"/>
              <a:gd name="connsiteY5" fmla="*/ 2302720 h 2558450"/>
              <a:gd name="connsiteX6" fmla="*/ 1037961 w 2748191"/>
              <a:gd name="connsiteY6" fmla="*/ 1267633 h 2558450"/>
              <a:gd name="connsiteX0" fmla="*/ 1037961 w 2748191"/>
              <a:gd name="connsiteY0" fmla="*/ 1267633 h 2444672"/>
              <a:gd name="connsiteX1" fmla="*/ 0 w 2748191"/>
              <a:gd name="connsiteY1" fmla="*/ 34842 h 2444672"/>
              <a:gd name="connsiteX2" fmla="*/ 1695082 w 2748191"/>
              <a:gd name="connsiteY2" fmla="*/ 223073 h 2444672"/>
              <a:gd name="connsiteX3" fmla="*/ 2748191 w 2748191"/>
              <a:gd name="connsiteY3" fmla="*/ 1434039 h 2444672"/>
              <a:gd name="connsiteX4" fmla="*/ 1753945 w 2748191"/>
              <a:gd name="connsiteY4" fmla="*/ 2356043 h 2444672"/>
              <a:gd name="connsiteX5" fmla="*/ 59541 w 2748191"/>
              <a:gd name="connsiteY5" fmla="*/ 2302720 h 2444672"/>
              <a:gd name="connsiteX6" fmla="*/ 1037961 w 2748191"/>
              <a:gd name="connsiteY6" fmla="*/ 1267633 h 244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8191" h="2444672">
                <a:moveTo>
                  <a:pt x="1037961" y="1267633"/>
                </a:moveTo>
                <a:cubicBezTo>
                  <a:pt x="-348248" y="1224793"/>
                  <a:pt x="345987" y="445772"/>
                  <a:pt x="0" y="34842"/>
                </a:cubicBezTo>
                <a:cubicBezTo>
                  <a:pt x="565027" y="97586"/>
                  <a:pt x="965529" y="-178449"/>
                  <a:pt x="1695082" y="223073"/>
                </a:cubicBezTo>
                <a:lnTo>
                  <a:pt x="2748191" y="1434039"/>
                </a:lnTo>
                <a:lnTo>
                  <a:pt x="1753945" y="2356043"/>
                </a:lnTo>
                <a:cubicBezTo>
                  <a:pt x="1222795" y="2554423"/>
                  <a:pt x="643184" y="2366921"/>
                  <a:pt x="59541" y="2302720"/>
                </a:cubicBezTo>
                <a:cubicBezTo>
                  <a:pt x="385681" y="1957691"/>
                  <a:pt x="-120009" y="1328410"/>
                  <a:pt x="1037961" y="12676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175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육각형 3">
            <a:extLst>
              <a:ext uri="{FF2B5EF4-FFF2-40B4-BE49-F238E27FC236}">
                <a16:creationId xmlns:a16="http://schemas.microsoft.com/office/drawing/2014/main" id="{68AF5C4C-9A7E-4D72-A089-0AE9D218B703}"/>
              </a:ext>
            </a:extLst>
          </p:cNvPr>
          <p:cNvSpPr/>
          <p:nvPr/>
        </p:nvSpPr>
        <p:spPr>
          <a:xfrm rot="20047929" flipH="1">
            <a:off x="5020107" y="1838951"/>
            <a:ext cx="1957421" cy="1871704"/>
          </a:xfrm>
          <a:custGeom>
            <a:avLst/>
            <a:gdLst>
              <a:gd name="connsiteX0" fmla="*/ 0 w 2886378"/>
              <a:gd name="connsiteY0" fmla="*/ 1227132 h 2454263"/>
              <a:gd name="connsiteX1" fmla="*/ 613566 w 2886378"/>
              <a:gd name="connsiteY1" fmla="*/ 1 h 2454263"/>
              <a:gd name="connsiteX2" fmla="*/ 2272812 w 2886378"/>
              <a:gd name="connsiteY2" fmla="*/ 1 h 2454263"/>
              <a:gd name="connsiteX3" fmla="*/ 2886378 w 2886378"/>
              <a:gd name="connsiteY3" fmla="*/ 1227132 h 2454263"/>
              <a:gd name="connsiteX4" fmla="*/ 2272812 w 2886378"/>
              <a:gd name="connsiteY4" fmla="*/ 2454262 h 2454263"/>
              <a:gd name="connsiteX5" fmla="*/ 613566 w 2886378"/>
              <a:gd name="connsiteY5" fmla="*/ 2454262 h 2454263"/>
              <a:gd name="connsiteX6" fmla="*/ 0 w 2886378"/>
              <a:gd name="connsiteY6" fmla="*/ 1227132 h 2454263"/>
              <a:gd name="connsiteX0" fmla="*/ 0 w 2886378"/>
              <a:gd name="connsiteY0" fmla="*/ 1227131 h 2454261"/>
              <a:gd name="connsiteX1" fmla="*/ 613566 w 2886378"/>
              <a:gd name="connsiteY1" fmla="*/ 0 h 2454261"/>
              <a:gd name="connsiteX2" fmla="*/ 1833269 w 2886378"/>
              <a:gd name="connsiteY2" fmla="*/ 16165 h 2454261"/>
              <a:gd name="connsiteX3" fmla="*/ 2886378 w 2886378"/>
              <a:gd name="connsiteY3" fmla="*/ 1227131 h 2454261"/>
              <a:gd name="connsiteX4" fmla="*/ 2272812 w 2886378"/>
              <a:gd name="connsiteY4" fmla="*/ 2454261 h 2454261"/>
              <a:gd name="connsiteX5" fmla="*/ 613566 w 2886378"/>
              <a:gd name="connsiteY5" fmla="*/ 2454261 h 2454261"/>
              <a:gd name="connsiteX6" fmla="*/ 0 w 2886378"/>
              <a:gd name="connsiteY6" fmla="*/ 1227131 h 2454261"/>
              <a:gd name="connsiteX0" fmla="*/ 0 w 2886378"/>
              <a:gd name="connsiteY0" fmla="*/ 1227131 h 2454261"/>
              <a:gd name="connsiteX1" fmla="*/ 613566 w 2886378"/>
              <a:gd name="connsiteY1" fmla="*/ 0 h 2454261"/>
              <a:gd name="connsiteX2" fmla="*/ 1833269 w 2886378"/>
              <a:gd name="connsiteY2" fmla="*/ 16165 h 2454261"/>
              <a:gd name="connsiteX3" fmla="*/ 2886378 w 2886378"/>
              <a:gd name="connsiteY3" fmla="*/ 1227131 h 2454261"/>
              <a:gd name="connsiteX4" fmla="*/ 1878679 w 2886378"/>
              <a:gd name="connsiteY4" fmla="*/ 2249223 h 2454261"/>
              <a:gd name="connsiteX5" fmla="*/ 613566 w 2886378"/>
              <a:gd name="connsiteY5" fmla="*/ 2454261 h 2454261"/>
              <a:gd name="connsiteX6" fmla="*/ 0 w 2886378"/>
              <a:gd name="connsiteY6" fmla="*/ 1227131 h 2454261"/>
              <a:gd name="connsiteX0" fmla="*/ 0 w 2886378"/>
              <a:gd name="connsiteY0" fmla="*/ 1227131 h 2454261"/>
              <a:gd name="connsiteX1" fmla="*/ 613566 w 2886378"/>
              <a:gd name="connsiteY1" fmla="*/ 0 h 2454261"/>
              <a:gd name="connsiteX2" fmla="*/ 1833269 w 2886378"/>
              <a:gd name="connsiteY2" fmla="*/ 16165 h 2454261"/>
              <a:gd name="connsiteX3" fmla="*/ 2886378 w 2886378"/>
              <a:gd name="connsiteY3" fmla="*/ 1227131 h 2454261"/>
              <a:gd name="connsiteX4" fmla="*/ 1948657 w 2886378"/>
              <a:gd name="connsiteY4" fmla="*/ 2288414 h 2454261"/>
              <a:gd name="connsiteX5" fmla="*/ 613566 w 2886378"/>
              <a:gd name="connsiteY5" fmla="*/ 2454261 h 2454261"/>
              <a:gd name="connsiteX6" fmla="*/ 0 w 2886378"/>
              <a:gd name="connsiteY6" fmla="*/ 1227131 h 2454261"/>
              <a:gd name="connsiteX0" fmla="*/ 0 w 2886378"/>
              <a:gd name="connsiteY0" fmla="*/ 1227131 h 2288414"/>
              <a:gd name="connsiteX1" fmla="*/ 613566 w 2886378"/>
              <a:gd name="connsiteY1" fmla="*/ 0 h 2288414"/>
              <a:gd name="connsiteX2" fmla="*/ 1833269 w 2886378"/>
              <a:gd name="connsiteY2" fmla="*/ 16165 h 2288414"/>
              <a:gd name="connsiteX3" fmla="*/ 2886378 w 2886378"/>
              <a:gd name="connsiteY3" fmla="*/ 1227131 h 2288414"/>
              <a:gd name="connsiteX4" fmla="*/ 1948657 w 2886378"/>
              <a:gd name="connsiteY4" fmla="*/ 2288414 h 2288414"/>
              <a:gd name="connsiteX5" fmla="*/ 314133 w 2886378"/>
              <a:gd name="connsiteY5" fmla="*/ 2116162 h 2288414"/>
              <a:gd name="connsiteX6" fmla="*/ 0 w 2886378"/>
              <a:gd name="connsiteY6" fmla="*/ 1227131 h 2288414"/>
              <a:gd name="connsiteX0" fmla="*/ 0 w 2886378"/>
              <a:gd name="connsiteY0" fmla="*/ 1227131 h 2288414"/>
              <a:gd name="connsiteX1" fmla="*/ 613566 w 2886378"/>
              <a:gd name="connsiteY1" fmla="*/ 0 h 2288414"/>
              <a:gd name="connsiteX2" fmla="*/ 1833269 w 2886378"/>
              <a:gd name="connsiteY2" fmla="*/ 16165 h 2288414"/>
              <a:gd name="connsiteX3" fmla="*/ 2886378 w 2886378"/>
              <a:gd name="connsiteY3" fmla="*/ 1227131 h 2288414"/>
              <a:gd name="connsiteX4" fmla="*/ 1948657 w 2886378"/>
              <a:gd name="connsiteY4" fmla="*/ 2288414 h 2288414"/>
              <a:gd name="connsiteX5" fmla="*/ 197728 w 2886378"/>
              <a:gd name="connsiteY5" fmla="*/ 2095812 h 2288414"/>
              <a:gd name="connsiteX6" fmla="*/ 0 w 2886378"/>
              <a:gd name="connsiteY6" fmla="*/ 1227131 h 2288414"/>
              <a:gd name="connsiteX0" fmla="*/ 0 w 2886378"/>
              <a:gd name="connsiteY0" fmla="*/ 1358836 h 2420119"/>
              <a:gd name="connsiteX1" fmla="*/ 438451 w 2886378"/>
              <a:gd name="connsiteY1" fmla="*/ 0 h 2420119"/>
              <a:gd name="connsiteX2" fmla="*/ 1833269 w 2886378"/>
              <a:gd name="connsiteY2" fmla="*/ 147870 h 2420119"/>
              <a:gd name="connsiteX3" fmla="*/ 2886378 w 2886378"/>
              <a:gd name="connsiteY3" fmla="*/ 1358836 h 2420119"/>
              <a:gd name="connsiteX4" fmla="*/ 1948657 w 2886378"/>
              <a:gd name="connsiteY4" fmla="*/ 2420119 h 2420119"/>
              <a:gd name="connsiteX5" fmla="*/ 197728 w 2886378"/>
              <a:gd name="connsiteY5" fmla="*/ 2227517 h 2420119"/>
              <a:gd name="connsiteX6" fmla="*/ 0 w 2886378"/>
              <a:gd name="connsiteY6" fmla="*/ 1358836 h 2420119"/>
              <a:gd name="connsiteX0" fmla="*/ 0 w 2886378"/>
              <a:gd name="connsiteY0" fmla="*/ 1374136 h 2435419"/>
              <a:gd name="connsiteX1" fmla="*/ 242986 w 2886378"/>
              <a:gd name="connsiteY1" fmla="*/ 0 h 2435419"/>
              <a:gd name="connsiteX2" fmla="*/ 1833269 w 2886378"/>
              <a:gd name="connsiteY2" fmla="*/ 163170 h 2435419"/>
              <a:gd name="connsiteX3" fmla="*/ 2886378 w 2886378"/>
              <a:gd name="connsiteY3" fmla="*/ 1374136 h 2435419"/>
              <a:gd name="connsiteX4" fmla="*/ 1948657 w 2886378"/>
              <a:gd name="connsiteY4" fmla="*/ 2435419 h 2435419"/>
              <a:gd name="connsiteX5" fmla="*/ 197728 w 2886378"/>
              <a:gd name="connsiteY5" fmla="*/ 2242817 h 2435419"/>
              <a:gd name="connsiteX6" fmla="*/ 0 w 2886378"/>
              <a:gd name="connsiteY6" fmla="*/ 1374136 h 2435419"/>
              <a:gd name="connsiteX0" fmla="*/ 0 w 2886378"/>
              <a:gd name="connsiteY0" fmla="*/ 1399197 h 2460480"/>
              <a:gd name="connsiteX1" fmla="*/ 138187 w 2886378"/>
              <a:gd name="connsiteY1" fmla="*/ 0 h 2460480"/>
              <a:gd name="connsiteX2" fmla="*/ 1833269 w 2886378"/>
              <a:gd name="connsiteY2" fmla="*/ 188231 h 2460480"/>
              <a:gd name="connsiteX3" fmla="*/ 2886378 w 2886378"/>
              <a:gd name="connsiteY3" fmla="*/ 1399197 h 2460480"/>
              <a:gd name="connsiteX4" fmla="*/ 1948657 w 2886378"/>
              <a:gd name="connsiteY4" fmla="*/ 2460480 h 2460480"/>
              <a:gd name="connsiteX5" fmla="*/ 197728 w 2886378"/>
              <a:gd name="connsiteY5" fmla="*/ 2267878 h 2460480"/>
              <a:gd name="connsiteX6" fmla="*/ 0 w 2886378"/>
              <a:gd name="connsiteY6" fmla="*/ 1399197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32791 h 2460480"/>
              <a:gd name="connsiteX1" fmla="*/ 0 w 2748191"/>
              <a:gd name="connsiteY1" fmla="*/ 0 h 2460480"/>
              <a:gd name="connsiteX2" fmla="*/ 1695082 w 2748191"/>
              <a:gd name="connsiteY2" fmla="*/ 188231 h 2460480"/>
              <a:gd name="connsiteX3" fmla="*/ 2748191 w 2748191"/>
              <a:gd name="connsiteY3" fmla="*/ 1399197 h 2460480"/>
              <a:gd name="connsiteX4" fmla="*/ 1810470 w 2748191"/>
              <a:gd name="connsiteY4" fmla="*/ 2460480 h 2460480"/>
              <a:gd name="connsiteX5" fmla="*/ 59541 w 2748191"/>
              <a:gd name="connsiteY5" fmla="*/ 2267878 h 2460480"/>
              <a:gd name="connsiteX6" fmla="*/ 1037961 w 2748191"/>
              <a:gd name="connsiteY6" fmla="*/ 1232791 h 2460480"/>
              <a:gd name="connsiteX0" fmla="*/ 1037961 w 2748191"/>
              <a:gd name="connsiteY0" fmla="*/ 1267633 h 2495322"/>
              <a:gd name="connsiteX1" fmla="*/ 0 w 2748191"/>
              <a:gd name="connsiteY1" fmla="*/ 34842 h 2495322"/>
              <a:gd name="connsiteX2" fmla="*/ 1695082 w 2748191"/>
              <a:gd name="connsiteY2" fmla="*/ 223073 h 2495322"/>
              <a:gd name="connsiteX3" fmla="*/ 2748191 w 2748191"/>
              <a:gd name="connsiteY3" fmla="*/ 1434039 h 2495322"/>
              <a:gd name="connsiteX4" fmla="*/ 1810470 w 2748191"/>
              <a:gd name="connsiteY4" fmla="*/ 2495322 h 2495322"/>
              <a:gd name="connsiteX5" fmla="*/ 59541 w 2748191"/>
              <a:gd name="connsiteY5" fmla="*/ 2302720 h 2495322"/>
              <a:gd name="connsiteX6" fmla="*/ 1037961 w 2748191"/>
              <a:gd name="connsiteY6" fmla="*/ 1267633 h 2495322"/>
              <a:gd name="connsiteX0" fmla="*/ 1037961 w 2748191"/>
              <a:gd name="connsiteY0" fmla="*/ 1267633 h 2558450"/>
              <a:gd name="connsiteX1" fmla="*/ 0 w 2748191"/>
              <a:gd name="connsiteY1" fmla="*/ 34842 h 2558450"/>
              <a:gd name="connsiteX2" fmla="*/ 1695082 w 2748191"/>
              <a:gd name="connsiteY2" fmla="*/ 223073 h 2558450"/>
              <a:gd name="connsiteX3" fmla="*/ 2748191 w 2748191"/>
              <a:gd name="connsiteY3" fmla="*/ 1434039 h 2558450"/>
              <a:gd name="connsiteX4" fmla="*/ 1810470 w 2748191"/>
              <a:gd name="connsiteY4" fmla="*/ 2495322 h 2558450"/>
              <a:gd name="connsiteX5" fmla="*/ 59541 w 2748191"/>
              <a:gd name="connsiteY5" fmla="*/ 2302720 h 2558450"/>
              <a:gd name="connsiteX6" fmla="*/ 1037961 w 2748191"/>
              <a:gd name="connsiteY6" fmla="*/ 1267633 h 2558450"/>
              <a:gd name="connsiteX0" fmla="*/ 1037961 w 2748191"/>
              <a:gd name="connsiteY0" fmla="*/ 1267633 h 2444672"/>
              <a:gd name="connsiteX1" fmla="*/ 0 w 2748191"/>
              <a:gd name="connsiteY1" fmla="*/ 34842 h 2444672"/>
              <a:gd name="connsiteX2" fmla="*/ 1695082 w 2748191"/>
              <a:gd name="connsiteY2" fmla="*/ 223073 h 2444672"/>
              <a:gd name="connsiteX3" fmla="*/ 2748191 w 2748191"/>
              <a:gd name="connsiteY3" fmla="*/ 1434039 h 2444672"/>
              <a:gd name="connsiteX4" fmla="*/ 1753945 w 2748191"/>
              <a:gd name="connsiteY4" fmla="*/ 2356043 h 2444672"/>
              <a:gd name="connsiteX5" fmla="*/ 59541 w 2748191"/>
              <a:gd name="connsiteY5" fmla="*/ 2302720 h 2444672"/>
              <a:gd name="connsiteX6" fmla="*/ 1037961 w 2748191"/>
              <a:gd name="connsiteY6" fmla="*/ 1267633 h 244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8191" h="2444672">
                <a:moveTo>
                  <a:pt x="1037961" y="1267633"/>
                </a:moveTo>
                <a:cubicBezTo>
                  <a:pt x="-348248" y="1224793"/>
                  <a:pt x="345987" y="445772"/>
                  <a:pt x="0" y="34842"/>
                </a:cubicBezTo>
                <a:cubicBezTo>
                  <a:pt x="565027" y="97586"/>
                  <a:pt x="965529" y="-178449"/>
                  <a:pt x="1695082" y="223073"/>
                </a:cubicBezTo>
                <a:lnTo>
                  <a:pt x="2748191" y="1434039"/>
                </a:lnTo>
                <a:lnTo>
                  <a:pt x="1753945" y="2356043"/>
                </a:lnTo>
                <a:cubicBezTo>
                  <a:pt x="1222795" y="2554423"/>
                  <a:pt x="643184" y="2366921"/>
                  <a:pt x="59541" y="2302720"/>
                </a:cubicBezTo>
                <a:cubicBezTo>
                  <a:pt x="385681" y="1957691"/>
                  <a:pt x="-120009" y="1328410"/>
                  <a:pt x="1037961" y="1267633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175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B5E3EE-30C3-477C-B0FF-D214F4D031B6}"/>
              </a:ext>
            </a:extLst>
          </p:cNvPr>
          <p:cNvSpPr txBox="1"/>
          <p:nvPr/>
        </p:nvSpPr>
        <p:spPr>
          <a:xfrm>
            <a:off x="1341120" y="4070958"/>
            <a:ext cx="7552359" cy="128133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altLang="ko-KR" b="1">
                <a:effectLst>
                  <a:reflection blurRad="6350" stA="55000" endA="300" endPos="45500" dir="5400000" sy="-100000" algn="bl" rotWithShape="0"/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Social Commerce</a:t>
            </a:r>
            <a:endParaRPr lang="ko-KR" altLang="en-US" b="1">
              <a:effectLst>
                <a:reflection blurRad="6350" stA="55000" endA="300" endPos="45500" dir="5400000" sy="-100000" algn="bl" rotWithShape="0"/>
              </a:effectLst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E0552F5-46F0-49FE-A93E-44104E033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225" y="228580"/>
            <a:ext cx="1857244" cy="70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96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E3D918-12F4-4F68-9F03-2A7AD22B9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6AE3-F71D-4A12-9AD0-1BEE90D5C0AB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8ACF2662-2990-4C65-9EE8-C7268D5ED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목차</a:t>
            </a:r>
          </a:p>
        </p:txBody>
      </p:sp>
      <p:sp>
        <p:nvSpPr>
          <p:cNvPr id="6" name="화살표: 오각형 5">
            <a:extLst>
              <a:ext uri="{FF2B5EF4-FFF2-40B4-BE49-F238E27FC236}">
                <a16:creationId xmlns:a16="http://schemas.microsoft.com/office/drawing/2014/main" id="{796FADED-331B-4CE5-90A9-EFD1EE8C0FA4}"/>
              </a:ext>
            </a:extLst>
          </p:cNvPr>
          <p:cNvSpPr/>
          <p:nvPr/>
        </p:nvSpPr>
        <p:spPr>
          <a:xfrm>
            <a:off x="3582444" y="2016690"/>
            <a:ext cx="5448822" cy="613776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소셜커머스의 개념</a:t>
            </a:r>
            <a:endParaRPr lang="ko-KR" altLang="en-US" sz="24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사다리꼴 6">
            <a:extLst>
              <a:ext uri="{FF2B5EF4-FFF2-40B4-BE49-F238E27FC236}">
                <a16:creationId xmlns:a16="http://schemas.microsoft.com/office/drawing/2014/main" id="{3C431D62-3C3A-45EF-B5DA-A37091608F49}"/>
              </a:ext>
            </a:extLst>
          </p:cNvPr>
          <p:cNvSpPr/>
          <p:nvPr/>
        </p:nvSpPr>
        <p:spPr>
          <a:xfrm rot="18453496">
            <a:off x="3151801" y="1725579"/>
            <a:ext cx="688932" cy="594172"/>
          </a:xfrm>
          <a:prstGeom prst="trapezoid">
            <a:avLst/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C92B67-4231-4B6F-AC66-CE37C5A96B3A}"/>
              </a:ext>
            </a:extLst>
          </p:cNvPr>
          <p:cNvSpPr txBox="1"/>
          <p:nvPr/>
        </p:nvSpPr>
        <p:spPr>
          <a:xfrm>
            <a:off x="3308376" y="1785857"/>
            <a:ext cx="37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화살표: 오각형 8">
            <a:extLst>
              <a:ext uri="{FF2B5EF4-FFF2-40B4-BE49-F238E27FC236}">
                <a16:creationId xmlns:a16="http://schemas.microsoft.com/office/drawing/2014/main" id="{D16DB2A7-93A7-4881-9E69-F51E105C9C3A}"/>
              </a:ext>
            </a:extLst>
          </p:cNvPr>
          <p:cNvSpPr/>
          <p:nvPr/>
        </p:nvSpPr>
        <p:spPr>
          <a:xfrm>
            <a:off x="3582444" y="3180482"/>
            <a:ext cx="5448822" cy="613776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소셜커머스의 유형</a:t>
            </a:r>
          </a:p>
        </p:txBody>
      </p:sp>
      <p:sp>
        <p:nvSpPr>
          <p:cNvPr id="10" name="사다리꼴 9">
            <a:extLst>
              <a:ext uri="{FF2B5EF4-FFF2-40B4-BE49-F238E27FC236}">
                <a16:creationId xmlns:a16="http://schemas.microsoft.com/office/drawing/2014/main" id="{A46BEC8A-E3C0-4353-8A70-E1F3017C4B23}"/>
              </a:ext>
            </a:extLst>
          </p:cNvPr>
          <p:cNvSpPr/>
          <p:nvPr/>
        </p:nvSpPr>
        <p:spPr>
          <a:xfrm rot="18453496">
            <a:off x="3151801" y="2889371"/>
            <a:ext cx="688932" cy="594172"/>
          </a:xfrm>
          <a:prstGeom prst="trapezoid">
            <a:avLst/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F8815B-22E4-406B-860B-290271FFD84D}"/>
              </a:ext>
            </a:extLst>
          </p:cNvPr>
          <p:cNvSpPr txBox="1"/>
          <p:nvPr/>
        </p:nvSpPr>
        <p:spPr>
          <a:xfrm>
            <a:off x="3308376" y="2949649"/>
            <a:ext cx="37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화살표: 오각형 11">
            <a:extLst>
              <a:ext uri="{FF2B5EF4-FFF2-40B4-BE49-F238E27FC236}">
                <a16:creationId xmlns:a16="http://schemas.microsoft.com/office/drawing/2014/main" id="{6AAF0B59-FD68-4BA7-91CD-B7D5F4B5B6B9}"/>
              </a:ext>
            </a:extLst>
          </p:cNvPr>
          <p:cNvSpPr/>
          <p:nvPr/>
        </p:nvSpPr>
        <p:spPr>
          <a:xfrm>
            <a:off x="3582444" y="4288098"/>
            <a:ext cx="5448822" cy="613776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연도별 인터넷 이용시간</a:t>
            </a:r>
          </a:p>
        </p:txBody>
      </p:sp>
      <p:sp>
        <p:nvSpPr>
          <p:cNvPr id="13" name="사다리꼴 12">
            <a:extLst>
              <a:ext uri="{FF2B5EF4-FFF2-40B4-BE49-F238E27FC236}">
                <a16:creationId xmlns:a16="http://schemas.microsoft.com/office/drawing/2014/main" id="{7C56C074-CB7D-4EC1-AE82-11AE4A8DFBF0}"/>
              </a:ext>
            </a:extLst>
          </p:cNvPr>
          <p:cNvSpPr/>
          <p:nvPr/>
        </p:nvSpPr>
        <p:spPr>
          <a:xfrm rot="18453496">
            <a:off x="3151801" y="3996987"/>
            <a:ext cx="688932" cy="594172"/>
          </a:xfrm>
          <a:prstGeom prst="trapezoid">
            <a:avLst/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6088C4-B5AF-40F1-BC60-4D3FC65D8277}"/>
              </a:ext>
            </a:extLst>
          </p:cNvPr>
          <p:cNvSpPr txBox="1"/>
          <p:nvPr/>
        </p:nvSpPr>
        <p:spPr>
          <a:xfrm>
            <a:off x="3308376" y="4057265"/>
            <a:ext cx="37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화살표: 오각형 14">
            <a:extLst>
              <a:ext uri="{FF2B5EF4-FFF2-40B4-BE49-F238E27FC236}">
                <a16:creationId xmlns:a16="http://schemas.microsoft.com/office/drawing/2014/main" id="{CC069C64-B110-4615-8850-BC40A4DFE8C1}"/>
              </a:ext>
            </a:extLst>
          </p:cNvPr>
          <p:cNvSpPr/>
          <p:nvPr/>
        </p:nvSpPr>
        <p:spPr>
          <a:xfrm>
            <a:off x="3582444" y="5499410"/>
            <a:ext cx="5448822" cy="613776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소셜커머스의 활용</a:t>
            </a:r>
          </a:p>
        </p:txBody>
      </p:sp>
      <p:sp>
        <p:nvSpPr>
          <p:cNvPr id="16" name="사다리꼴 15">
            <a:extLst>
              <a:ext uri="{FF2B5EF4-FFF2-40B4-BE49-F238E27FC236}">
                <a16:creationId xmlns:a16="http://schemas.microsoft.com/office/drawing/2014/main" id="{690F231B-7AB0-498A-AA87-D037DADE2823}"/>
              </a:ext>
            </a:extLst>
          </p:cNvPr>
          <p:cNvSpPr/>
          <p:nvPr/>
        </p:nvSpPr>
        <p:spPr>
          <a:xfrm rot="18453496">
            <a:off x="3151801" y="5208299"/>
            <a:ext cx="688932" cy="594172"/>
          </a:xfrm>
          <a:prstGeom prst="trapezoid">
            <a:avLst/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44D033-0E12-4E38-BD23-54B1EE8ED494}"/>
              </a:ext>
            </a:extLst>
          </p:cNvPr>
          <p:cNvSpPr txBox="1"/>
          <p:nvPr/>
        </p:nvSpPr>
        <p:spPr>
          <a:xfrm>
            <a:off x="3308376" y="5268577"/>
            <a:ext cx="37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9" name="그림 18" descr="테이블, 남자, 음식, 방이(가) 표시된 사진&#10;&#10;자동 생성된 설명">
            <a:extLst>
              <a:ext uri="{FF2B5EF4-FFF2-40B4-BE49-F238E27FC236}">
                <a16:creationId xmlns:a16="http://schemas.microsoft.com/office/drawing/2014/main" id="{4206F1C4-C3B0-4A38-84B5-24A6A04498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9" t="1821" r="3417" b="67446"/>
          <a:stretch/>
        </p:blipFill>
        <p:spPr>
          <a:xfrm>
            <a:off x="681037" y="1785857"/>
            <a:ext cx="2085630" cy="167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4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BD17F2F-0298-4446-9DF0-1C81FC7AD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6AE3-F71D-4A12-9AD0-1BEE90D5C0AB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440D98FD-70B8-4F0F-B0DE-5D80429D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소셜커머스의 개념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70DD4D-C7D7-4B55-9259-74ADF1C66E8C}"/>
              </a:ext>
            </a:extLst>
          </p:cNvPr>
          <p:cNvSpPr txBox="1"/>
          <p:nvPr/>
        </p:nvSpPr>
        <p:spPr>
          <a:xfrm>
            <a:off x="212813" y="4115799"/>
            <a:ext cx="9382124" cy="1959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400" b="1">
                <a:latin typeface="굴림" panose="020B0600000101010101" pitchFamily="50" charset="-127"/>
                <a:ea typeface="굴림" panose="020B0600000101010101" pitchFamily="50" charset="-127"/>
              </a:rPr>
              <a:t>소셜커머스</a:t>
            </a:r>
            <a:endParaRPr lang="en-US" altLang="ko-KR" sz="2400" b="1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000">
                <a:latin typeface="굴림" panose="020B0600000101010101" pitchFamily="50" charset="-127"/>
                <a:ea typeface="굴림" panose="020B0600000101010101" pitchFamily="50" charset="-127"/>
              </a:rPr>
              <a:t>소셜커머스는 페이스북</a:t>
            </a:r>
            <a:r>
              <a:rPr lang="en-US" altLang="ko-KR" sz="200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>
                <a:latin typeface="굴림" panose="020B0600000101010101" pitchFamily="50" charset="-127"/>
                <a:ea typeface="굴림" panose="020B0600000101010101" pitchFamily="50" charset="-127"/>
              </a:rPr>
              <a:t>인스타그램</a:t>
            </a:r>
            <a:r>
              <a:rPr lang="en-US" altLang="ko-KR" sz="200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>
                <a:latin typeface="굴림" panose="020B0600000101010101" pitchFamily="50" charset="-127"/>
                <a:ea typeface="굴림" panose="020B0600000101010101" pitchFamily="50" charset="-127"/>
              </a:rPr>
              <a:t>트위터 등 소셜미디어를 활용하는 전자상거래로 기존의 공동구매와는 달리 소비자의 인맥과 입소문을 활용 하여 다양한 형태의 상품을 판매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F87FF8-FAC0-4426-A856-F3CFA505031F}"/>
              </a:ext>
            </a:extLst>
          </p:cNvPr>
          <p:cNvSpPr txBox="1"/>
          <p:nvPr/>
        </p:nvSpPr>
        <p:spPr>
          <a:xfrm>
            <a:off x="212813" y="1413582"/>
            <a:ext cx="7534470" cy="2421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400" b="1">
                <a:latin typeface="굴림" panose="020B0600000101010101" pitchFamily="50" charset="-127"/>
                <a:ea typeface="굴림" panose="020B0600000101010101" pitchFamily="50" charset="-127"/>
              </a:rPr>
              <a:t>Social Commerce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000">
                <a:latin typeface="굴림" panose="020B0600000101010101" pitchFamily="50" charset="-127"/>
                <a:ea typeface="굴림" panose="020B0600000101010101" pitchFamily="50" charset="-127"/>
              </a:rPr>
              <a:t>Social media is becoming more a part of an overall integrated, multi-channel marketing strategy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000">
                <a:latin typeface="굴림" panose="020B0600000101010101" pitchFamily="50" charset="-127"/>
                <a:ea typeface="굴림" panose="020B0600000101010101" pitchFamily="50" charset="-127"/>
              </a:rPr>
              <a:t>The use of social by marketers reflects this more deeply engrained behavior</a:t>
            </a:r>
            <a:endParaRPr lang="ko-KR" altLang="en-US" sz="20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6" name="동영상">
            <a:hlinkClick r:id="" action="ppaction://media"/>
            <a:extLst>
              <a:ext uri="{FF2B5EF4-FFF2-40B4-BE49-F238E27FC236}">
                <a16:creationId xmlns:a16="http://schemas.microsoft.com/office/drawing/2014/main" id="{4A414FD3-0D6C-4FF0-87F7-5287E4CEC37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709" y="2014537"/>
            <a:ext cx="2127227" cy="163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3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7C0B9BE-50AB-4F0D-B560-5ACA8F0BA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6AE3-F71D-4A12-9AD0-1BEE90D5C0AB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5E69E0BA-E512-4E09-8261-62F73C1E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소셜커머스의 유형</a:t>
            </a:r>
          </a:p>
        </p:txBody>
      </p:sp>
      <p:sp>
        <p:nvSpPr>
          <p:cNvPr id="6" name="사각형: 잘린 위쪽 모서리 5">
            <a:extLst>
              <a:ext uri="{FF2B5EF4-FFF2-40B4-BE49-F238E27FC236}">
                <a16:creationId xmlns:a16="http://schemas.microsoft.com/office/drawing/2014/main" id="{448F30CC-F1EF-4A7A-AC9A-A09298B59A1D}"/>
              </a:ext>
            </a:extLst>
          </p:cNvPr>
          <p:cNvSpPr/>
          <p:nvPr/>
        </p:nvSpPr>
        <p:spPr>
          <a:xfrm>
            <a:off x="1803748" y="1766170"/>
            <a:ext cx="2129425" cy="864296"/>
          </a:xfrm>
          <a:prstGeom prst="snip2SameRect">
            <a:avLst/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사다리꼴 6">
            <a:extLst>
              <a:ext uri="{FF2B5EF4-FFF2-40B4-BE49-F238E27FC236}">
                <a16:creationId xmlns:a16="http://schemas.microsoft.com/office/drawing/2014/main" id="{664A29B6-A3C6-480C-8E4A-F2690FE46FD4}"/>
              </a:ext>
            </a:extLst>
          </p:cNvPr>
          <p:cNvSpPr/>
          <p:nvPr/>
        </p:nvSpPr>
        <p:spPr>
          <a:xfrm>
            <a:off x="1803748" y="1766169"/>
            <a:ext cx="2129425" cy="876821"/>
          </a:xfrm>
          <a:prstGeom prst="trapezoid">
            <a:avLst>
              <a:gd name="adj" fmla="val 23571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유형</a:t>
            </a:r>
          </a:p>
        </p:txBody>
      </p:sp>
      <p:sp>
        <p:nvSpPr>
          <p:cNvPr id="8" name="사각형: 잘린 위쪽 모서리 7">
            <a:extLst>
              <a:ext uri="{FF2B5EF4-FFF2-40B4-BE49-F238E27FC236}">
                <a16:creationId xmlns:a16="http://schemas.microsoft.com/office/drawing/2014/main" id="{3B063BE4-E467-4B5E-9658-3039B3C68E57}"/>
              </a:ext>
            </a:extLst>
          </p:cNvPr>
          <p:cNvSpPr/>
          <p:nvPr/>
        </p:nvSpPr>
        <p:spPr>
          <a:xfrm>
            <a:off x="3933173" y="1766170"/>
            <a:ext cx="1540701" cy="864296"/>
          </a:xfrm>
          <a:prstGeom prst="snip2SameRect">
            <a:avLst/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사다리꼴 8">
            <a:extLst>
              <a:ext uri="{FF2B5EF4-FFF2-40B4-BE49-F238E27FC236}">
                <a16:creationId xmlns:a16="http://schemas.microsoft.com/office/drawing/2014/main" id="{0B65BA25-6EEC-4D59-AAD8-006DB2DE61E9}"/>
              </a:ext>
            </a:extLst>
          </p:cNvPr>
          <p:cNvSpPr/>
          <p:nvPr/>
        </p:nvSpPr>
        <p:spPr>
          <a:xfrm>
            <a:off x="3933173" y="1766169"/>
            <a:ext cx="1540701" cy="876821"/>
          </a:xfrm>
          <a:prstGeom prst="trapezoid">
            <a:avLst>
              <a:gd name="adj" fmla="val 23571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사례</a:t>
            </a:r>
            <a:endParaRPr lang="en-US" altLang="ko-KR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0" name="사각형: 잘린 위쪽 모서리 9">
            <a:extLst>
              <a:ext uri="{FF2B5EF4-FFF2-40B4-BE49-F238E27FC236}">
                <a16:creationId xmlns:a16="http://schemas.microsoft.com/office/drawing/2014/main" id="{82CFE7C9-AB95-4872-8DAC-E5DF44F9D087}"/>
              </a:ext>
            </a:extLst>
          </p:cNvPr>
          <p:cNvSpPr/>
          <p:nvPr/>
        </p:nvSpPr>
        <p:spPr>
          <a:xfrm>
            <a:off x="5473874" y="1766170"/>
            <a:ext cx="3920648" cy="864296"/>
          </a:xfrm>
          <a:prstGeom prst="snip2SameRect">
            <a:avLst/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사다리꼴 10">
            <a:extLst>
              <a:ext uri="{FF2B5EF4-FFF2-40B4-BE49-F238E27FC236}">
                <a16:creationId xmlns:a16="http://schemas.microsoft.com/office/drawing/2014/main" id="{3501EFE5-A8DE-429B-B8D9-0B69E949202D}"/>
              </a:ext>
            </a:extLst>
          </p:cNvPr>
          <p:cNvSpPr/>
          <p:nvPr/>
        </p:nvSpPr>
        <p:spPr>
          <a:xfrm>
            <a:off x="5473874" y="1766169"/>
            <a:ext cx="3920648" cy="876821"/>
          </a:xfrm>
          <a:prstGeom prst="trapezoid">
            <a:avLst>
              <a:gd name="adj" fmla="val 23571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설명</a:t>
            </a:r>
          </a:p>
        </p:txBody>
      </p:sp>
      <p:sp>
        <p:nvSpPr>
          <p:cNvPr id="12" name="사각형: 둥근 한쪽 모서리 11">
            <a:extLst>
              <a:ext uri="{FF2B5EF4-FFF2-40B4-BE49-F238E27FC236}">
                <a16:creationId xmlns:a16="http://schemas.microsoft.com/office/drawing/2014/main" id="{AA455178-71D2-4B99-A828-F2589DA78B59}"/>
              </a:ext>
            </a:extLst>
          </p:cNvPr>
          <p:cNvSpPr/>
          <p:nvPr/>
        </p:nvSpPr>
        <p:spPr>
          <a:xfrm flipH="1">
            <a:off x="511478" y="2630466"/>
            <a:ext cx="1292270" cy="1152394"/>
          </a:xfrm>
          <a:prstGeom prst="round1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PC</a:t>
            </a:r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3" name="사각형: 둥근 한쪽 모서리 12">
            <a:extLst>
              <a:ext uri="{FF2B5EF4-FFF2-40B4-BE49-F238E27FC236}">
                <a16:creationId xmlns:a16="http://schemas.microsoft.com/office/drawing/2014/main" id="{D1AE7B00-FBFF-4E98-841C-488E1325FA89}"/>
              </a:ext>
            </a:extLst>
          </p:cNvPr>
          <p:cNvSpPr/>
          <p:nvPr/>
        </p:nvSpPr>
        <p:spPr>
          <a:xfrm flipH="1">
            <a:off x="511478" y="3782860"/>
            <a:ext cx="1292270" cy="2417526"/>
          </a:xfrm>
          <a:prstGeom prst="round1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스마트폰</a:t>
            </a:r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67CAE48E-6890-49AB-B4A2-199CE9A7B4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936005"/>
              </p:ext>
            </p:extLst>
          </p:nvPr>
        </p:nvGraphicFramePr>
        <p:xfrm>
          <a:off x="1803748" y="2642991"/>
          <a:ext cx="7590774" cy="355739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20398">
                  <a:extLst>
                    <a:ext uri="{9D8B030D-6E8A-4147-A177-3AD203B41FA5}">
                      <a16:colId xmlns:a16="http://schemas.microsoft.com/office/drawing/2014/main" val="3474510366"/>
                    </a:ext>
                  </a:extLst>
                </a:gridCol>
                <a:gridCol w="1549728">
                  <a:extLst>
                    <a:ext uri="{9D8B030D-6E8A-4147-A177-3AD203B41FA5}">
                      <a16:colId xmlns:a16="http://schemas.microsoft.com/office/drawing/2014/main" val="1966778028"/>
                    </a:ext>
                  </a:extLst>
                </a:gridCol>
                <a:gridCol w="3920648">
                  <a:extLst>
                    <a:ext uri="{9D8B030D-6E8A-4147-A177-3AD203B41FA5}">
                      <a16:colId xmlns:a16="http://schemas.microsoft.com/office/drawing/2014/main" val="3925265457"/>
                    </a:ext>
                  </a:extLst>
                </a:gridCol>
              </a:tblGrid>
              <a:tr h="114022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플래쉬</a:t>
                      </a:r>
                      <a:endParaRPr lang="en-US" altLang="ko-KR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세일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Vente-Privee</a:t>
                      </a:r>
                      <a:endParaRPr lang="ko-KR" altLang="en-US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쇼핑몰에서 정해진 시강 동안</a:t>
                      </a:r>
                      <a:endParaRPr lang="en-US" altLang="ko-KR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특별한 할인행사 실시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8704094"/>
                  </a:ext>
                </a:extLst>
              </a:tr>
              <a:tr h="127694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구매 정보</a:t>
                      </a:r>
                      <a:endParaRPr lang="en-US" altLang="ko-KR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공유</a:t>
                      </a:r>
                      <a:endParaRPr lang="en-US" altLang="ko-KR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Swipely</a:t>
                      </a:r>
                      <a:endParaRPr lang="ko-KR" altLang="en-US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상품구매 정보를 공유하여</a:t>
                      </a:r>
                      <a:endParaRPr lang="en-US" altLang="ko-KR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사업자에게는 마케팅 정보 제공</a:t>
                      </a:r>
                      <a:r>
                        <a:rPr lang="en-US" altLang="ko-KR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소비자에게는 포인트 제공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051057"/>
                  </a:ext>
                </a:extLst>
              </a:tr>
              <a:tr h="114022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소셜쇼핑</a:t>
                      </a:r>
                      <a:endParaRPr lang="en-US" altLang="ko-KR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앱스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Shop-kick</a:t>
                      </a:r>
                      <a:endParaRPr lang="ko-KR" altLang="en-US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어플리케이션을 활용하여</a:t>
                      </a:r>
                      <a:endParaRPr lang="en-US" altLang="ko-KR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소셜쇼핑에 적극 참여하게 하는 방식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8711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00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EE41953-397C-48E6-A759-A7E59F82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6AE3-F71D-4A12-9AD0-1BEE90D5C0AB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9363D03-E2F0-4390-9D59-2B7495442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연도별 인터넷 이용시간</a:t>
            </a:r>
          </a:p>
        </p:txBody>
      </p:sp>
      <p:graphicFrame>
        <p:nvGraphicFramePr>
          <p:cNvPr id="6" name="차트 5">
            <a:extLst>
              <a:ext uri="{FF2B5EF4-FFF2-40B4-BE49-F238E27FC236}">
                <a16:creationId xmlns:a16="http://schemas.microsoft.com/office/drawing/2014/main" id="{11DA46A1-4A45-4039-B845-73BCF22623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106941"/>
              </p:ext>
            </p:extLst>
          </p:nvPr>
        </p:nvGraphicFramePr>
        <p:xfrm>
          <a:off x="373345" y="1573804"/>
          <a:ext cx="9108858" cy="443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화살표: 오각형 6">
            <a:extLst>
              <a:ext uri="{FF2B5EF4-FFF2-40B4-BE49-F238E27FC236}">
                <a16:creationId xmlns:a16="http://schemas.microsoft.com/office/drawing/2014/main" id="{11BB05DA-9E8D-420A-A0D4-D301C309ABB8}"/>
              </a:ext>
            </a:extLst>
          </p:cNvPr>
          <p:cNvSpPr/>
          <p:nvPr/>
        </p:nvSpPr>
        <p:spPr>
          <a:xfrm>
            <a:off x="4083485" y="2254685"/>
            <a:ext cx="1903956" cy="463463"/>
          </a:xfrm>
          <a:prstGeom prst="homePlate">
            <a:avLst/>
          </a:prstGeom>
          <a:solidFill>
            <a:srgbClr val="0070C0">
              <a:alpha val="5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페이스북 상승</a:t>
            </a:r>
          </a:p>
        </p:txBody>
      </p:sp>
    </p:spTree>
    <p:extLst>
      <p:ext uri="{BB962C8B-B14F-4D97-AF65-F5344CB8AC3E}">
        <p14:creationId xmlns:p14="http://schemas.microsoft.com/office/powerpoint/2010/main" val="309194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1B989C4-2594-4B5E-A29B-220CD5812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A6AE3-F71D-4A12-9AD0-1BEE90D5C0AB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C922184-498D-4F95-A8AE-66BC04240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소셜커머스의 활용</a:t>
            </a: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C27045D6-26B1-421A-921D-B9542E3A7F5F}"/>
              </a:ext>
            </a:extLst>
          </p:cNvPr>
          <p:cNvGrpSpPr/>
          <p:nvPr/>
        </p:nvGrpSpPr>
        <p:grpSpPr>
          <a:xfrm>
            <a:off x="304800" y="1463040"/>
            <a:ext cx="4486656" cy="4616196"/>
            <a:chOff x="304800" y="1463040"/>
            <a:chExt cx="4486656" cy="4616196"/>
          </a:xfrm>
        </p:grpSpPr>
        <p:sp>
          <p:nvSpPr>
            <p:cNvPr id="4" name="화살표: 오각형 3">
              <a:extLst>
                <a:ext uri="{FF2B5EF4-FFF2-40B4-BE49-F238E27FC236}">
                  <a16:creationId xmlns:a16="http://schemas.microsoft.com/office/drawing/2014/main" id="{F27729A6-FE98-4F0C-8F8D-F5B2033EF463}"/>
                </a:ext>
              </a:extLst>
            </p:cNvPr>
            <p:cNvSpPr/>
            <p:nvPr/>
          </p:nvSpPr>
          <p:spPr>
            <a:xfrm rot="16200000">
              <a:off x="297180" y="1584960"/>
              <a:ext cx="4501896" cy="4486656"/>
            </a:xfrm>
            <a:prstGeom prst="homePlate">
              <a:avLst>
                <a:gd name="adj" fmla="val 9063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사각형: 잘린 대각선 방향 모서리 6">
              <a:extLst>
                <a:ext uri="{FF2B5EF4-FFF2-40B4-BE49-F238E27FC236}">
                  <a16:creationId xmlns:a16="http://schemas.microsoft.com/office/drawing/2014/main" id="{1F95DC4F-B3A4-44E0-AD0A-4D032EB309D7}"/>
                </a:ext>
              </a:extLst>
            </p:cNvPr>
            <p:cNvSpPr/>
            <p:nvPr/>
          </p:nvSpPr>
          <p:spPr>
            <a:xfrm>
              <a:off x="999744" y="1463040"/>
              <a:ext cx="3121152" cy="475488"/>
            </a:xfrm>
            <a:prstGeom prst="snip2Diag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소셜커머스의 활용</a:t>
              </a:r>
            </a:p>
          </p:txBody>
        </p:sp>
        <p:sp>
          <p:nvSpPr>
            <p:cNvPr id="8" name="순서도: 저장 데이터 7">
              <a:extLst>
                <a:ext uri="{FF2B5EF4-FFF2-40B4-BE49-F238E27FC236}">
                  <a16:creationId xmlns:a16="http://schemas.microsoft.com/office/drawing/2014/main" id="{743CA10F-FDF6-49C1-8EB9-AE85CE1287A5}"/>
                </a:ext>
              </a:extLst>
            </p:cNvPr>
            <p:cNvSpPr/>
            <p:nvPr/>
          </p:nvSpPr>
          <p:spPr>
            <a:xfrm>
              <a:off x="426720" y="2202831"/>
              <a:ext cx="1414272" cy="625713"/>
            </a:xfrm>
            <a:prstGeom prst="flowChartOnlineStorag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구매자</a:t>
              </a:r>
            </a:p>
          </p:txBody>
        </p:sp>
        <p:sp>
          <p:nvSpPr>
            <p:cNvPr id="9" name="순서도: 저장 데이터 8">
              <a:extLst>
                <a:ext uri="{FF2B5EF4-FFF2-40B4-BE49-F238E27FC236}">
                  <a16:creationId xmlns:a16="http://schemas.microsoft.com/office/drawing/2014/main" id="{CC4EB91F-665D-42BA-A043-ED1F1F6233E7}"/>
                </a:ext>
              </a:extLst>
            </p:cNvPr>
            <p:cNvSpPr/>
            <p:nvPr/>
          </p:nvSpPr>
          <p:spPr>
            <a:xfrm flipH="1">
              <a:off x="3279648" y="2202831"/>
              <a:ext cx="1414272" cy="625713"/>
            </a:xfrm>
            <a:prstGeom prst="flowChartOnlineStorag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판매자</a:t>
              </a:r>
            </a:p>
          </p:txBody>
        </p:sp>
        <p:sp>
          <p:nvSpPr>
            <p:cNvPr id="10" name="순서도: 수행의 시작/종료 9">
              <a:extLst>
                <a:ext uri="{FF2B5EF4-FFF2-40B4-BE49-F238E27FC236}">
                  <a16:creationId xmlns:a16="http://schemas.microsoft.com/office/drawing/2014/main" id="{AF5692D7-4F29-42C2-9F15-8115E34F28A9}"/>
                </a:ext>
              </a:extLst>
            </p:cNvPr>
            <p:cNvSpPr/>
            <p:nvPr/>
          </p:nvSpPr>
          <p:spPr>
            <a:xfrm>
              <a:off x="1706880" y="2202831"/>
              <a:ext cx="1706880" cy="625713"/>
            </a:xfrm>
            <a:prstGeom prst="flowChartTerminator">
              <a:avLst/>
            </a:prstGeom>
            <a:solidFill>
              <a:schemeClr val="accent6"/>
            </a:solidFill>
            <a:ln w="3175">
              <a:solidFill>
                <a:schemeClr val="tx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커뮤니티 형성</a:t>
              </a:r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47D77541-E8EB-44D9-ABA6-27CE9D807EEF}"/>
                </a:ext>
              </a:extLst>
            </p:cNvPr>
            <p:cNvSpPr/>
            <p:nvPr/>
          </p:nvSpPr>
          <p:spPr>
            <a:xfrm>
              <a:off x="426720" y="3011424"/>
              <a:ext cx="4267200" cy="288950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2" name="순서도: 순차적 액세스 저장소 11">
              <a:extLst>
                <a:ext uri="{FF2B5EF4-FFF2-40B4-BE49-F238E27FC236}">
                  <a16:creationId xmlns:a16="http://schemas.microsoft.com/office/drawing/2014/main" id="{E2810877-96F0-4679-AC39-5EF221DAF342}"/>
                </a:ext>
              </a:extLst>
            </p:cNvPr>
            <p:cNvSpPr/>
            <p:nvPr/>
          </p:nvSpPr>
          <p:spPr>
            <a:xfrm flipV="1">
              <a:off x="1426464" y="3157728"/>
              <a:ext cx="2304288" cy="548640"/>
            </a:xfrm>
            <a:prstGeom prst="flowChartMagneticTape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1E838A-289E-47B3-89E7-94C9DD384243}"/>
                </a:ext>
              </a:extLst>
            </p:cNvPr>
            <p:cNvSpPr txBox="1"/>
            <p:nvPr/>
          </p:nvSpPr>
          <p:spPr>
            <a:xfrm>
              <a:off x="1725168" y="3232793"/>
              <a:ext cx="1706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>
                  <a:latin typeface="굴림" panose="020B0600000101010101" pitchFamily="50" charset="-127"/>
                  <a:ea typeface="굴림" panose="020B0600000101010101" pitchFamily="50" charset="-127"/>
                </a:rPr>
                <a:t>소셜미디어</a:t>
              </a:r>
            </a:p>
          </p:txBody>
        </p:sp>
        <p:sp>
          <p:nvSpPr>
            <p:cNvPr id="14" name="육각형 13">
              <a:extLst>
                <a:ext uri="{FF2B5EF4-FFF2-40B4-BE49-F238E27FC236}">
                  <a16:creationId xmlns:a16="http://schemas.microsoft.com/office/drawing/2014/main" id="{1F03E2EA-B5B4-43FF-A412-7AD19283F0D5}"/>
                </a:ext>
              </a:extLst>
            </p:cNvPr>
            <p:cNvSpPr/>
            <p:nvPr/>
          </p:nvSpPr>
          <p:spPr>
            <a:xfrm>
              <a:off x="1219200" y="3816096"/>
              <a:ext cx="2816352" cy="463296"/>
            </a:xfrm>
            <a:prstGeom prst="hexagon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스마트폰</a:t>
              </a:r>
            </a:p>
          </p:txBody>
        </p:sp>
        <p:cxnSp>
          <p:nvCxnSpPr>
            <p:cNvPr id="18" name="연결선: 꺾임 17">
              <a:extLst>
                <a:ext uri="{FF2B5EF4-FFF2-40B4-BE49-F238E27FC236}">
                  <a16:creationId xmlns:a16="http://schemas.microsoft.com/office/drawing/2014/main" id="{E2023D8D-355D-46AE-8142-ACF17B87364F}"/>
                </a:ext>
              </a:extLst>
            </p:cNvPr>
            <p:cNvCxnSpPr>
              <a:cxnSpLocks/>
              <a:stCxn id="12" idx="1"/>
              <a:endCxn id="14" idx="3"/>
            </p:cNvCxnSpPr>
            <p:nvPr/>
          </p:nvCxnSpPr>
          <p:spPr>
            <a:xfrm rot="10800000" flipV="1">
              <a:off x="1219200" y="3432048"/>
              <a:ext cx="207264" cy="615696"/>
            </a:xfrm>
            <a:prstGeom prst="bentConnector3">
              <a:avLst>
                <a:gd name="adj1" fmla="val 210294"/>
              </a:avLst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양쪽 중괄호 20">
              <a:extLst>
                <a:ext uri="{FF2B5EF4-FFF2-40B4-BE49-F238E27FC236}">
                  <a16:creationId xmlns:a16="http://schemas.microsoft.com/office/drawing/2014/main" id="{DFFC3A9B-3BF7-4F4C-9D77-DECA0F5309AF}"/>
                </a:ext>
              </a:extLst>
            </p:cNvPr>
            <p:cNvSpPr/>
            <p:nvPr/>
          </p:nvSpPr>
          <p:spPr>
            <a:xfrm>
              <a:off x="548639" y="4450080"/>
              <a:ext cx="4011169" cy="1304544"/>
            </a:xfrm>
            <a:prstGeom prst="brace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사각형: 잘린 위쪽 모서리 21">
              <a:extLst>
                <a:ext uri="{FF2B5EF4-FFF2-40B4-BE49-F238E27FC236}">
                  <a16:creationId xmlns:a16="http://schemas.microsoft.com/office/drawing/2014/main" id="{E2FB749E-571F-4714-8E14-4E13598294E2}"/>
                </a:ext>
              </a:extLst>
            </p:cNvPr>
            <p:cNvSpPr/>
            <p:nvPr/>
          </p:nvSpPr>
          <p:spPr>
            <a:xfrm>
              <a:off x="780287" y="4864608"/>
              <a:ext cx="1143418" cy="530352"/>
            </a:xfrm>
            <a:prstGeom prst="snip2Same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밴드</a:t>
              </a:r>
            </a:p>
          </p:txBody>
        </p:sp>
        <p:sp>
          <p:nvSpPr>
            <p:cNvPr id="25" name="사각형: 잘린 위쪽 모서리 24">
              <a:extLst>
                <a:ext uri="{FF2B5EF4-FFF2-40B4-BE49-F238E27FC236}">
                  <a16:creationId xmlns:a16="http://schemas.microsoft.com/office/drawing/2014/main" id="{0FC620B7-826E-4932-AC8E-9819D0E4B8EA}"/>
                </a:ext>
              </a:extLst>
            </p:cNvPr>
            <p:cNvSpPr/>
            <p:nvPr/>
          </p:nvSpPr>
          <p:spPr>
            <a:xfrm>
              <a:off x="3060192" y="4864608"/>
              <a:ext cx="1316735" cy="530352"/>
            </a:xfrm>
            <a:prstGeom prst="snip2Same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인스타그램</a:t>
              </a:r>
            </a:p>
          </p:txBody>
        </p:sp>
        <p:sp>
          <p:nvSpPr>
            <p:cNvPr id="26" name="하트 25">
              <a:extLst>
                <a:ext uri="{FF2B5EF4-FFF2-40B4-BE49-F238E27FC236}">
                  <a16:creationId xmlns:a16="http://schemas.microsoft.com/office/drawing/2014/main" id="{269067B9-59ED-4E45-9203-3FD7BD9E311E}"/>
                </a:ext>
              </a:extLst>
            </p:cNvPr>
            <p:cNvSpPr/>
            <p:nvPr/>
          </p:nvSpPr>
          <p:spPr>
            <a:xfrm rot="20089065">
              <a:off x="2062965" y="4796782"/>
              <a:ext cx="1025254" cy="726268"/>
            </a:xfrm>
            <a:prstGeom prst="hear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SNS</a:t>
              </a:r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820C3A08-6DC1-485F-A7FD-556AFE5412FF}"/>
              </a:ext>
            </a:extLst>
          </p:cNvPr>
          <p:cNvGrpSpPr/>
          <p:nvPr/>
        </p:nvGrpSpPr>
        <p:grpSpPr>
          <a:xfrm>
            <a:off x="5114545" y="1433743"/>
            <a:ext cx="4486656" cy="4651899"/>
            <a:chOff x="5114545" y="1433743"/>
            <a:chExt cx="4486656" cy="4651899"/>
          </a:xfrm>
        </p:grpSpPr>
        <p:sp>
          <p:nvSpPr>
            <p:cNvPr id="5" name="화살표: 오각형 4">
              <a:extLst>
                <a:ext uri="{FF2B5EF4-FFF2-40B4-BE49-F238E27FC236}">
                  <a16:creationId xmlns:a16="http://schemas.microsoft.com/office/drawing/2014/main" id="{9A18DA18-3E9B-40AE-9088-CD7AB7B41959}"/>
                </a:ext>
              </a:extLst>
            </p:cNvPr>
            <p:cNvSpPr/>
            <p:nvPr/>
          </p:nvSpPr>
          <p:spPr>
            <a:xfrm rot="5400000" flipV="1">
              <a:off x="5106925" y="1591366"/>
              <a:ext cx="4501896" cy="4486656"/>
            </a:xfrm>
            <a:prstGeom prst="homePlate">
              <a:avLst>
                <a:gd name="adj" fmla="val 9063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7" name="사각형: 잘린 대각선 방향 모서리 26">
              <a:extLst>
                <a:ext uri="{FF2B5EF4-FFF2-40B4-BE49-F238E27FC236}">
                  <a16:creationId xmlns:a16="http://schemas.microsoft.com/office/drawing/2014/main" id="{C3201798-AD4D-4D31-B0AB-E5E2D826EF9E}"/>
                </a:ext>
              </a:extLst>
            </p:cNvPr>
            <p:cNvSpPr/>
            <p:nvPr/>
          </p:nvSpPr>
          <p:spPr>
            <a:xfrm flipH="1">
              <a:off x="5785104" y="1463040"/>
              <a:ext cx="3121152" cy="475488"/>
            </a:xfrm>
            <a:prstGeom prst="snip2Diag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소셜커머스의 프레임</a:t>
              </a:r>
            </a:p>
          </p:txBody>
        </p:sp>
        <p:sp>
          <p:nvSpPr>
            <p:cNvPr id="28" name="순서도: 지연 27">
              <a:extLst>
                <a:ext uri="{FF2B5EF4-FFF2-40B4-BE49-F238E27FC236}">
                  <a16:creationId xmlns:a16="http://schemas.microsoft.com/office/drawing/2014/main" id="{5D9B2A8B-3E0F-4D71-866C-1529D69A4EDE}"/>
                </a:ext>
              </a:extLst>
            </p:cNvPr>
            <p:cNvSpPr/>
            <p:nvPr/>
          </p:nvSpPr>
          <p:spPr>
            <a:xfrm>
              <a:off x="8741665" y="2243328"/>
              <a:ext cx="737615" cy="914400"/>
            </a:xfrm>
            <a:prstGeom prst="flowChartDelay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판매자</a:t>
              </a:r>
            </a:p>
          </p:txBody>
        </p:sp>
        <p:sp>
          <p:nvSpPr>
            <p:cNvPr id="29" name="순서도: 지연 28">
              <a:extLst>
                <a:ext uri="{FF2B5EF4-FFF2-40B4-BE49-F238E27FC236}">
                  <a16:creationId xmlns:a16="http://schemas.microsoft.com/office/drawing/2014/main" id="{515C2D12-56FB-4031-A06F-BE327AF0ABF4}"/>
                </a:ext>
              </a:extLst>
            </p:cNvPr>
            <p:cNvSpPr/>
            <p:nvPr/>
          </p:nvSpPr>
          <p:spPr>
            <a:xfrm flipH="1">
              <a:off x="5291328" y="2243327"/>
              <a:ext cx="682752" cy="989465"/>
            </a:xfrm>
            <a:prstGeom prst="flowChartDelay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구매자</a:t>
              </a:r>
            </a:p>
          </p:txBody>
        </p:sp>
        <p:graphicFrame>
          <p:nvGraphicFramePr>
            <p:cNvPr id="30" name="다이어그램 29">
              <a:extLst>
                <a:ext uri="{FF2B5EF4-FFF2-40B4-BE49-F238E27FC236}">
                  <a16:creationId xmlns:a16="http://schemas.microsoft.com/office/drawing/2014/main" id="{0A1E7882-2E62-4031-9B20-808582EB8F9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2303254"/>
                </p:ext>
              </p:extLst>
            </p:nvPr>
          </p:nvGraphicFramePr>
          <p:xfrm>
            <a:off x="6109463" y="1433743"/>
            <a:ext cx="2496819" cy="254774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1" name="화살표: 왼쪽/오른쪽/위쪽 30">
              <a:extLst>
                <a:ext uri="{FF2B5EF4-FFF2-40B4-BE49-F238E27FC236}">
                  <a16:creationId xmlns:a16="http://schemas.microsoft.com/office/drawing/2014/main" id="{CD874092-2A0D-4E2D-97E0-CF6CD92BE224}"/>
                </a:ext>
              </a:extLst>
            </p:cNvPr>
            <p:cNvSpPr/>
            <p:nvPr/>
          </p:nvSpPr>
          <p:spPr>
            <a:xfrm>
              <a:off x="6727114" y="4712672"/>
              <a:ext cx="1261516" cy="1123164"/>
            </a:xfrm>
            <a:prstGeom prst="leftRightUpArrow">
              <a:avLst>
                <a:gd name="adj1" fmla="val 35425"/>
                <a:gd name="adj2" fmla="val 50000"/>
                <a:gd name="adj3" fmla="val 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위메프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426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 w="317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mtClean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819</TotalTime>
  <Words>152</Words>
  <Application>Microsoft Office PowerPoint</Application>
  <PresentationFormat>A4 용지(210x297mm)</PresentationFormat>
  <Paragraphs>63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굴림</vt:lpstr>
      <vt:lpstr>돋움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목차</vt:lpstr>
      <vt:lpstr>소셜커머스의 개념</vt:lpstr>
      <vt:lpstr>소셜커머스의 유형</vt:lpstr>
      <vt:lpstr>연도별 인터넷 이용시간</vt:lpstr>
      <vt:lpstr>소셜커머스의 활용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Administrator</cp:lastModifiedBy>
  <cp:revision>16</cp:revision>
  <dcterms:created xsi:type="dcterms:W3CDTF">2020-02-20T10:06:05Z</dcterms:created>
  <dcterms:modified xsi:type="dcterms:W3CDTF">2020-02-20T23:45:23Z</dcterms:modified>
</cp:coreProperties>
</file>