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테마 스타일 1 - 강조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15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4" d="100"/>
          <a:sy n="44" d="100"/>
        </p:scale>
        <p:origin x="284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궁서" panose="02030600000101010101" pitchFamily="18" charset="-127"/>
                <a:ea typeface="궁서" panose="02030600000101010101" pitchFamily="18" charset="-127"/>
                <a:cs typeface="+mn-cs"/>
              </a:defRPr>
            </a:pPr>
            <a:r>
              <a:rPr lang="ko-KR" sz="2400">
                <a:latin typeface="궁서" panose="02030600000101010101" pitchFamily="18" charset="-127"/>
                <a:ea typeface="궁서" panose="02030600000101010101" pitchFamily="18" charset="-127"/>
              </a:rPr>
              <a:t>전용 </a:t>
            </a:r>
            <a:r>
              <a:rPr lang="en-US" sz="2400">
                <a:latin typeface="궁서" panose="02030600000101010101" pitchFamily="18" charset="-127"/>
                <a:ea typeface="궁서" panose="02030600000101010101" pitchFamily="18" charset="-127"/>
              </a:rPr>
              <a:t>60</a:t>
            </a:r>
            <a:r>
              <a:rPr lang="ko-KR" sz="2400">
                <a:latin typeface="궁서" panose="02030600000101010101" pitchFamily="18" charset="-127"/>
                <a:ea typeface="궁서" panose="02030600000101010101" pitchFamily="18" charset="-127"/>
              </a:rPr>
              <a:t>제곱미터이하 공공주택만 해당</a:t>
            </a:r>
          </a:p>
        </c:rich>
      </c:tx>
      <c:overlay val="0"/>
      <c:spPr>
        <a:solidFill>
          <a:schemeClr val="bg1"/>
        </a:solidFill>
        <a:ln>
          <a:solidFill>
            <a:schemeClr val="tx1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궁서" panose="02030600000101010101" pitchFamily="18" charset="-127"/>
              <a:ea typeface="궁서" panose="02030600000101010101" pitchFamily="18" charset="-127"/>
              <a:cs typeface="+mn-cs"/>
            </a:defRPr>
          </a:pPr>
          <a:endParaRPr lang="ko-K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생애최초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2">
                  <a:alpha val="93000"/>
                </a:schemeClr>
              </a:solidFill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3인이하</c:v>
                </c:pt>
                <c:pt idx="1">
                  <c:v>4인</c:v>
                </c:pt>
                <c:pt idx="2">
                  <c:v>5인</c:v>
                </c:pt>
                <c:pt idx="3">
                  <c:v>6인</c:v>
                </c:pt>
                <c:pt idx="4">
                  <c:v>7인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4884</c:v>
                </c:pt>
                <c:pt idx="1">
                  <c:v>5630</c:v>
                </c:pt>
                <c:pt idx="2">
                  <c:v>5710</c:v>
                </c:pt>
                <c:pt idx="3">
                  <c:v>5952</c:v>
                </c:pt>
                <c:pt idx="4">
                  <c:v>6308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71-4C7D-B3CC-0BDB69B502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56011552"/>
        <c:axId val="2121208080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다자녀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diamond"/>
            <c:size val="10"/>
            <c:spPr>
              <a:solidFill>
                <a:schemeClr val="accent2"/>
              </a:solidFill>
              <a:ln w="25400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돋움" panose="020B0600000101010101" pitchFamily="50" charset="-127"/>
                    <a:ea typeface="돋움" panose="020B0600000101010101" pitchFamily="50" charset="-127"/>
                    <a:cs typeface="+mn-cs"/>
                  </a:defRPr>
                </a:pPr>
                <a:endParaRPr lang="ko-K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3인이하</c:v>
                </c:pt>
                <c:pt idx="1">
                  <c:v>4인</c:v>
                </c:pt>
                <c:pt idx="2">
                  <c:v>5인</c:v>
                </c:pt>
                <c:pt idx="3">
                  <c:v>6인</c:v>
                </c:pt>
                <c:pt idx="4">
                  <c:v>7인</c:v>
                </c:pt>
              </c:strCache>
            </c:strRef>
          </c:cat>
          <c:val>
            <c:numRef>
              <c:f>Sheet1!$C$2:$C$6</c:f>
              <c:numCache>
                <c:formatCode>#,##0</c:formatCode>
                <c:ptCount val="5"/>
                <c:pt idx="0">
                  <c:v>5861</c:v>
                </c:pt>
                <c:pt idx="1">
                  <c:v>6756</c:v>
                </c:pt>
                <c:pt idx="2">
                  <c:v>6860</c:v>
                </c:pt>
                <c:pt idx="3">
                  <c:v>7143</c:v>
                </c:pt>
                <c:pt idx="4">
                  <c:v>7570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071-4C7D-B3CC-0BDB69B502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58274992"/>
        <c:axId val="1358279792"/>
      </c:lineChart>
      <c:catAx>
        <c:axId val="1156011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돋움" panose="020B0600000101010101" pitchFamily="50" charset="-127"/>
                <a:ea typeface="돋움" panose="020B0600000101010101" pitchFamily="50" charset="-127"/>
                <a:cs typeface="+mn-cs"/>
              </a:defRPr>
            </a:pPr>
            <a:endParaRPr lang="ko-KR"/>
          </a:p>
        </c:txPr>
        <c:crossAx val="2121208080"/>
        <c:crosses val="autoZero"/>
        <c:auto val="1"/>
        <c:lblAlgn val="ctr"/>
        <c:lblOffset val="100"/>
        <c:noMultiLvlLbl val="0"/>
      </c:catAx>
      <c:valAx>
        <c:axId val="2121208080"/>
        <c:scaling>
          <c:orientation val="minMax"/>
          <c:max val="7000"/>
        </c:scaling>
        <c:delete val="0"/>
        <c:axPos val="l"/>
        <c:title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돋움" panose="020B0600000101010101" pitchFamily="50" charset="-127"/>
                  <a:ea typeface="돋움" panose="020B0600000101010101" pitchFamily="50" charset="-127"/>
                  <a:cs typeface="+mn-cs"/>
                </a:defRPr>
              </a:pPr>
              <a:endParaRPr lang="ko-KR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돋움" panose="020B0600000101010101" pitchFamily="50" charset="-127"/>
                <a:ea typeface="돋움" panose="020B0600000101010101" pitchFamily="50" charset="-127"/>
                <a:cs typeface="+mn-cs"/>
              </a:defRPr>
            </a:pPr>
            <a:endParaRPr lang="ko-KR"/>
          </a:p>
        </c:txPr>
        <c:crossAx val="1156011552"/>
        <c:crosses val="autoZero"/>
        <c:crossBetween val="between"/>
      </c:valAx>
      <c:valAx>
        <c:axId val="1358279792"/>
        <c:scaling>
          <c:orientation val="minMax"/>
          <c:max val="10000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돋움" panose="020B0600000101010101" pitchFamily="50" charset="-127"/>
                <a:ea typeface="돋움" panose="020B0600000101010101" pitchFamily="50" charset="-127"/>
                <a:cs typeface="+mn-cs"/>
              </a:defRPr>
            </a:pPr>
            <a:endParaRPr lang="ko-KR"/>
          </a:p>
        </c:txPr>
        <c:crossAx val="1358274992"/>
        <c:crosses val="max"/>
        <c:crossBetween val="between"/>
        <c:majorUnit val="2500"/>
      </c:valAx>
      <c:catAx>
        <c:axId val="1358274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358279792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돋움" panose="020B0600000101010101" pitchFamily="50" charset="-127"/>
                <a:ea typeface="돋움" panose="020B0600000101010101" pitchFamily="50" charset="-127"/>
                <a:cs typeface="+mn-cs"/>
              </a:defRPr>
            </a:pPr>
            <a:endParaRPr lang="ko-KR"/>
          </a:p>
        </c:txPr>
      </c:dTable>
      <c:spPr>
        <a:solidFill>
          <a:schemeClr val="bg1"/>
        </a:soli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FFFF00"/>
    </a:solidFill>
    <a:ln>
      <a:solidFill>
        <a:schemeClr val="tx1"/>
      </a:solidFill>
    </a:ln>
    <a:effectLst/>
  </c:spPr>
  <c:txPr>
    <a:bodyPr/>
    <a:lstStyle/>
    <a:p>
      <a:pPr>
        <a:defRPr sz="1600">
          <a:latin typeface="돋움" panose="020B0600000101010101" pitchFamily="50" charset="-127"/>
          <a:ea typeface="돋움" panose="020B0600000101010101" pitchFamily="50" charset="-127"/>
        </a:defRPr>
      </a:pPr>
      <a:endParaRPr lang="ko-K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0.17847</cdr:x>
      <cdr:y>0.16754</cdr:y>
    </cdr:from>
    <cdr:to>
      <cdr:x>0.47747</cdr:x>
      <cdr:y>0.2412</cdr:y>
    </cdr:to>
    <cdr:sp macro="" textlink="">
      <cdr:nvSpPr>
        <cdr:cNvPr id="2" name="화살표: 오각형 1">
          <a:extLst xmlns:a="http://schemas.openxmlformats.org/drawingml/2006/main">
            <a:ext uri="{FF2B5EF4-FFF2-40B4-BE49-F238E27FC236}">
              <a16:creationId xmlns:a16="http://schemas.microsoft.com/office/drawing/2014/main" id="{5DD0575A-92BD-D4E1-FD11-2FC29C6D5B07}"/>
            </a:ext>
          </a:extLst>
        </cdr:cNvPr>
        <cdr:cNvSpPr/>
      </cdr:nvSpPr>
      <cdr:spPr>
        <a:xfrm xmlns:a="http://schemas.openxmlformats.org/drawingml/2006/main">
          <a:off x="1524834" y="729040"/>
          <a:ext cx="2554664" cy="320510"/>
        </a:xfrm>
        <a:prstGeom xmlns:a="http://schemas.openxmlformats.org/drawingml/2006/main" prst="homePlate">
          <a:avLst/>
        </a:prstGeom>
        <a:ln xmlns:a="http://schemas.openxmlformats.org/drawingml/2006/main"/>
      </cdr:spPr>
      <cdr:style>
        <a:lnRef xmlns:a="http://schemas.openxmlformats.org/drawingml/2006/main" idx="1">
          <a:schemeClr val="accent2"/>
        </a:lnRef>
        <a:fillRef xmlns:a="http://schemas.openxmlformats.org/drawingml/2006/main" idx="2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rtlCol="0" anchor="ctr"/>
        <a:lstStyle xmlns:a="http://schemas.openxmlformats.org/drawingml/2006/main"/>
        <a:p xmlns:a="http://schemas.openxmlformats.org/drawingml/2006/main">
          <a:pPr algn="ctr"/>
          <a:r>
            <a:rPr lang="ko-KR" altLang="en-US" sz="1800">
              <a:latin typeface="돋움" panose="020B0600000101010101" pitchFamily="50" charset="-127"/>
              <a:ea typeface="돋움" panose="020B0600000101010101" pitchFamily="50" charset="-127"/>
            </a:rPr>
            <a:t>기하급수적 상승</a:t>
          </a:r>
          <a:endParaRPr lang="ko-KR" sz="1800" dirty="0">
            <a:latin typeface="돋움" panose="020B0600000101010101" pitchFamily="50" charset="-127"/>
            <a:ea typeface="돋움" panose="020B0600000101010101" pitchFamily="50" charset="-127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EF6B76-8484-4EF7-9B4B-32C88BA5219A}" type="datetimeFigureOut">
              <a:rPr lang="ko-KR" altLang="en-US" smtClean="0"/>
              <a:t>2024-08-03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859D6A-09CF-42BC-86DC-209BE8A1AB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7406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859D6A-09CF-42BC-86DC-209BE8A1AB14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4821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EBCA8-7380-4109-A585-8764DBB91E31}" type="datetime1">
              <a:rPr lang="ko-KR" altLang="en-US" smtClean="0"/>
              <a:t>2024-08-03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D553-EF37-4189-B0B5-FFD991A9C9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0228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597D-BB77-4AA0-9C73-3B016816E140}" type="datetime1">
              <a:rPr lang="ko-KR" altLang="en-US" smtClean="0"/>
              <a:t>2024-08-03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D553-EF37-4189-B0B5-FFD991A9C9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2485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0FDC5-0607-4BDF-8980-2BF57D80CF93}" type="datetime1">
              <a:rPr lang="ko-KR" altLang="en-US" smtClean="0"/>
              <a:t>2024-08-03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D553-EF37-4189-B0B5-FFD991A9C9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2280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49FD-641D-45DA-8AF7-7CC227210755}" type="datetime1">
              <a:rPr lang="ko-KR" altLang="en-US" smtClean="0"/>
              <a:t>2024-08-03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fld id="{AC7FD553-EF37-4189-B0B5-FFD991A9C90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화살표: 오각형 8">
            <a:extLst>
              <a:ext uri="{FF2B5EF4-FFF2-40B4-BE49-F238E27FC236}">
                <a16:creationId xmlns:a16="http://schemas.microsoft.com/office/drawing/2014/main" id="{4891D114-6545-1967-9776-302E9CA94133}"/>
              </a:ext>
            </a:extLst>
          </p:cNvPr>
          <p:cNvSpPr/>
          <p:nvPr userDrawn="1"/>
        </p:nvSpPr>
        <p:spPr>
          <a:xfrm flipH="1">
            <a:off x="0" y="838200"/>
            <a:ext cx="9906000" cy="487364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순서도: 카드 9">
            <a:extLst>
              <a:ext uri="{FF2B5EF4-FFF2-40B4-BE49-F238E27FC236}">
                <a16:creationId xmlns:a16="http://schemas.microsoft.com/office/drawing/2014/main" id="{0BA5FDF1-0430-DC11-26E2-5AE105140058}"/>
              </a:ext>
            </a:extLst>
          </p:cNvPr>
          <p:cNvSpPr/>
          <p:nvPr userDrawn="1"/>
        </p:nvSpPr>
        <p:spPr>
          <a:xfrm flipH="1">
            <a:off x="1045029" y="-1"/>
            <a:ext cx="7837714" cy="1325563"/>
          </a:xfrm>
          <a:prstGeom prst="flowChartPunchedCard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400" dirty="0">
              <a:solidFill>
                <a:schemeClr val="bg1"/>
              </a:solidFill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1325563"/>
          </a:xfrm>
        </p:spPr>
        <p:txBody>
          <a:bodyPr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pic>
        <p:nvPicPr>
          <p:cNvPr id="12" name="그림 11" descr="그래픽, 그래픽 디자인, 폰트, 클립아트이(가) 표시된 사진&#10;&#10;자동 생성된 설명">
            <a:extLst>
              <a:ext uri="{FF2B5EF4-FFF2-40B4-BE49-F238E27FC236}">
                <a16:creationId xmlns:a16="http://schemas.microsoft.com/office/drawing/2014/main" id="{B4B6A289-20B6-9146-9B5F-EB223C3768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9E9D9B"/>
              </a:clrFrom>
              <a:clrTo>
                <a:srgbClr val="9E9D9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523" y="6176963"/>
            <a:ext cx="1534205" cy="56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64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80F8-1C93-454E-8E47-BF545CCE10CD}" type="datetime1">
              <a:rPr lang="ko-KR" altLang="en-US" smtClean="0"/>
              <a:t>2024-08-03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D553-EF37-4189-B0B5-FFD991A9C9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5534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C8995-E6EB-4F3F-B007-B35B2C2FF6AA}" type="datetime1">
              <a:rPr lang="ko-KR" altLang="en-US" smtClean="0"/>
              <a:t>2024-08-03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D553-EF37-4189-B0B5-FFD991A9C9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5968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7084-D8A3-489D-BC00-CD85ECB93E84}" type="datetime1">
              <a:rPr lang="ko-KR" altLang="en-US" smtClean="0"/>
              <a:t>2024-08-03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D553-EF37-4189-B0B5-FFD991A9C9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3339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85859-D239-4876-9F94-50B1456C178D}" type="datetime1">
              <a:rPr lang="ko-KR" altLang="en-US" smtClean="0"/>
              <a:t>2024-08-03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D553-EF37-4189-B0B5-FFD991A9C9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5403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56F59-FE2D-45CC-A7E4-D39D393E1339}" type="datetime1">
              <a:rPr lang="ko-KR" altLang="en-US" smtClean="0"/>
              <a:t>2024-08-03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D553-EF37-4189-B0B5-FFD991A9C9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8411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81464-6451-4B10-9195-2C6892690CA7}" type="datetime1">
              <a:rPr lang="ko-KR" altLang="en-US" smtClean="0"/>
              <a:t>2024-08-03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D553-EF37-4189-B0B5-FFD991A9C9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3923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37C1-126F-49CE-B871-34E14D9C6B0C}" type="datetime1">
              <a:rPr lang="ko-KR" altLang="en-US" smtClean="0"/>
              <a:t>2024-08-03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D553-EF37-4189-B0B5-FFD991A9C9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6426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A73182-7633-4040-A35B-1BD2089BC3BC}" type="datetime1">
              <a:rPr lang="ko-KR" altLang="en-US" smtClean="0"/>
              <a:t>2024-08-03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7FD553-EF37-4189-B0B5-FFD991A9C9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722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376C3821-3821-A079-D132-39217005CAE8}"/>
              </a:ext>
            </a:extLst>
          </p:cNvPr>
          <p:cNvSpPr/>
          <p:nvPr/>
        </p:nvSpPr>
        <p:spPr>
          <a:xfrm>
            <a:off x="0" y="3669475"/>
            <a:ext cx="9906000" cy="3188525"/>
          </a:xfrm>
          <a:prstGeom prst="rect">
            <a:avLst/>
          </a:prstGeom>
          <a:blipFill dpi="0" rotWithShape="1">
            <a:blip r:embed="rId3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  <a:prstDash val="solid"/>
          </a:ln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B94A42-EE28-1768-E5DC-12ACE7EDE16A}"/>
              </a:ext>
            </a:extLst>
          </p:cNvPr>
          <p:cNvSpPr txBox="1"/>
          <p:nvPr/>
        </p:nvSpPr>
        <p:spPr>
          <a:xfrm>
            <a:off x="772886" y="1620885"/>
            <a:ext cx="8360227" cy="1188729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</a:bodyPr>
          <a:lstStyle/>
          <a:p>
            <a:r>
              <a:rPr lang="en-US" altLang="ko-KR" b="1" dirty="0">
                <a:effectLst>
                  <a:reflection blurRad="6350" stA="50000" endA="300" endPos="50000" dist="29997" dir="5400000" sy="-100000" algn="bl" rotWithShape="0"/>
                </a:effectLst>
                <a:latin typeface="돋움" panose="020B0600000101010101" pitchFamily="50" charset="-127"/>
                <a:ea typeface="돋움" panose="020B0600000101010101" pitchFamily="50" charset="-127"/>
              </a:rPr>
              <a:t>International Marriage</a:t>
            </a:r>
            <a:endParaRPr lang="ko-KR" altLang="en-US" b="1" dirty="0">
              <a:effectLst>
                <a:reflection blurRad="6350" stA="50000" endA="300" endPos="50000" dist="29997" dir="5400000" sy="-100000" algn="bl" rotWithShape="0"/>
              </a:effectLst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pic>
        <p:nvPicPr>
          <p:cNvPr id="9" name="그림 8" descr="그래픽, 그래픽 디자인, 폰트, 클립아트이(가) 표시된 사진&#10;&#10;자동 생성된 설명">
            <a:extLst>
              <a:ext uri="{FF2B5EF4-FFF2-40B4-BE49-F238E27FC236}">
                <a16:creationId xmlns:a16="http://schemas.microsoft.com/office/drawing/2014/main" id="{B91B1BFD-0DC9-8C36-58CE-E484B05A778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7B7B7D"/>
              </a:clrFrom>
              <a:clrTo>
                <a:srgbClr val="7B7B7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8332" y="0"/>
            <a:ext cx="2317668" cy="76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44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E8068EF0-BB2F-F33F-1730-B69424B84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D553-EF37-4189-B0B5-FFD991A9C90C}" type="slidenum">
              <a:rPr lang="ko-KR" altLang="en-US" smtClean="0"/>
              <a:pPr/>
              <a:t>2</a:t>
            </a:fld>
            <a:endParaRPr lang="ko-KR" altLang="en-US"/>
          </a:p>
        </p:txBody>
      </p:sp>
      <p:sp>
        <p:nvSpPr>
          <p:cNvPr id="4" name="제목 3">
            <a:extLst>
              <a:ext uri="{FF2B5EF4-FFF2-40B4-BE49-F238E27FC236}">
                <a16:creationId xmlns:a16="http://schemas.microsoft.com/office/drawing/2014/main" id="{C62A3D15-3031-27D7-3570-CF91029EE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목차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0DB50577-C5B8-F8CC-E15B-59B88AC4CE9F}"/>
              </a:ext>
            </a:extLst>
          </p:cNvPr>
          <p:cNvSpPr/>
          <p:nvPr/>
        </p:nvSpPr>
        <p:spPr>
          <a:xfrm>
            <a:off x="4180114" y="2468594"/>
            <a:ext cx="4500748" cy="2033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사각형: 둥근 위쪽 모서리 4">
            <a:extLst>
              <a:ext uri="{FF2B5EF4-FFF2-40B4-BE49-F238E27FC236}">
                <a16:creationId xmlns:a16="http://schemas.microsoft.com/office/drawing/2014/main" id="{20F540BC-5F71-C372-A13F-C4BB3F638604}"/>
              </a:ext>
            </a:extLst>
          </p:cNvPr>
          <p:cNvSpPr/>
          <p:nvPr/>
        </p:nvSpPr>
        <p:spPr>
          <a:xfrm>
            <a:off x="3028208" y="1876301"/>
            <a:ext cx="1508166" cy="795647"/>
          </a:xfrm>
          <a:prstGeom prst="round2SameRect">
            <a:avLst/>
          </a:prstGeom>
          <a:solidFill>
            <a:schemeClr val="accent6">
              <a:lumMod val="75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</a:rPr>
              <a:t>Ⅰ</a:t>
            </a:r>
            <a:endParaRPr lang="ko-KR" alt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31E72B-47C4-A481-97E1-56098099EF70}"/>
              </a:ext>
            </a:extLst>
          </p:cNvPr>
          <p:cNvSpPr txBox="1"/>
          <p:nvPr/>
        </p:nvSpPr>
        <p:spPr>
          <a:xfrm>
            <a:off x="4536374" y="2006930"/>
            <a:ext cx="414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err="1">
                <a:latin typeface="굴림" panose="020B0600000101010101" pitchFamily="50" charset="-127"/>
                <a:ea typeface="굴림" panose="020B0600000101010101" pitchFamily="50" charset="-127"/>
              </a:rPr>
              <a:t>임대주책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</a:rPr>
              <a:t> 입주조건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070C8C6A-2249-1596-6BF6-06C822641593}"/>
              </a:ext>
            </a:extLst>
          </p:cNvPr>
          <p:cNvSpPr/>
          <p:nvPr/>
        </p:nvSpPr>
        <p:spPr>
          <a:xfrm>
            <a:off x="4180114" y="5602261"/>
            <a:ext cx="4500748" cy="2033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사각형: 둥근 위쪽 모서리 8">
            <a:extLst>
              <a:ext uri="{FF2B5EF4-FFF2-40B4-BE49-F238E27FC236}">
                <a16:creationId xmlns:a16="http://schemas.microsoft.com/office/drawing/2014/main" id="{47B792CF-BFB6-AF4A-75D6-F157AED4F521}"/>
              </a:ext>
            </a:extLst>
          </p:cNvPr>
          <p:cNvSpPr/>
          <p:nvPr/>
        </p:nvSpPr>
        <p:spPr>
          <a:xfrm>
            <a:off x="3028208" y="5009968"/>
            <a:ext cx="1508166" cy="795647"/>
          </a:xfrm>
          <a:prstGeom prst="round2SameRect">
            <a:avLst/>
          </a:prstGeom>
          <a:solidFill>
            <a:schemeClr val="accent6">
              <a:lumMod val="75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</a:rPr>
              <a:t>Ⅳ</a:t>
            </a:r>
            <a:endParaRPr lang="ko-KR" alt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359DC21-D3A4-C5F2-CC30-ACC51B396B50}"/>
              </a:ext>
            </a:extLst>
          </p:cNvPr>
          <p:cNvSpPr txBox="1"/>
          <p:nvPr/>
        </p:nvSpPr>
        <p:spPr>
          <a:xfrm>
            <a:off x="4536374" y="5140597"/>
            <a:ext cx="414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</a:rPr>
              <a:t>임대주택 신청절차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1225F3A4-78B6-4A40-49D6-CD1BC5E90088}"/>
              </a:ext>
            </a:extLst>
          </p:cNvPr>
          <p:cNvSpPr/>
          <p:nvPr/>
        </p:nvSpPr>
        <p:spPr>
          <a:xfrm>
            <a:off x="4180114" y="4474105"/>
            <a:ext cx="4500748" cy="2033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사각형: 둥근 위쪽 모서리 11">
            <a:extLst>
              <a:ext uri="{FF2B5EF4-FFF2-40B4-BE49-F238E27FC236}">
                <a16:creationId xmlns:a16="http://schemas.microsoft.com/office/drawing/2014/main" id="{EB29D226-3E81-29AA-BE09-6E1EDECF44C8}"/>
              </a:ext>
            </a:extLst>
          </p:cNvPr>
          <p:cNvSpPr/>
          <p:nvPr/>
        </p:nvSpPr>
        <p:spPr>
          <a:xfrm>
            <a:off x="3028208" y="3881812"/>
            <a:ext cx="1508166" cy="795647"/>
          </a:xfrm>
          <a:prstGeom prst="round2SameRect">
            <a:avLst/>
          </a:prstGeom>
          <a:solidFill>
            <a:schemeClr val="accent6">
              <a:lumMod val="75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</a:rPr>
              <a:t>Ⅲ</a:t>
            </a:r>
            <a:endParaRPr lang="ko-KR" alt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99AEB5-CB0E-9C81-9C12-50BEE9558755}"/>
              </a:ext>
            </a:extLst>
          </p:cNvPr>
          <p:cNvSpPr txBox="1"/>
          <p:nvPr/>
        </p:nvSpPr>
        <p:spPr>
          <a:xfrm>
            <a:off x="4536374" y="4012441"/>
            <a:ext cx="414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</a:rPr>
              <a:t>공공임대주택 소득기준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B7A17419-9202-4AC9-DE78-FB2C0BD18977}"/>
              </a:ext>
            </a:extLst>
          </p:cNvPr>
          <p:cNvSpPr/>
          <p:nvPr/>
        </p:nvSpPr>
        <p:spPr>
          <a:xfrm>
            <a:off x="4180114" y="3501138"/>
            <a:ext cx="4500748" cy="2033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사각형: 둥근 위쪽 모서리 14">
            <a:extLst>
              <a:ext uri="{FF2B5EF4-FFF2-40B4-BE49-F238E27FC236}">
                <a16:creationId xmlns:a16="http://schemas.microsoft.com/office/drawing/2014/main" id="{5B3E62FD-9C72-5CD7-6EAC-7996E79D2A5C}"/>
              </a:ext>
            </a:extLst>
          </p:cNvPr>
          <p:cNvSpPr/>
          <p:nvPr/>
        </p:nvSpPr>
        <p:spPr>
          <a:xfrm>
            <a:off x="3028208" y="2908845"/>
            <a:ext cx="1508166" cy="795647"/>
          </a:xfrm>
          <a:prstGeom prst="round2SameRect">
            <a:avLst/>
          </a:prstGeom>
          <a:solidFill>
            <a:schemeClr val="accent6">
              <a:lumMod val="75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</a:rPr>
              <a:t>Ⅱ</a:t>
            </a:r>
            <a:endParaRPr lang="ko-KR" alt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0A48D5-5BFA-94E3-7C84-FBFAD267CE17}"/>
              </a:ext>
            </a:extLst>
          </p:cNvPr>
          <p:cNvSpPr txBox="1"/>
          <p:nvPr/>
        </p:nvSpPr>
        <p:spPr>
          <a:xfrm>
            <a:off x="4536374" y="3039474"/>
            <a:ext cx="414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  <a:hlinkClick r:id="rId2" action="ppaction://hlinksldjump"/>
              </a:rPr>
              <a:t>임대주택 구분 및 조건비교</a:t>
            </a:r>
            <a:endParaRPr lang="ko-KR" alt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pic>
        <p:nvPicPr>
          <p:cNvPr id="18" name="그림 17" descr="그림, 아동 미술, 스케치, 일러스트레이션이(가) 표시된 사진&#10;&#10;자동 생성된 설명">
            <a:extLst>
              <a:ext uri="{FF2B5EF4-FFF2-40B4-BE49-F238E27FC236}">
                <a16:creationId xmlns:a16="http://schemas.microsoft.com/office/drawing/2014/main" id="{7BFFB5E7-5A81-821B-7E1F-4FAFC27F46D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63775" r="1780" b="2626"/>
          <a:stretch/>
        </p:blipFill>
        <p:spPr>
          <a:xfrm>
            <a:off x="417554" y="1958819"/>
            <a:ext cx="2034701" cy="1846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873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>
            <a:extLst>
              <a:ext uri="{FF2B5EF4-FFF2-40B4-BE49-F238E27FC236}">
                <a16:creationId xmlns:a16="http://schemas.microsoft.com/office/drawing/2014/main" id="{5A18ACDD-29A7-3950-770A-15E1DC8625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4022560"/>
            <a:ext cx="8543925" cy="2164484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2400" b="1" dirty="0">
                <a:latin typeface="굴림" panose="020B0600000101010101" pitchFamily="50" charset="-127"/>
                <a:ea typeface="굴림" panose="020B0600000101010101" pitchFamily="50" charset="-127"/>
              </a:rPr>
              <a:t>입주조건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임대주택 건설 최초공고일 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1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년 전부터 입주 시까지 무주택자</a:t>
            </a:r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임대주택 건설지역의 거주자로 전용면적 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15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평 이하인 경우 월평균 소득이 전년도의 도시근로자 평균소득 이하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49B365FD-9CBA-28C1-7EE0-49E1C77EA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D553-EF37-4189-B0B5-FFD991A9C90C}" type="slidenum">
              <a:rPr lang="ko-KR" altLang="en-US" smtClean="0"/>
              <a:pPr/>
              <a:t>3</a:t>
            </a:fld>
            <a:endParaRPr lang="ko-KR" altLang="en-US"/>
          </a:p>
        </p:txBody>
      </p:sp>
      <p:sp>
        <p:nvSpPr>
          <p:cNvPr id="4" name="제목 3">
            <a:extLst>
              <a:ext uri="{FF2B5EF4-FFF2-40B4-BE49-F238E27FC236}">
                <a16:creationId xmlns:a16="http://schemas.microsoft.com/office/drawing/2014/main" id="{709EDE18-80BA-CAE2-D381-BAD787A22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Ⅰ. </a:t>
            </a:r>
            <a:r>
              <a:rPr lang="ko-KR" altLang="en-US" dirty="0"/>
              <a:t>임대주택 입주조건</a:t>
            </a:r>
          </a:p>
        </p:txBody>
      </p:sp>
      <p:sp>
        <p:nvSpPr>
          <p:cNvPr id="5" name="내용 개체 틀 1">
            <a:extLst>
              <a:ext uri="{FF2B5EF4-FFF2-40B4-BE49-F238E27FC236}">
                <a16:creationId xmlns:a16="http://schemas.microsoft.com/office/drawing/2014/main" id="{5654F2A0-F37C-7C18-131E-B4BD55117F37}"/>
              </a:ext>
            </a:extLst>
          </p:cNvPr>
          <p:cNvSpPr txBox="1">
            <a:spLocks/>
          </p:cNvSpPr>
          <p:nvPr/>
        </p:nvSpPr>
        <p:spPr>
          <a:xfrm>
            <a:off x="681038" y="1688768"/>
            <a:ext cx="8543925" cy="21644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400" b="1" dirty="0">
                <a:latin typeface="굴림" panose="020B0600000101010101" pitchFamily="50" charset="-127"/>
                <a:ea typeface="굴림" panose="020B0600000101010101" pitchFamily="50" charset="-127"/>
              </a:rPr>
              <a:t>Rental housing classification</a:t>
            </a:r>
            <a:endParaRPr lang="ko-KR" altLang="en-US" sz="2400" b="1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Housing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supplied for the purpose of conversion to apartments after of rental, divided into private rental housing according to the Special Act on Public Rental Housing and Private Rental Housing</a:t>
            </a: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4403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내용 개체 틀 4">
            <a:extLst>
              <a:ext uri="{FF2B5EF4-FFF2-40B4-BE49-F238E27FC236}">
                <a16:creationId xmlns:a16="http://schemas.microsoft.com/office/drawing/2014/main" id="{E5655B76-1DE3-37E5-DE61-F73D78E8AF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5036811"/>
              </p:ext>
            </p:extLst>
          </p:nvPr>
        </p:nvGraphicFramePr>
        <p:xfrm>
          <a:off x="1785443" y="2466893"/>
          <a:ext cx="7667316" cy="349452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860282">
                  <a:extLst>
                    <a:ext uri="{9D8B030D-6E8A-4147-A177-3AD203B41FA5}">
                      <a16:colId xmlns:a16="http://schemas.microsoft.com/office/drawing/2014/main" val="3897877983"/>
                    </a:ext>
                  </a:extLst>
                </a:gridCol>
                <a:gridCol w="1971304">
                  <a:extLst>
                    <a:ext uri="{9D8B030D-6E8A-4147-A177-3AD203B41FA5}">
                      <a16:colId xmlns:a16="http://schemas.microsoft.com/office/drawing/2014/main" val="1739816032"/>
                    </a:ext>
                  </a:extLst>
                </a:gridCol>
                <a:gridCol w="3835730">
                  <a:extLst>
                    <a:ext uri="{9D8B030D-6E8A-4147-A177-3AD203B41FA5}">
                      <a16:colId xmlns:a16="http://schemas.microsoft.com/office/drawing/2014/main" val="766108989"/>
                    </a:ext>
                  </a:extLst>
                </a:gridCol>
              </a:tblGrid>
              <a:tr h="1164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국가</a:t>
                      </a:r>
                      <a:r>
                        <a:rPr lang="en-US" altLang="ko-KR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, </a:t>
                      </a:r>
                      <a:r>
                        <a:rPr lang="ko-KR" altLang="en-US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지자체</a:t>
                      </a:r>
                      <a:r>
                        <a:rPr lang="en-US" altLang="ko-KR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,</a:t>
                      </a:r>
                    </a:p>
                    <a:p>
                      <a:pPr algn="ctr" latinLnBrk="1"/>
                      <a:r>
                        <a:rPr lang="en-US" altLang="ko-KR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LH</a:t>
                      </a:r>
                      <a:r>
                        <a:rPr lang="ko-KR" altLang="en-US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공사</a:t>
                      </a:r>
                      <a:r>
                        <a:rPr lang="en-US" altLang="ko-KR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, </a:t>
                      </a:r>
                      <a:r>
                        <a:rPr lang="ko-KR" altLang="en-US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지방공사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영구 또는 </a:t>
                      </a:r>
                      <a:r>
                        <a:rPr lang="en-US" altLang="ko-KR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50</a:t>
                      </a:r>
                      <a:r>
                        <a:rPr lang="ko-KR" altLang="en-US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생계급여 또는 의료급여 </a:t>
                      </a:r>
                      <a:r>
                        <a:rPr lang="ko-KR" altLang="en-US" sz="1800" dirty="0" err="1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수급자</a:t>
                      </a:r>
                      <a:r>
                        <a:rPr lang="en-US" altLang="ko-KR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,</a:t>
                      </a:r>
                    </a:p>
                    <a:p>
                      <a:pPr algn="ctr" latinLnBrk="1"/>
                      <a:r>
                        <a:rPr lang="ko-KR" altLang="en-US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국가유공자</a:t>
                      </a:r>
                      <a:r>
                        <a:rPr lang="en-US" altLang="ko-KR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, </a:t>
                      </a:r>
                      <a:r>
                        <a:rPr lang="ko-KR" altLang="en-US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일본군 위안부 피해자</a:t>
                      </a:r>
                      <a:r>
                        <a:rPr lang="en-US" altLang="ko-KR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,</a:t>
                      </a:r>
                    </a:p>
                    <a:p>
                      <a:pPr algn="ctr" latinLnBrk="1"/>
                      <a:r>
                        <a:rPr lang="ko-KR" altLang="en-US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한부모가족 등 사회보호계층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530402"/>
                  </a:ext>
                </a:extLst>
              </a:tr>
              <a:tr h="1164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정부</a:t>
                      </a:r>
                      <a:r>
                        <a:rPr lang="en-US" altLang="ko-KR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(LH</a:t>
                      </a:r>
                      <a:r>
                        <a:rPr lang="ko-KR" altLang="en-US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공사</a:t>
                      </a:r>
                      <a:r>
                        <a:rPr lang="en-US" altLang="ko-KR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)</a:t>
                      </a:r>
                      <a:endParaRPr lang="ko-KR" altLang="en-US" sz="1800" dirty="0">
                        <a:latin typeface="돋움" panose="020B0600000101010101" pitchFamily="50" charset="-127"/>
                        <a:ea typeface="돋움" panose="020B060000010101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최대 </a:t>
                      </a:r>
                      <a:r>
                        <a:rPr lang="en-US" altLang="ko-KR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10</a:t>
                      </a:r>
                      <a:r>
                        <a:rPr lang="ko-KR" altLang="en-US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 err="1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주택청양종합저축통장</a:t>
                      </a:r>
                      <a:r>
                        <a:rPr lang="ko-KR" altLang="en-US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 또는 </a:t>
                      </a:r>
                      <a:r>
                        <a:rPr lang="ko-KR" altLang="en-US" sz="1800" dirty="0" err="1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청약저</a:t>
                      </a:r>
                      <a:endParaRPr lang="en-US" altLang="ko-KR" sz="1800" dirty="0">
                        <a:latin typeface="돋움" panose="020B0600000101010101" pitchFamily="50" charset="-127"/>
                        <a:ea typeface="돋움" panose="020B0600000101010101" pitchFamily="50" charset="-127"/>
                      </a:endParaRPr>
                    </a:p>
                    <a:p>
                      <a:pPr algn="ctr" latinLnBrk="1"/>
                      <a:r>
                        <a:rPr lang="ko-KR" altLang="en-US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축이 있는 무주택자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3536506"/>
                  </a:ext>
                </a:extLst>
              </a:tr>
              <a:tr h="1164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민간 사업자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최대 </a:t>
                      </a:r>
                      <a:r>
                        <a:rPr lang="en-US" altLang="ko-KR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8</a:t>
                      </a:r>
                      <a:r>
                        <a:rPr lang="ko-KR" altLang="en-US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없음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6711278"/>
                  </a:ext>
                </a:extLst>
              </a:tr>
            </a:tbl>
          </a:graphicData>
        </a:graphic>
      </p:graphicFrame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45F4618A-86CA-3EC9-C9CC-1BF64864F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D553-EF37-4189-B0B5-FFD991A9C90C}" type="slidenum">
              <a:rPr lang="ko-KR" altLang="en-US" smtClean="0"/>
              <a:pPr/>
              <a:t>4</a:t>
            </a:fld>
            <a:endParaRPr lang="ko-KR" altLang="en-US"/>
          </a:p>
        </p:txBody>
      </p:sp>
      <p:sp>
        <p:nvSpPr>
          <p:cNvPr id="4" name="제목 3">
            <a:extLst>
              <a:ext uri="{FF2B5EF4-FFF2-40B4-BE49-F238E27FC236}">
                <a16:creationId xmlns:a16="http://schemas.microsoft.com/office/drawing/2014/main" id="{5A84D6AD-6310-B337-1284-D86ABFE12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Ⅱ. </a:t>
            </a:r>
            <a:r>
              <a:rPr lang="ko-KR" altLang="en-US" dirty="0"/>
              <a:t>임대주택</a:t>
            </a:r>
            <a:r>
              <a:rPr lang="en-US" altLang="ko-KR" dirty="0"/>
              <a:t> </a:t>
            </a:r>
            <a:r>
              <a:rPr lang="ko-KR" altLang="en-US" dirty="0"/>
              <a:t>구분 및 조건비교</a:t>
            </a:r>
          </a:p>
        </p:txBody>
      </p:sp>
      <p:sp>
        <p:nvSpPr>
          <p:cNvPr id="6" name="사각형: 위쪽 모서리의 한쪽은 둥글고 다른 한쪽은 잘림 5">
            <a:extLst>
              <a:ext uri="{FF2B5EF4-FFF2-40B4-BE49-F238E27FC236}">
                <a16:creationId xmlns:a16="http://schemas.microsoft.com/office/drawing/2014/main" id="{870DE283-BD83-084B-FB34-24781EFDBB04}"/>
              </a:ext>
            </a:extLst>
          </p:cNvPr>
          <p:cNvSpPr/>
          <p:nvPr/>
        </p:nvSpPr>
        <p:spPr>
          <a:xfrm>
            <a:off x="1785443" y="1674421"/>
            <a:ext cx="1860282" cy="792472"/>
          </a:xfrm>
          <a:prstGeom prst="snip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사다리꼴 6">
            <a:extLst>
              <a:ext uri="{FF2B5EF4-FFF2-40B4-BE49-F238E27FC236}">
                <a16:creationId xmlns:a16="http://schemas.microsoft.com/office/drawing/2014/main" id="{B52586E6-D4E3-9518-275E-0C4539A69695}"/>
              </a:ext>
            </a:extLst>
          </p:cNvPr>
          <p:cNvSpPr/>
          <p:nvPr/>
        </p:nvSpPr>
        <p:spPr>
          <a:xfrm>
            <a:off x="1785443" y="1840675"/>
            <a:ext cx="1860282" cy="626218"/>
          </a:xfrm>
          <a:prstGeom prst="trapezoi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사업 시행사</a:t>
            </a:r>
          </a:p>
        </p:txBody>
      </p:sp>
      <p:sp>
        <p:nvSpPr>
          <p:cNvPr id="8" name="사각형: 위쪽 모서리의 한쪽은 둥글고 다른 한쪽은 잘림 7">
            <a:extLst>
              <a:ext uri="{FF2B5EF4-FFF2-40B4-BE49-F238E27FC236}">
                <a16:creationId xmlns:a16="http://schemas.microsoft.com/office/drawing/2014/main" id="{4B96A8B0-94DE-DFEE-9771-7270AE3D6544}"/>
              </a:ext>
            </a:extLst>
          </p:cNvPr>
          <p:cNvSpPr/>
          <p:nvPr/>
        </p:nvSpPr>
        <p:spPr>
          <a:xfrm>
            <a:off x="3645725" y="1674421"/>
            <a:ext cx="1973376" cy="792472"/>
          </a:xfrm>
          <a:prstGeom prst="snip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사다리꼴 8">
            <a:extLst>
              <a:ext uri="{FF2B5EF4-FFF2-40B4-BE49-F238E27FC236}">
                <a16:creationId xmlns:a16="http://schemas.microsoft.com/office/drawing/2014/main" id="{F5FA7BFC-2277-17B3-50D7-B9E4F7D04A20}"/>
              </a:ext>
            </a:extLst>
          </p:cNvPr>
          <p:cNvSpPr/>
          <p:nvPr/>
        </p:nvSpPr>
        <p:spPr>
          <a:xfrm>
            <a:off x="3645725" y="1840675"/>
            <a:ext cx="1973376" cy="626218"/>
          </a:xfrm>
          <a:prstGeom prst="trapezoi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임대기간</a:t>
            </a:r>
          </a:p>
        </p:txBody>
      </p:sp>
      <p:sp>
        <p:nvSpPr>
          <p:cNvPr id="10" name="사각형: 위쪽 모서리의 한쪽은 둥글고 다른 한쪽은 잘림 9">
            <a:extLst>
              <a:ext uri="{FF2B5EF4-FFF2-40B4-BE49-F238E27FC236}">
                <a16:creationId xmlns:a16="http://schemas.microsoft.com/office/drawing/2014/main" id="{A5ADAA5E-4CCB-75CA-01D2-A50285FFB893}"/>
              </a:ext>
            </a:extLst>
          </p:cNvPr>
          <p:cNvSpPr/>
          <p:nvPr/>
        </p:nvSpPr>
        <p:spPr>
          <a:xfrm>
            <a:off x="5619101" y="1674421"/>
            <a:ext cx="3833658" cy="792472"/>
          </a:xfrm>
          <a:prstGeom prst="snip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사다리꼴 10">
            <a:extLst>
              <a:ext uri="{FF2B5EF4-FFF2-40B4-BE49-F238E27FC236}">
                <a16:creationId xmlns:a16="http://schemas.microsoft.com/office/drawing/2014/main" id="{583AA436-1D9E-0E29-D287-742E792E4D54}"/>
              </a:ext>
            </a:extLst>
          </p:cNvPr>
          <p:cNvSpPr/>
          <p:nvPr/>
        </p:nvSpPr>
        <p:spPr>
          <a:xfrm>
            <a:off x="5619101" y="1840675"/>
            <a:ext cx="3833658" cy="626218"/>
          </a:xfrm>
          <a:prstGeom prst="trapezoi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입주조건</a:t>
            </a:r>
          </a:p>
        </p:txBody>
      </p:sp>
      <p:sp>
        <p:nvSpPr>
          <p:cNvPr id="12" name="화살표: 오각형 11">
            <a:extLst>
              <a:ext uri="{FF2B5EF4-FFF2-40B4-BE49-F238E27FC236}">
                <a16:creationId xmlns:a16="http://schemas.microsoft.com/office/drawing/2014/main" id="{9441B341-E07A-2B90-2140-1BBC3789ADE9}"/>
              </a:ext>
            </a:extLst>
          </p:cNvPr>
          <p:cNvSpPr/>
          <p:nvPr/>
        </p:nvSpPr>
        <p:spPr>
          <a:xfrm flipH="1">
            <a:off x="453241" y="2466893"/>
            <a:ext cx="1332202" cy="1155082"/>
          </a:xfrm>
          <a:prstGeom prst="homePlate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50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1"/>
            <a:tileRect/>
          </a:gra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영구</a:t>
            </a:r>
            <a:endParaRPr lang="en-US" altLang="ko-KR" dirty="0">
              <a:solidFill>
                <a:schemeClr val="tx1"/>
              </a:solidFill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algn="ctr"/>
            <a:r>
              <a:rPr lang="ko-KR" altLang="en-US" dirty="0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임대</a:t>
            </a:r>
          </a:p>
        </p:txBody>
      </p:sp>
      <p:sp>
        <p:nvSpPr>
          <p:cNvPr id="15" name="화살표: 오각형 14">
            <a:extLst>
              <a:ext uri="{FF2B5EF4-FFF2-40B4-BE49-F238E27FC236}">
                <a16:creationId xmlns:a16="http://schemas.microsoft.com/office/drawing/2014/main" id="{6A486397-4F1B-78CC-A888-2517E7D5233E}"/>
              </a:ext>
            </a:extLst>
          </p:cNvPr>
          <p:cNvSpPr/>
          <p:nvPr/>
        </p:nvSpPr>
        <p:spPr>
          <a:xfrm flipH="1">
            <a:off x="453241" y="3621975"/>
            <a:ext cx="1332202" cy="1155082"/>
          </a:xfrm>
          <a:prstGeom prst="homePlate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50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1"/>
            <a:tileRect/>
          </a:gra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공공</a:t>
            </a:r>
            <a:endParaRPr lang="en-US" altLang="ko-KR" dirty="0">
              <a:solidFill>
                <a:schemeClr val="tx1"/>
              </a:solidFill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algn="ctr"/>
            <a:r>
              <a:rPr lang="ko-KR" altLang="en-US" dirty="0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임대</a:t>
            </a:r>
          </a:p>
        </p:txBody>
      </p:sp>
      <p:sp>
        <p:nvSpPr>
          <p:cNvPr id="16" name="화살표: 오각형 15">
            <a:extLst>
              <a:ext uri="{FF2B5EF4-FFF2-40B4-BE49-F238E27FC236}">
                <a16:creationId xmlns:a16="http://schemas.microsoft.com/office/drawing/2014/main" id="{5F8B74F9-F99D-6318-08FD-1241504191A2}"/>
              </a:ext>
            </a:extLst>
          </p:cNvPr>
          <p:cNvSpPr/>
          <p:nvPr/>
        </p:nvSpPr>
        <p:spPr>
          <a:xfrm flipH="1">
            <a:off x="453241" y="4791694"/>
            <a:ext cx="1332202" cy="1155082"/>
          </a:xfrm>
          <a:prstGeom prst="homePlate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50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5400000" scaled="1"/>
            <a:tileRect/>
          </a:gra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민감</a:t>
            </a:r>
            <a:endParaRPr lang="en-US" altLang="ko-KR" dirty="0">
              <a:solidFill>
                <a:schemeClr val="tx1"/>
              </a:solidFill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algn="ctr"/>
            <a:r>
              <a:rPr lang="ko-KR" altLang="en-US" dirty="0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임대</a:t>
            </a:r>
          </a:p>
        </p:txBody>
      </p:sp>
    </p:spTree>
    <p:extLst>
      <p:ext uri="{BB962C8B-B14F-4D97-AF65-F5344CB8AC3E}">
        <p14:creationId xmlns:p14="http://schemas.microsoft.com/office/powerpoint/2010/main" val="3063439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5369C871-04D2-E749-4DF2-591D2E017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D553-EF37-4189-B0B5-FFD991A9C90C}" type="slidenum">
              <a:rPr lang="ko-KR" altLang="en-US" smtClean="0"/>
              <a:pPr/>
              <a:t>5</a:t>
            </a:fld>
            <a:endParaRPr lang="ko-KR" altLang="en-US"/>
          </a:p>
        </p:txBody>
      </p:sp>
      <p:sp>
        <p:nvSpPr>
          <p:cNvPr id="4" name="제목 3">
            <a:extLst>
              <a:ext uri="{FF2B5EF4-FFF2-40B4-BE49-F238E27FC236}">
                <a16:creationId xmlns:a16="http://schemas.microsoft.com/office/drawing/2014/main" id="{05019F30-74E2-E0AF-8709-B960D483E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Ⅲ. </a:t>
            </a:r>
            <a:r>
              <a:rPr lang="ko-KR" altLang="en-US" dirty="0"/>
              <a:t>공공임대주택 소득기준</a:t>
            </a:r>
          </a:p>
        </p:txBody>
      </p:sp>
      <p:graphicFrame>
        <p:nvGraphicFramePr>
          <p:cNvPr id="12" name="내용 개체 틀 11">
            <a:extLst>
              <a:ext uri="{FF2B5EF4-FFF2-40B4-BE49-F238E27FC236}">
                <a16:creationId xmlns:a16="http://schemas.microsoft.com/office/drawing/2014/main" id="{AE00F66F-095C-40AA-7F76-FF29A61310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9825273"/>
              </p:ext>
            </p:extLst>
          </p:nvPr>
        </p:nvGraphicFramePr>
        <p:xfrm>
          <a:off x="681038" y="1825625"/>
          <a:ext cx="85439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10211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F827E33C-DF96-40E2-CD83-A67977884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D553-EF37-4189-B0B5-FFD991A9C90C}" type="slidenum">
              <a:rPr lang="ko-KR" altLang="en-US" smtClean="0"/>
              <a:pPr/>
              <a:t>6</a:t>
            </a:fld>
            <a:endParaRPr lang="ko-KR" altLang="en-US"/>
          </a:p>
        </p:txBody>
      </p:sp>
      <p:sp>
        <p:nvSpPr>
          <p:cNvPr id="4" name="제목 3">
            <a:extLst>
              <a:ext uri="{FF2B5EF4-FFF2-40B4-BE49-F238E27FC236}">
                <a16:creationId xmlns:a16="http://schemas.microsoft.com/office/drawing/2014/main" id="{F0B6A479-5F28-2A04-B9D8-0E561BBE0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Ⅳ. </a:t>
            </a:r>
            <a:r>
              <a:rPr lang="ko-KR" altLang="en-US" dirty="0"/>
              <a:t>임대주택 신청절차</a:t>
            </a:r>
          </a:p>
        </p:txBody>
      </p:sp>
      <p:sp>
        <p:nvSpPr>
          <p:cNvPr id="6" name="사각형: 잘린 한쪽 모서리 5">
            <a:extLst>
              <a:ext uri="{FF2B5EF4-FFF2-40B4-BE49-F238E27FC236}">
                <a16:creationId xmlns:a16="http://schemas.microsoft.com/office/drawing/2014/main" id="{91472C28-293A-BD61-3172-46E3F74CF51B}"/>
              </a:ext>
            </a:extLst>
          </p:cNvPr>
          <p:cNvSpPr/>
          <p:nvPr/>
        </p:nvSpPr>
        <p:spPr>
          <a:xfrm>
            <a:off x="142504" y="1686296"/>
            <a:ext cx="4655127" cy="4381995"/>
          </a:xfrm>
          <a:prstGeom prst="snip1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화살표: 왼쪽/오른쪽 6">
            <a:extLst>
              <a:ext uri="{FF2B5EF4-FFF2-40B4-BE49-F238E27FC236}">
                <a16:creationId xmlns:a16="http://schemas.microsoft.com/office/drawing/2014/main" id="{950F5A30-C261-5DFE-E712-75A5C21CD713}"/>
              </a:ext>
            </a:extLst>
          </p:cNvPr>
          <p:cNvSpPr/>
          <p:nvPr/>
        </p:nvSpPr>
        <p:spPr>
          <a:xfrm>
            <a:off x="985653" y="1799112"/>
            <a:ext cx="2553194" cy="754083"/>
          </a:xfrm>
          <a:prstGeom prst="leftRight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청약신청</a:t>
            </a:r>
          </a:p>
        </p:txBody>
      </p:sp>
      <p:sp>
        <p:nvSpPr>
          <p:cNvPr id="8" name="리본: 아래로 기울어짐 7">
            <a:extLst>
              <a:ext uri="{FF2B5EF4-FFF2-40B4-BE49-F238E27FC236}">
                <a16:creationId xmlns:a16="http://schemas.microsoft.com/office/drawing/2014/main" id="{1FA53E44-6332-AEC9-DA58-D4BE2DA35221}"/>
              </a:ext>
            </a:extLst>
          </p:cNvPr>
          <p:cNvSpPr/>
          <p:nvPr/>
        </p:nvSpPr>
        <p:spPr>
          <a:xfrm>
            <a:off x="368135" y="2876797"/>
            <a:ext cx="1484415" cy="754083"/>
          </a:xfrm>
          <a:prstGeom prst="ribb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화살표: 갈매기형 수장 8">
            <a:extLst>
              <a:ext uri="{FF2B5EF4-FFF2-40B4-BE49-F238E27FC236}">
                <a16:creationId xmlns:a16="http://schemas.microsoft.com/office/drawing/2014/main" id="{263BA876-02AB-DF82-7849-B57FF8C73961}"/>
              </a:ext>
            </a:extLst>
          </p:cNvPr>
          <p:cNvSpPr/>
          <p:nvPr/>
        </p:nvSpPr>
        <p:spPr>
          <a:xfrm flipH="1">
            <a:off x="1947553" y="2876798"/>
            <a:ext cx="1270660" cy="614548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" name="사각형: 잘린 위쪽 모서리 9">
            <a:extLst>
              <a:ext uri="{FF2B5EF4-FFF2-40B4-BE49-F238E27FC236}">
                <a16:creationId xmlns:a16="http://schemas.microsoft.com/office/drawing/2014/main" id="{53A77DC0-97CC-8FEF-9196-F75612B80383}"/>
              </a:ext>
            </a:extLst>
          </p:cNvPr>
          <p:cNvSpPr/>
          <p:nvPr/>
        </p:nvSpPr>
        <p:spPr>
          <a:xfrm flipV="1">
            <a:off x="3580410" y="2813678"/>
            <a:ext cx="1021278" cy="677668"/>
          </a:xfrm>
          <a:prstGeom prst="snip2Same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리본: 위로 기울어짐 10">
            <a:extLst>
              <a:ext uri="{FF2B5EF4-FFF2-40B4-BE49-F238E27FC236}">
                <a16:creationId xmlns:a16="http://schemas.microsoft.com/office/drawing/2014/main" id="{2DE14BD1-821F-C9BA-2A7F-AF2AA401695B}"/>
              </a:ext>
            </a:extLst>
          </p:cNvPr>
          <p:cNvSpPr/>
          <p:nvPr/>
        </p:nvSpPr>
        <p:spPr>
          <a:xfrm>
            <a:off x="368135" y="3711769"/>
            <a:ext cx="1389413" cy="659081"/>
          </a:xfrm>
          <a:prstGeom prst="ribbon2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화살표: 오각형 11">
            <a:extLst>
              <a:ext uri="{FF2B5EF4-FFF2-40B4-BE49-F238E27FC236}">
                <a16:creationId xmlns:a16="http://schemas.microsoft.com/office/drawing/2014/main" id="{002C84F7-A309-FAC4-24E6-51F11E5CC1FD}"/>
              </a:ext>
            </a:extLst>
          </p:cNvPr>
          <p:cNvSpPr/>
          <p:nvPr/>
        </p:nvSpPr>
        <p:spPr>
          <a:xfrm flipH="1">
            <a:off x="1947553" y="3825704"/>
            <a:ext cx="1175657" cy="510639"/>
          </a:xfrm>
          <a:prstGeom prst="homePlat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사각형: 잘린 위쪽 모서리 14">
            <a:extLst>
              <a:ext uri="{FF2B5EF4-FFF2-40B4-BE49-F238E27FC236}">
                <a16:creationId xmlns:a16="http://schemas.microsoft.com/office/drawing/2014/main" id="{12CB6E4D-689B-D793-C587-6897EA00D364}"/>
              </a:ext>
            </a:extLst>
          </p:cNvPr>
          <p:cNvSpPr/>
          <p:nvPr/>
        </p:nvSpPr>
        <p:spPr>
          <a:xfrm>
            <a:off x="748145" y="4821381"/>
            <a:ext cx="3728852" cy="1128887"/>
          </a:xfrm>
          <a:prstGeom prst="snip2Same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사각형: 잘린 한쪽 모서리 13">
            <a:extLst>
              <a:ext uri="{FF2B5EF4-FFF2-40B4-BE49-F238E27FC236}">
                <a16:creationId xmlns:a16="http://schemas.microsoft.com/office/drawing/2014/main" id="{C7D6F687-3D8C-368F-D62E-2666FA32A46A}"/>
              </a:ext>
            </a:extLst>
          </p:cNvPr>
          <p:cNvSpPr/>
          <p:nvPr/>
        </p:nvSpPr>
        <p:spPr>
          <a:xfrm flipH="1">
            <a:off x="463138" y="4589618"/>
            <a:ext cx="1484415" cy="326572"/>
          </a:xfrm>
          <a:prstGeom prst="snip1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물결 15">
            <a:extLst>
              <a:ext uri="{FF2B5EF4-FFF2-40B4-BE49-F238E27FC236}">
                <a16:creationId xmlns:a16="http://schemas.microsoft.com/office/drawing/2014/main" id="{1292E3A7-EA39-0825-ED66-24606ACE08F9}"/>
              </a:ext>
            </a:extLst>
          </p:cNvPr>
          <p:cNvSpPr/>
          <p:nvPr/>
        </p:nvSpPr>
        <p:spPr>
          <a:xfrm>
            <a:off x="1045029" y="4960916"/>
            <a:ext cx="997527" cy="399330"/>
          </a:xfrm>
          <a:prstGeom prst="wav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물결 16">
            <a:extLst>
              <a:ext uri="{FF2B5EF4-FFF2-40B4-BE49-F238E27FC236}">
                <a16:creationId xmlns:a16="http://schemas.microsoft.com/office/drawing/2014/main" id="{F8389776-F632-02E5-3436-7CDF07641A04}"/>
              </a:ext>
            </a:extLst>
          </p:cNvPr>
          <p:cNvSpPr/>
          <p:nvPr/>
        </p:nvSpPr>
        <p:spPr>
          <a:xfrm flipH="1">
            <a:off x="1045029" y="5360203"/>
            <a:ext cx="997527" cy="399330"/>
          </a:xfrm>
          <a:prstGeom prst="wav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순서도: 지연 17">
            <a:extLst>
              <a:ext uri="{FF2B5EF4-FFF2-40B4-BE49-F238E27FC236}">
                <a16:creationId xmlns:a16="http://schemas.microsoft.com/office/drawing/2014/main" id="{325450E2-5135-AE6C-DCD9-87B43B46D924}"/>
              </a:ext>
            </a:extLst>
          </p:cNvPr>
          <p:cNvSpPr/>
          <p:nvPr/>
        </p:nvSpPr>
        <p:spPr>
          <a:xfrm>
            <a:off x="3307278" y="3794167"/>
            <a:ext cx="1009402" cy="510639"/>
          </a:xfrm>
          <a:prstGeom prst="flowChartDelay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화살표: 왼쪽/오른쪽/위쪽 19">
            <a:extLst>
              <a:ext uri="{FF2B5EF4-FFF2-40B4-BE49-F238E27FC236}">
                <a16:creationId xmlns:a16="http://schemas.microsoft.com/office/drawing/2014/main" id="{F139DF4B-5258-E860-479E-4AE27C1FA0D6}"/>
              </a:ext>
            </a:extLst>
          </p:cNvPr>
          <p:cNvSpPr/>
          <p:nvPr/>
        </p:nvSpPr>
        <p:spPr>
          <a:xfrm>
            <a:off x="2799607" y="4931595"/>
            <a:ext cx="1478479" cy="1018673"/>
          </a:xfrm>
          <a:prstGeom prst="leftRightUpArrow">
            <a:avLst>
              <a:gd name="adj1" fmla="val 44863"/>
              <a:gd name="adj2" fmla="val 48834"/>
              <a:gd name="adj3" fmla="val 0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2273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>
          <a:solidFill>
            <a:schemeClr val="tx1"/>
          </a:solidFill>
          <a:prstDash val="soli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165</Words>
  <Application>Microsoft Office PowerPoint</Application>
  <PresentationFormat>A4 용지(210x297mm)</PresentationFormat>
  <Paragraphs>51</Paragraphs>
  <Slides>6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5" baseType="lpstr">
      <vt:lpstr>굴림</vt:lpstr>
      <vt:lpstr>궁서</vt:lpstr>
      <vt:lpstr>돋움</vt:lpstr>
      <vt:lpstr>맑은 고딕</vt:lpstr>
      <vt:lpstr>Aptos</vt:lpstr>
      <vt:lpstr>Aptos Display</vt:lpstr>
      <vt:lpstr>Arial</vt:lpstr>
      <vt:lpstr>Wingdings</vt:lpstr>
      <vt:lpstr>Office 테마</vt:lpstr>
      <vt:lpstr>PowerPoint 프레젠테이션</vt:lpstr>
      <vt:lpstr>목차</vt:lpstr>
      <vt:lpstr>Ⅰ. 임대주택 입주조건</vt:lpstr>
      <vt:lpstr>Ⅱ. 임대주택 구분 및 조건비교</vt:lpstr>
      <vt:lpstr>Ⅲ. 공공임대주택 소득기준</vt:lpstr>
      <vt:lpstr>Ⅳ. 임대주택 신청절차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은수 이</dc:creator>
  <cp:lastModifiedBy>은수 이</cp:lastModifiedBy>
  <cp:revision>3</cp:revision>
  <dcterms:created xsi:type="dcterms:W3CDTF">2024-08-02T12:10:33Z</dcterms:created>
  <dcterms:modified xsi:type="dcterms:W3CDTF">2024-08-03T12:32:20Z</dcterms:modified>
</cp:coreProperties>
</file>