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머리글 개체 틀 6">
            <a:extLst>
              <a:ext uri="{FF2B5EF4-FFF2-40B4-BE49-F238E27FC236}">
                <a16:creationId xmlns:a16="http://schemas.microsoft.com/office/drawing/2014/main" id="{8D022E8E-8915-4F14-9754-F67F41B786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964A65E-FE64-462F-AE1B-C190F1573A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04505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BA57E-B755-4392-A433-AB4DC70BAB29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ABB0C-DCAE-4F43-96AD-2DE46C0A9A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97194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D1A810-1F86-4D12-9DE9-41E137B57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47C1DCF-D3E9-42C8-A89A-3C377D92C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EEC432-921F-4F51-9F27-EA3D85652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BF76C0-642A-4DA8-BC4A-8BD07FD6E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BA11652-08BE-4B83-B91C-8A4758227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5012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C957ED-6750-45DA-A0D5-F76CD540C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5368D0-7357-4624-9C58-73B5F943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E3B530-200D-4563-8544-C6CD6BA0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17B522-D1DB-47FF-A4BC-B4A2B5D94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9479FA-DFFE-4CD6-A3A4-7B9665D9B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6630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5068D03-3D45-455F-B351-1FE59C38D1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84A49B6-C28F-486E-9D24-7ECCEFD301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4BA696-72FB-41F8-A9C3-589117D35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83B9A60-1733-4102-A237-996FEBCE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72F2E-6290-4D99-B338-C41F74B2A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862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F0E810-3104-4266-A576-28A623C9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0FFD0CA-9806-4F2F-9466-A20F9531C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9BF962-808D-44F4-B85B-265F57CA1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C97520-0F7B-4666-9FF1-A9F44A62A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ED36E8-7AC7-4849-9588-A68880588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63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7F463A-10FF-4129-A1D5-4BE90E110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15E9054-2C0C-4BD9-877D-981253632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48330A-F905-4CD0-8F3C-985041260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9C285EC-8016-406B-A6B0-A605DA3EA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A9DE15-7447-4B36-B766-EDE490937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3063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DB11B7-43DD-4DF8-9A01-67BE22429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156D58-135B-43F8-9082-E320D1490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0B06C6D-1E6B-4AEA-B022-3735C939FD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675A551-D5E3-4D48-856D-A23CE70C2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D0D5DE4-AD14-40DF-B0F9-E013B7C5A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66F363A-8551-45D1-B066-0796EB65F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67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05533C-8017-4679-BA7F-7CE19DFF2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9BA5130-3AEA-430D-A844-515DB7D78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2EABA0F-EF77-459F-9BDC-F87722875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19D6D25-FD3B-4578-A6A5-73760A0A0B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91037EF-9D45-4665-A647-E5B40C7AA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CA31462-23DB-4389-9C0C-11EF86480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E3B7086-2270-4630-A6FE-4158C4BCB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2B5FC36-19A8-4F53-84A2-481241E81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1524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D7F28C-343D-4CEF-9A64-8F139A607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1D53F00-7F32-46E0-AF9C-93B953B2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4A86209-1703-42C7-8419-13C4B812C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D2109A9-D560-4F47-850A-297F487A9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2283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4511FA6-0CDD-45E8-AD04-EBE289D6C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0227CF0-1974-4B04-B0A3-F2D5FCA5E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43CB067-8E78-4CC5-A389-E58094C2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558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2637CA-E44A-4EC8-9165-501CE51E0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2F662EA-76C1-4319-A23B-5F67A7472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82318F2-AB77-4AC0-9A47-425BF27E1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080A7E7-81FD-4265-8EB3-A08514C3D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62EAE4-72FB-4A46-B5C0-C8CE256CC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E6D17C6-9D40-4D40-AE77-BA9F6621D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7110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E4B673-8726-43DD-867A-1C2718A53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F0B9EFF-0799-483D-8B48-7ABC21E744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B03CF1F-7BDC-41D0-A5E5-26CA1F9A4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EA2465-36BD-4FDA-842B-2953846A7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A0A1964-B711-453D-A483-CEF9FA9EB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057BE08-D941-4546-A6CA-D963C5DFC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843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2228018-7197-42AB-8D1D-434989FAB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E0B2B91-446E-4A5D-8003-4A8201464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14BA192-C441-4A3C-B58B-EC342D5BD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80CA3-543F-45C4-918E-187271F54514}" type="datetimeFigureOut">
              <a:rPr lang="ko-KR" altLang="en-US" smtClean="0"/>
              <a:t>2025-04-29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C07DC9-23D2-476C-BAF1-7BC073E182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C5CE68-5A31-4D9B-8004-C452A9B11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3671D-2330-456D-A601-C10F7689A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654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B66C69-FE1C-45FE-9A4E-80F313D8DB48}"/>
              </a:ext>
            </a:extLst>
          </p:cNvPr>
          <p:cNvSpPr txBox="1"/>
          <p:nvPr/>
        </p:nvSpPr>
        <p:spPr>
          <a:xfrm>
            <a:off x="401216" y="289249"/>
            <a:ext cx="4329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/>
              <a:t>정보통신의 유형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897779C-325D-4C56-8160-63E8E43FD194}"/>
              </a:ext>
            </a:extLst>
          </p:cNvPr>
          <p:cNvSpPr/>
          <p:nvPr/>
        </p:nvSpPr>
        <p:spPr>
          <a:xfrm>
            <a:off x="867747" y="1296955"/>
            <a:ext cx="10748865" cy="519715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46387CA-BB2C-4E70-A483-F4D9DF4C7A53}"/>
              </a:ext>
            </a:extLst>
          </p:cNvPr>
          <p:cNvSpPr/>
          <p:nvPr/>
        </p:nvSpPr>
        <p:spPr>
          <a:xfrm>
            <a:off x="4544008" y="935580"/>
            <a:ext cx="3103984" cy="78999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3200" dirty="0"/>
              <a:t>통신 방식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48A381F-1CE9-45C7-8100-41043F5D91B5}"/>
              </a:ext>
            </a:extLst>
          </p:cNvPr>
          <p:cNvSpPr/>
          <p:nvPr/>
        </p:nvSpPr>
        <p:spPr>
          <a:xfrm>
            <a:off x="1253412" y="1691951"/>
            <a:ext cx="687355" cy="65936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5400" dirty="0"/>
              <a:t>2</a:t>
            </a:r>
            <a:endParaRPr lang="ko-KR" altLang="en-US" sz="5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CFE8FA-F25C-4724-B294-79E0419BFCCC}"/>
              </a:ext>
            </a:extLst>
          </p:cNvPr>
          <p:cNvSpPr txBox="1"/>
          <p:nvPr/>
        </p:nvSpPr>
        <p:spPr>
          <a:xfrm>
            <a:off x="2230016" y="2086947"/>
            <a:ext cx="5417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err="1"/>
              <a:t>반이중</a:t>
            </a:r>
            <a:r>
              <a:rPr lang="ko-KR" altLang="en-US" sz="3200" dirty="0"/>
              <a:t> 통신</a:t>
            </a:r>
            <a:r>
              <a:rPr lang="en-US" altLang="ko-KR" sz="3200" dirty="0"/>
              <a:t>(Half duplex)</a:t>
            </a:r>
            <a:endParaRPr lang="ko-KR" altLang="en-US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4EC846-9FFA-4F86-B74D-9F98C61C947E}"/>
              </a:ext>
            </a:extLst>
          </p:cNvPr>
          <p:cNvSpPr txBox="1"/>
          <p:nvPr/>
        </p:nvSpPr>
        <p:spPr>
          <a:xfrm>
            <a:off x="1597089" y="2892490"/>
            <a:ext cx="71550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err="1"/>
              <a:t>반이중</a:t>
            </a:r>
            <a:r>
              <a:rPr lang="ko-KR" altLang="en-US" sz="2000" dirty="0"/>
              <a:t> 통신은 통신하는 두 단말기 모두 송수신이 가능하나</a:t>
            </a:r>
            <a:endParaRPr lang="en-US" altLang="ko-KR" sz="2000" dirty="0"/>
          </a:p>
          <a:p>
            <a:r>
              <a:rPr lang="ko-KR" altLang="en-US" sz="2000" dirty="0"/>
              <a:t>동시에는 불가능한 통신방식을 말한다</a:t>
            </a:r>
            <a:r>
              <a:rPr lang="en-US" altLang="ko-KR" sz="2000" dirty="0"/>
              <a:t>.</a:t>
            </a:r>
          </a:p>
          <a:p>
            <a:r>
              <a:rPr lang="ko-KR" altLang="en-US" sz="2000" dirty="0"/>
              <a:t>즉 교대로 데이터를 주고 받는 방식이다</a:t>
            </a:r>
            <a:r>
              <a:rPr lang="en-US" altLang="ko-KR" sz="2000" dirty="0"/>
              <a:t>.</a:t>
            </a:r>
          </a:p>
          <a:p>
            <a:r>
              <a:rPr lang="ko-KR" altLang="en-US" sz="2000" dirty="0"/>
              <a:t>예 </a:t>
            </a:r>
            <a:r>
              <a:rPr lang="en-US" altLang="ko-KR" sz="2000" dirty="0"/>
              <a:t>) </a:t>
            </a:r>
            <a:r>
              <a:rPr lang="ko-KR" altLang="en-US" sz="2000" dirty="0"/>
              <a:t>무전기</a:t>
            </a:r>
          </a:p>
        </p:txBody>
      </p:sp>
      <p:sp>
        <p:nvSpPr>
          <p:cNvPr id="10" name="원통형 9">
            <a:extLst>
              <a:ext uri="{FF2B5EF4-FFF2-40B4-BE49-F238E27FC236}">
                <a16:creationId xmlns:a16="http://schemas.microsoft.com/office/drawing/2014/main" id="{3E007965-BB0D-4C0D-BF1E-FF0827B5C97C}"/>
              </a:ext>
            </a:extLst>
          </p:cNvPr>
          <p:cNvSpPr/>
          <p:nvPr/>
        </p:nvSpPr>
        <p:spPr>
          <a:xfrm rot="16200000" flipH="1">
            <a:off x="5674002" y="4244512"/>
            <a:ext cx="467661" cy="2276669"/>
          </a:xfrm>
          <a:prstGeom prst="can">
            <a:avLst>
              <a:gd name="adj" fmla="val 50789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19137C51-FFD6-4045-B022-738793042544}"/>
              </a:ext>
            </a:extLst>
          </p:cNvPr>
          <p:cNvSpPr/>
          <p:nvPr/>
        </p:nvSpPr>
        <p:spPr>
          <a:xfrm>
            <a:off x="3433665" y="4577304"/>
            <a:ext cx="755780" cy="713153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/>
              <a:t>송</a:t>
            </a: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id="{A46D2FBF-8BDF-40B2-A107-6DC949168D61}"/>
              </a:ext>
            </a:extLst>
          </p:cNvPr>
          <p:cNvSpPr/>
          <p:nvPr/>
        </p:nvSpPr>
        <p:spPr>
          <a:xfrm>
            <a:off x="3433665" y="5382847"/>
            <a:ext cx="755780" cy="713153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/>
              <a:t>수</a:t>
            </a: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id="{4F5ED6D9-D015-4A8E-86B5-B155A14DE90B}"/>
              </a:ext>
            </a:extLst>
          </p:cNvPr>
          <p:cNvSpPr/>
          <p:nvPr/>
        </p:nvSpPr>
        <p:spPr>
          <a:xfrm>
            <a:off x="7808167" y="4577304"/>
            <a:ext cx="755780" cy="713153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/>
              <a:t>수</a:t>
            </a:r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FC46B43A-23EE-4F5F-ACDB-830ADF3593C9}"/>
              </a:ext>
            </a:extLst>
          </p:cNvPr>
          <p:cNvSpPr/>
          <p:nvPr/>
        </p:nvSpPr>
        <p:spPr>
          <a:xfrm>
            <a:off x="7850932" y="5374612"/>
            <a:ext cx="755780" cy="713153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dirty="0"/>
              <a:t>송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C3A1167D-83F0-4FD8-8068-654A13BCF0F2}"/>
              </a:ext>
            </a:extLst>
          </p:cNvPr>
          <p:cNvSpPr/>
          <p:nvPr/>
        </p:nvSpPr>
        <p:spPr>
          <a:xfrm>
            <a:off x="4982545" y="4447712"/>
            <a:ext cx="1816359" cy="35167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600" dirty="0"/>
              <a:t>데이터의 흐름</a:t>
            </a:r>
          </a:p>
        </p:txBody>
      </p: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id="{0ED0F886-B3B8-4E94-A9F1-D036F2CC8F77}"/>
              </a:ext>
            </a:extLst>
          </p:cNvPr>
          <p:cNvCxnSpPr/>
          <p:nvPr/>
        </p:nvCxnSpPr>
        <p:spPr>
          <a:xfrm>
            <a:off x="5141167" y="4917233"/>
            <a:ext cx="1427584" cy="0"/>
          </a:xfrm>
          <a:prstGeom prst="straightConnector1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95FDD9BD-25DE-4BFC-8F3B-ABCA2C44C4CD}"/>
              </a:ext>
            </a:extLst>
          </p:cNvPr>
          <p:cNvCxnSpPr/>
          <p:nvPr/>
        </p:nvCxnSpPr>
        <p:spPr>
          <a:xfrm>
            <a:off x="5250022" y="5739423"/>
            <a:ext cx="1427584" cy="0"/>
          </a:xfrm>
          <a:prstGeom prst="straightConnector1">
            <a:avLst/>
          </a:prstGeom>
          <a:ln w="28575"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연결선: 꺾임 20">
            <a:extLst>
              <a:ext uri="{FF2B5EF4-FFF2-40B4-BE49-F238E27FC236}">
                <a16:creationId xmlns:a16="http://schemas.microsoft.com/office/drawing/2014/main" id="{5F17B08A-947F-4AB8-9A7B-AFBE41C3D5F0}"/>
              </a:ext>
            </a:extLst>
          </p:cNvPr>
          <p:cNvCxnSpPr>
            <a:cxnSpLocks/>
            <a:stCxn id="11" idx="6"/>
          </p:cNvCxnSpPr>
          <p:nvPr/>
        </p:nvCxnSpPr>
        <p:spPr>
          <a:xfrm>
            <a:off x="4189445" y="4933881"/>
            <a:ext cx="793100" cy="326220"/>
          </a:xfrm>
          <a:prstGeom prst="bentConnector3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연결선: 꺾임 24">
            <a:extLst>
              <a:ext uri="{FF2B5EF4-FFF2-40B4-BE49-F238E27FC236}">
                <a16:creationId xmlns:a16="http://schemas.microsoft.com/office/drawing/2014/main" id="{A3BA4412-B6FF-4B72-BF25-2C351DD4B33A}"/>
              </a:ext>
            </a:extLst>
          </p:cNvPr>
          <p:cNvCxnSpPr>
            <a:cxnSpLocks/>
          </p:cNvCxnSpPr>
          <p:nvPr/>
        </p:nvCxnSpPr>
        <p:spPr>
          <a:xfrm>
            <a:off x="7046168" y="5421673"/>
            <a:ext cx="793100" cy="326220"/>
          </a:xfrm>
          <a:prstGeom prst="bentConnector3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연결선: 꺾임 25">
            <a:extLst>
              <a:ext uri="{FF2B5EF4-FFF2-40B4-BE49-F238E27FC236}">
                <a16:creationId xmlns:a16="http://schemas.microsoft.com/office/drawing/2014/main" id="{A9806F71-C196-4277-8197-10EE608CB00B}"/>
              </a:ext>
            </a:extLst>
          </p:cNvPr>
          <p:cNvCxnSpPr>
            <a:cxnSpLocks/>
          </p:cNvCxnSpPr>
          <p:nvPr/>
        </p:nvCxnSpPr>
        <p:spPr>
          <a:xfrm flipV="1">
            <a:off x="4173895" y="5413203"/>
            <a:ext cx="793100" cy="326220"/>
          </a:xfrm>
          <a:prstGeom prst="bentConnector3">
            <a:avLst/>
          </a:prstGeom>
          <a:ln w="28575">
            <a:prstDash val="dash"/>
            <a:headEnd type="arrow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연결선: 꺾임 26">
            <a:extLst>
              <a:ext uri="{FF2B5EF4-FFF2-40B4-BE49-F238E27FC236}">
                <a16:creationId xmlns:a16="http://schemas.microsoft.com/office/drawing/2014/main" id="{B0E5415F-EB8F-47BD-8E1A-C403CDB6EECC}"/>
              </a:ext>
            </a:extLst>
          </p:cNvPr>
          <p:cNvCxnSpPr>
            <a:cxnSpLocks/>
          </p:cNvCxnSpPr>
          <p:nvPr/>
        </p:nvCxnSpPr>
        <p:spPr>
          <a:xfrm flipV="1">
            <a:off x="7030617" y="4964237"/>
            <a:ext cx="793100" cy="326220"/>
          </a:xfrm>
          <a:prstGeom prst="bentConnector3">
            <a:avLst/>
          </a:prstGeom>
          <a:ln w="28575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직선 연결선 28">
            <a:extLst>
              <a:ext uri="{FF2B5EF4-FFF2-40B4-BE49-F238E27FC236}">
                <a16:creationId xmlns:a16="http://schemas.microsoft.com/office/drawing/2014/main" id="{BF4B3CF4-0298-44BB-AB2A-037EC15984C7}"/>
              </a:ext>
            </a:extLst>
          </p:cNvPr>
          <p:cNvCxnSpPr/>
          <p:nvPr/>
        </p:nvCxnSpPr>
        <p:spPr>
          <a:xfrm>
            <a:off x="4341069" y="5155965"/>
            <a:ext cx="0" cy="349626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11D39578-F481-41C6-8372-EA725878811E}"/>
              </a:ext>
            </a:extLst>
          </p:cNvPr>
          <p:cNvCxnSpPr/>
          <p:nvPr/>
        </p:nvCxnSpPr>
        <p:spPr>
          <a:xfrm>
            <a:off x="7647992" y="5149015"/>
            <a:ext cx="0" cy="349626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말풍선: 모서리가 둥근 사각형 30">
            <a:extLst>
              <a:ext uri="{FF2B5EF4-FFF2-40B4-BE49-F238E27FC236}">
                <a16:creationId xmlns:a16="http://schemas.microsoft.com/office/drawing/2014/main" id="{0D57D544-B909-442F-B76D-01A4B9FAABFB}"/>
              </a:ext>
            </a:extLst>
          </p:cNvPr>
          <p:cNvSpPr/>
          <p:nvPr/>
        </p:nvSpPr>
        <p:spPr>
          <a:xfrm>
            <a:off x="8176726" y="91027"/>
            <a:ext cx="1968760" cy="874147"/>
          </a:xfrm>
          <a:prstGeom prst="wedgeRoundRectCallout">
            <a:avLst>
              <a:gd name="adj1" fmla="val -73440"/>
              <a:gd name="adj2" fmla="val 60435"/>
              <a:gd name="adj3" fmla="val 16667"/>
            </a:avLst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600" dirty="0"/>
              <a:t>흐름</a:t>
            </a:r>
            <a:r>
              <a:rPr lang="en-US" altLang="ko-KR" sz="1600" dirty="0"/>
              <a:t>,</a:t>
            </a:r>
            <a:r>
              <a:rPr lang="ko-KR" altLang="en-US" sz="1600" dirty="0"/>
              <a:t> 방향</a:t>
            </a:r>
            <a:r>
              <a:rPr lang="en-US" altLang="ko-KR" sz="1600" dirty="0"/>
              <a:t>,</a:t>
            </a:r>
          </a:p>
          <a:p>
            <a:pPr algn="ctr"/>
            <a:r>
              <a:rPr lang="ko-KR" altLang="en-US" sz="1600" dirty="0"/>
              <a:t>동시성여부에 따라</a:t>
            </a:r>
            <a:endParaRPr lang="en-US" altLang="ko-KR" sz="1600" dirty="0"/>
          </a:p>
          <a:p>
            <a:pPr algn="ctr"/>
            <a:r>
              <a:rPr lang="ko-KR" altLang="en-US" sz="1600" dirty="0"/>
              <a:t>분류</a:t>
            </a:r>
            <a:endParaRPr lang="en-US" altLang="ko-KR" sz="1600" dirty="0"/>
          </a:p>
        </p:txBody>
      </p:sp>
    </p:spTree>
    <p:extLst>
      <p:ext uri="{BB962C8B-B14F-4D97-AF65-F5344CB8AC3E}">
        <p14:creationId xmlns:p14="http://schemas.microsoft.com/office/powerpoint/2010/main" val="1166228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두루마리 모양: 가로로 말림 3">
            <a:extLst>
              <a:ext uri="{FF2B5EF4-FFF2-40B4-BE49-F238E27FC236}">
                <a16:creationId xmlns:a16="http://schemas.microsoft.com/office/drawing/2014/main" id="{BE1B47BD-9FC3-4C2A-A403-66160558043A}"/>
              </a:ext>
            </a:extLst>
          </p:cNvPr>
          <p:cNvSpPr/>
          <p:nvPr/>
        </p:nvSpPr>
        <p:spPr>
          <a:xfrm>
            <a:off x="3069771" y="382555"/>
            <a:ext cx="5001209" cy="1082351"/>
          </a:xfrm>
          <a:prstGeom prst="horizontalScrol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rPr>
              <a:t>에디터의 사용</a:t>
            </a: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52E6EC9-D140-43CA-81E6-8BF6D7AC95D7}"/>
              </a:ext>
            </a:extLst>
          </p:cNvPr>
          <p:cNvSpPr/>
          <p:nvPr/>
        </p:nvSpPr>
        <p:spPr>
          <a:xfrm>
            <a:off x="653143" y="1754155"/>
            <a:ext cx="4450702" cy="94239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b="1" dirty="0"/>
              <a:t>♣ 실습목표</a:t>
            </a:r>
            <a:endParaRPr lang="en-US" altLang="ko-KR" b="1" dirty="0"/>
          </a:p>
          <a:p>
            <a:pPr lvl="1" algn="just"/>
            <a:r>
              <a:rPr lang="en-US" altLang="ko-KR" sz="1600" b="1" dirty="0"/>
              <a:t>- </a:t>
            </a:r>
            <a:r>
              <a:rPr lang="en-US" altLang="ko-KR" sz="1600" b="1" dirty="0" err="1"/>
              <a:t>gedit</a:t>
            </a:r>
            <a:r>
              <a:rPr lang="ko-KR" altLang="en-US" sz="1600" b="1" dirty="0"/>
              <a:t>의 기본적인 사용법을 익힌다</a:t>
            </a:r>
            <a:r>
              <a:rPr lang="en-US" altLang="ko-KR" sz="1600" b="1" dirty="0"/>
              <a:t>.</a:t>
            </a:r>
          </a:p>
          <a:p>
            <a:pPr lvl="1" algn="just"/>
            <a:r>
              <a:rPr lang="en-US" altLang="ko-KR" sz="1600" b="1" dirty="0"/>
              <a:t>- vi</a:t>
            </a:r>
            <a:r>
              <a:rPr lang="ko-KR" altLang="en-US" sz="1600" b="1" dirty="0"/>
              <a:t>의 사용법을 연습한다</a:t>
            </a:r>
            <a:r>
              <a:rPr lang="en-US" altLang="ko-KR" sz="1600" b="1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2AC7EC-CC95-414A-832D-5B3118204CA6}"/>
              </a:ext>
            </a:extLst>
          </p:cNvPr>
          <p:cNvSpPr txBox="1"/>
          <p:nvPr/>
        </p:nvSpPr>
        <p:spPr>
          <a:xfrm>
            <a:off x="2687216" y="3862873"/>
            <a:ext cx="989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b="1" dirty="0"/>
              <a:t>터미널</a:t>
            </a:r>
            <a:endParaRPr lang="en-US" altLang="ko-KR" sz="1600" b="1" dirty="0"/>
          </a:p>
          <a:p>
            <a:r>
              <a:rPr lang="en-US" altLang="ko-KR" sz="1600" b="1" dirty="0"/>
              <a:t>(vi </a:t>
            </a:r>
            <a:r>
              <a:rPr lang="ko-KR" altLang="en-US" sz="1600" b="1" dirty="0"/>
              <a:t>실행</a:t>
            </a:r>
            <a:r>
              <a:rPr lang="en-US" altLang="ko-KR" sz="1600" b="1" dirty="0"/>
              <a:t>)</a:t>
            </a:r>
            <a:endParaRPr lang="ko-KR" altLang="en-US" sz="1600" b="1" dirty="0"/>
          </a:p>
        </p:txBody>
      </p:sp>
      <p:sp>
        <p:nvSpPr>
          <p:cNvPr id="8" name="순서도: 수행의 시작/종료 7">
            <a:extLst>
              <a:ext uri="{FF2B5EF4-FFF2-40B4-BE49-F238E27FC236}">
                <a16:creationId xmlns:a16="http://schemas.microsoft.com/office/drawing/2014/main" id="{24CFFD8F-5CDD-48D2-9FFE-508162369E30}"/>
              </a:ext>
            </a:extLst>
          </p:cNvPr>
          <p:cNvSpPr/>
          <p:nvPr/>
        </p:nvSpPr>
        <p:spPr>
          <a:xfrm>
            <a:off x="4907903" y="3760236"/>
            <a:ext cx="1188098" cy="584775"/>
          </a:xfrm>
          <a:prstGeom prst="flowChartTermina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600" b="1"/>
              <a:t>명령 모드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876CFC9-9A59-4FDB-9D03-860B67EF2867}"/>
              </a:ext>
            </a:extLst>
          </p:cNvPr>
          <p:cNvSpPr/>
          <p:nvPr/>
        </p:nvSpPr>
        <p:spPr>
          <a:xfrm>
            <a:off x="7781731" y="2528598"/>
            <a:ext cx="3442996" cy="9423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ko-KR" altLang="en-US" sz="1600" b="1" dirty="0"/>
              <a:t>입력  모드</a:t>
            </a:r>
            <a:endParaRPr lang="en-US" altLang="ko-KR" sz="1600" b="1" dirty="0"/>
          </a:p>
          <a:p>
            <a:pPr algn="ctr">
              <a:lnSpc>
                <a:spcPct val="200000"/>
              </a:lnSpc>
            </a:pPr>
            <a:r>
              <a:rPr lang="ko-KR" altLang="en-US" sz="1400" b="1" dirty="0"/>
              <a:t>여기서 문서를 작성하는 실제 작업</a:t>
            </a:r>
            <a:endParaRPr lang="en-US" altLang="ko-KR" sz="1400" b="1" dirty="0"/>
          </a:p>
          <a:p>
            <a:pPr algn="ctr"/>
            <a:endParaRPr lang="ko-KR" altLang="en-US" sz="1600" b="1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C0ED0D55-0A6E-40DB-B200-B64D3D355568}"/>
              </a:ext>
            </a:extLst>
          </p:cNvPr>
          <p:cNvSpPr/>
          <p:nvPr/>
        </p:nvSpPr>
        <p:spPr>
          <a:xfrm>
            <a:off x="7825276" y="4898566"/>
            <a:ext cx="3377681" cy="116632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altLang="ko-KR" sz="1600" b="1" dirty="0"/>
              <a:t>      ex </a:t>
            </a:r>
            <a:r>
              <a:rPr lang="ko-KR" altLang="en-US" sz="1600" b="1" dirty="0"/>
              <a:t>모드</a:t>
            </a:r>
            <a:r>
              <a:rPr lang="en-US" altLang="ko-KR" sz="1600" b="1" dirty="0"/>
              <a:t>(</a:t>
            </a:r>
            <a:r>
              <a:rPr lang="ko-KR" altLang="en-US" sz="1600" b="1" dirty="0"/>
              <a:t>라인 명령 모드</a:t>
            </a:r>
            <a:r>
              <a:rPr lang="en-US" altLang="ko-KR" sz="1600" b="1" dirty="0"/>
              <a:t>)</a:t>
            </a:r>
            <a:br>
              <a:rPr lang="en-US" altLang="ko-KR" sz="1600" b="1" dirty="0"/>
            </a:br>
            <a:r>
              <a:rPr lang="ko-KR" altLang="en-US" sz="1400" b="1" dirty="0"/>
              <a:t>여기서 저장</a:t>
            </a:r>
            <a:r>
              <a:rPr lang="en-US" altLang="ko-KR" sz="1400" b="1" dirty="0"/>
              <a:t>(w), </a:t>
            </a:r>
            <a:r>
              <a:rPr lang="ko-KR" altLang="en-US" sz="1400" b="1" dirty="0"/>
              <a:t>종료</a:t>
            </a:r>
            <a:r>
              <a:rPr lang="en-US" altLang="ko-KR" sz="1400" b="1" dirty="0"/>
              <a:t>(q), </a:t>
            </a:r>
            <a:r>
              <a:rPr lang="ko-KR" altLang="en-US" sz="1400" b="1" dirty="0"/>
              <a:t>취소</a:t>
            </a:r>
            <a:r>
              <a:rPr lang="en-US" altLang="ko-KR" sz="1400" b="1" dirty="0"/>
              <a:t>(</a:t>
            </a:r>
            <a:r>
              <a:rPr lang="en-US" altLang="ko-KR" sz="1400" b="1" dirty="0" err="1"/>
              <a:t>i</a:t>
            </a:r>
            <a:r>
              <a:rPr lang="en-US" altLang="ko-KR" sz="1400" b="1" dirty="0"/>
              <a:t>)</a:t>
            </a:r>
          </a:p>
          <a:p>
            <a:r>
              <a:rPr lang="ko-KR" altLang="en-US" sz="1400" b="1" dirty="0"/>
              <a:t>등을</a:t>
            </a:r>
            <a:r>
              <a:rPr lang="en-US" altLang="ko-KR" sz="1400" b="1" dirty="0"/>
              <a:t> </a:t>
            </a:r>
            <a:r>
              <a:rPr lang="ko-KR" altLang="en-US" sz="1400" b="1" dirty="0"/>
              <a:t>수행</a:t>
            </a:r>
            <a:endParaRPr lang="en-US" altLang="ko-KR" sz="1400" b="1" dirty="0"/>
          </a:p>
        </p:txBody>
      </p:sp>
      <p:sp>
        <p:nvSpPr>
          <p:cNvPr id="12" name="생각 풍선: 구름 모양 11">
            <a:extLst>
              <a:ext uri="{FF2B5EF4-FFF2-40B4-BE49-F238E27FC236}">
                <a16:creationId xmlns:a16="http://schemas.microsoft.com/office/drawing/2014/main" id="{32BAA53C-492B-41BA-B50D-85285ED454A3}"/>
              </a:ext>
            </a:extLst>
          </p:cNvPr>
          <p:cNvSpPr/>
          <p:nvPr/>
        </p:nvSpPr>
        <p:spPr>
          <a:xfrm>
            <a:off x="1782147" y="5477068"/>
            <a:ext cx="2425959" cy="1166327"/>
          </a:xfrm>
          <a:prstGeom prst="cloudCallout">
            <a:avLst>
              <a:gd name="adj1" fmla="val 1379"/>
              <a:gd name="adj2" fmla="val -1264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Vi</a:t>
            </a:r>
            <a:r>
              <a:rPr lang="ko-KR" altLang="en-US" sz="1200" b="1" dirty="0"/>
              <a:t>는 자주 사용해야</a:t>
            </a:r>
            <a:endParaRPr lang="en-US" altLang="ko-KR" sz="1200" b="1" dirty="0"/>
          </a:p>
          <a:p>
            <a:pPr algn="ctr"/>
            <a:r>
              <a:rPr lang="ko-KR" altLang="en-US" sz="1200" b="1" dirty="0"/>
              <a:t>할 기능이므로 </a:t>
            </a:r>
            <a:r>
              <a:rPr lang="ko-KR" altLang="en-US" sz="1200" b="1" dirty="0" err="1"/>
              <a:t>반드</a:t>
            </a:r>
            <a:endParaRPr lang="en-US" altLang="ko-KR" sz="1200" b="1" dirty="0"/>
          </a:p>
          <a:p>
            <a:pPr algn="ctr"/>
            <a:r>
              <a:rPr lang="ko-KR" altLang="en-US" sz="1200" b="1" dirty="0"/>
              <a:t>시 익혀야 한다</a:t>
            </a:r>
            <a:r>
              <a:rPr lang="en-US" altLang="ko-KR" sz="1200" b="1" dirty="0"/>
              <a:t>.</a:t>
            </a:r>
            <a:endParaRPr lang="ko-KR" altLang="en-US" sz="1200" b="1" dirty="0"/>
          </a:p>
        </p:txBody>
      </p:sp>
      <p:sp>
        <p:nvSpPr>
          <p:cNvPr id="13" name="자유형: 도형 12">
            <a:extLst>
              <a:ext uri="{FF2B5EF4-FFF2-40B4-BE49-F238E27FC236}">
                <a16:creationId xmlns:a16="http://schemas.microsoft.com/office/drawing/2014/main" id="{6B4DEBF0-4095-4391-879D-F07EDD4167D6}"/>
              </a:ext>
            </a:extLst>
          </p:cNvPr>
          <p:cNvSpPr/>
          <p:nvPr/>
        </p:nvSpPr>
        <p:spPr>
          <a:xfrm>
            <a:off x="5346441" y="2883158"/>
            <a:ext cx="2313992" cy="802433"/>
          </a:xfrm>
          <a:custGeom>
            <a:avLst/>
            <a:gdLst>
              <a:gd name="connsiteX0" fmla="*/ 0 w 2351315"/>
              <a:gd name="connsiteY0" fmla="*/ 1049170 h 1049170"/>
              <a:gd name="connsiteX1" fmla="*/ 522515 w 2351315"/>
              <a:gd name="connsiteY1" fmla="*/ 125439 h 1049170"/>
              <a:gd name="connsiteX2" fmla="*/ 2351315 w 2351315"/>
              <a:gd name="connsiteY2" fmla="*/ 4141 h 104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51315" h="1049170">
                <a:moveTo>
                  <a:pt x="0" y="1049170"/>
                </a:moveTo>
                <a:cubicBezTo>
                  <a:pt x="65314" y="674390"/>
                  <a:pt x="130629" y="299610"/>
                  <a:pt x="522515" y="125439"/>
                </a:cubicBezTo>
                <a:cubicBezTo>
                  <a:pt x="914401" y="-48733"/>
                  <a:pt x="2066731" y="11916"/>
                  <a:pt x="2351315" y="4141"/>
                </a:cubicBezTo>
              </a:path>
            </a:pathLst>
          </a:custGeom>
          <a:ln w="19050"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자유형: 도형 13">
            <a:extLst>
              <a:ext uri="{FF2B5EF4-FFF2-40B4-BE49-F238E27FC236}">
                <a16:creationId xmlns:a16="http://schemas.microsoft.com/office/drawing/2014/main" id="{D4FC352F-F61C-460D-8EE5-BBB669D868B0}"/>
              </a:ext>
            </a:extLst>
          </p:cNvPr>
          <p:cNvSpPr/>
          <p:nvPr/>
        </p:nvSpPr>
        <p:spPr>
          <a:xfrm flipV="1">
            <a:off x="5346441" y="4447647"/>
            <a:ext cx="2313992" cy="1166325"/>
          </a:xfrm>
          <a:custGeom>
            <a:avLst/>
            <a:gdLst>
              <a:gd name="connsiteX0" fmla="*/ 0 w 2351315"/>
              <a:gd name="connsiteY0" fmla="*/ 1049170 h 1049170"/>
              <a:gd name="connsiteX1" fmla="*/ 522515 w 2351315"/>
              <a:gd name="connsiteY1" fmla="*/ 125439 h 1049170"/>
              <a:gd name="connsiteX2" fmla="*/ 2351315 w 2351315"/>
              <a:gd name="connsiteY2" fmla="*/ 4141 h 104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51315" h="1049170">
                <a:moveTo>
                  <a:pt x="0" y="1049170"/>
                </a:moveTo>
                <a:cubicBezTo>
                  <a:pt x="65314" y="674390"/>
                  <a:pt x="130629" y="299610"/>
                  <a:pt x="522515" y="125439"/>
                </a:cubicBezTo>
                <a:cubicBezTo>
                  <a:pt x="914401" y="-48733"/>
                  <a:pt x="2066731" y="11916"/>
                  <a:pt x="2351315" y="4141"/>
                </a:cubicBezTo>
              </a:path>
            </a:pathLst>
          </a:custGeom>
          <a:ln w="19050"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자유형: 도형 22">
            <a:extLst>
              <a:ext uri="{FF2B5EF4-FFF2-40B4-BE49-F238E27FC236}">
                <a16:creationId xmlns:a16="http://schemas.microsoft.com/office/drawing/2014/main" id="{E35185ED-B8B7-4B48-900E-441A30285CC2}"/>
              </a:ext>
            </a:extLst>
          </p:cNvPr>
          <p:cNvSpPr/>
          <p:nvPr/>
        </p:nvSpPr>
        <p:spPr>
          <a:xfrm>
            <a:off x="6105331" y="2999794"/>
            <a:ext cx="1632857" cy="1059904"/>
          </a:xfrm>
          <a:custGeom>
            <a:avLst/>
            <a:gdLst>
              <a:gd name="connsiteX0" fmla="*/ 1632857 w 1632857"/>
              <a:gd name="connsiteY0" fmla="*/ 0 h 1059904"/>
              <a:gd name="connsiteX1" fmla="*/ 625151 w 1632857"/>
              <a:gd name="connsiteY1" fmla="*/ 177281 h 1059904"/>
              <a:gd name="connsiteX2" fmla="*/ 438538 w 1632857"/>
              <a:gd name="connsiteY2" fmla="*/ 961053 h 1059904"/>
              <a:gd name="connsiteX3" fmla="*/ 0 w 1632857"/>
              <a:gd name="connsiteY3" fmla="*/ 1026367 h 1059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2857" h="1059904">
                <a:moveTo>
                  <a:pt x="1632857" y="0"/>
                </a:moveTo>
                <a:cubicBezTo>
                  <a:pt x="1228530" y="8553"/>
                  <a:pt x="824204" y="17106"/>
                  <a:pt x="625151" y="177281"/>
                </a:cubicBezTo>
                <a:cubicBezTo>
                  <a:pt x="426098" y="337457"/>
                  <a:pt x="542730" y="819539"/>
                  <a:pt x="438538" y="961053"/>
                </a:cubicBezTo>
                <a:cubicBezTo>
                  <a:pt x="334346" y="1102567"/>
                  <a:pt x="83975" y="1060579"/>
                  <a:pt x="0" y="1026367"/>
                </a:cubicBezTo>
              </a:path>
            </a:pathLst>
          </a:custGeom>
          <a:ln w="19050"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A7E04E87-890F-45F0-9A76-A3A3E5684471}"/>
              </a:ext>
            </a:extLst>
          </p:cNvPr>
          <p:cNvSpPr/>
          <p:nvPr/>
        </p:nvSpPr>
        <p:spPr>
          <a:xfrm flipV="1">
            <a:off x="6170646" y="4215545"/>
            <a:ext cx="1632857" cy="1135560"/>
          </a:xfrm>
          <a:custGeom>
            <a:avLst/>
            <a:gdLst>
              <a:gd name="connsiteX0" fmla="*/ 1632857 w 1632857"/>
              <a:gd name="connsiteY0" fmla="*/ 0 h 1059904"/>
              <a:gd name="connsiteX1" fmla="*/ 625151 w 1632857"/>
              <a:gd name="connsiteY1" fmla="*/ 177281 h 1059904"/>
              <a:gd name="connsiteX2" fmla="*/ 438538 w 1632857"/>
              <a:gd name="connsiteY2" fmla="*/ 961053 h 1059904"/>
              <a:gd name="connsiteX3" fmla="*/ 0 w 1632857"/>
              <a:gd name="connsiteY3" fmla="*/ 1026367 h 1059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32857" h="1059904">
                <a:moveTo>
                  <a:pt x="1632857" y="0"/>
                </a:moveTo>
                <a:cubicBezTo>
                  <a:pt x="1228530" y="8553"/>
                  <a:pt x="824204" y="17106"/>
                  <a:pt x="625151" y="177281"/>
                </a:cubicBezTo>
                <a:cubicBezTo>
                  <a:pt x="426098" y="337457"/>
                  <a:pt x="542730" y="819539"/>
                  <a:pt x="438538" y="961053"/>
                </a:cubicBezTo>
                <a:cubicBezTo>
                  <a:pt x="334346" y="1102567"/>
                  <a:pt x="83975" y="1060579"/>
                  <a:pt x="0" y="1026367"/>
                </a:cubicBezTo>
              </a:path>
            </a:pathLst>
          </a:custGeom>
          <a:ln w="19050"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5069D5-51D0-4950-9A25-2DD129608088}"/>
              </a:ext>
            </a:extLst>
          </p:cNvPr>
          <p:cNvSpPr txBox="1"/>
          <p:nvPr/>
        </p:nvSpPr>
        <p:spPr>
          <a:xfrm>
            <a:off x="6727371" y="3303037"/>
            <a:ext cx="6002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/>
              <a:t>Esc</a:t>
            </a:r>
            <a:endParaRPr lang="ko-KR" altLang="en-US" sz="14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5EDCB10-D399-4B40-84A2-8390BB57B9C0}"/>
              </a:ext>
            </a:extLst>
          </p:cNvPr>
          <p:cNvSpPr txBox="1"/>
          <p:nvPr/>
        </p:nvSpPr>
        <p:spPr>
          <a:xfrm>
            <a:off x="6769356" y="4614053"/>
            <a:ext cx="11087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/>
              <a:t>Esc , Enter</a:t>
            </a:r>
            <a:endParaRPr lang="ko-KR" altLang="en-US" sz="14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4841706-6C36-42C6-A033-9ED68D4D2029}"/>
              </a:ext>
            </a:extLst>
          </p:cNvPr>
          <p:cNvSpPr txBox="1"/>
          <p:nvPr/>
        </p:nvSpPr>
        <p:spPr>
          <a:xfrm>
            <a:off x="5515943" y="3225320"/>
            <a:ext cx="8786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err="1"/>
              <a:t>i</a:t>
            </a:r>
            <a:r>
              <a:rPr lang="en-US" altLang="ko-KR" sz="1400" b="1" dirty="0"/>
              <a:t> </a:t>
            </a:r>
            <a:r>
              <a:rPr lang="ko-KR" altLang="en-US" sz="1400" b="1" dirty="0"/>
              <a:t>또는 </a:t>
            </a:r>
            <a:r>
              <a:rPr lang="en-US" altLang="ko-KR" sz="1400" b="1" dirty="0"/>
              <a:t>a</a:t>
            </a:r>
            <a:endParaRPr lang="ko-KR" altLang="en-US" sz="1400" b="1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DFCE697-4AB5-4F09-866C-85F7EC3EC282}"/>
              </a:ext>
            </a:extLst>
          </p:cNvPr>
          <p:cNvSpPr txBox="1"/>
          <p:nvPr/>
        </p:nvSpPr>
        <p:spPr>
          <a:xfrm>
            <a:off x="5591363" y="4921830"/>
            <a:ext cx="8786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/>
              <a:t>콜론</a:t>
            </a:r>
            <a:r>
              <a:rPr lang="en-US" altLang="ko-KR" sz="1400" b="1" dirty="0"/>
              <a:t>(:)</a:t>
            </a:r>
            <a:endParaRPr lang="ko-KR" altLang="en-US" sz="1400" b="1" dirty="0"/>
          </a:p>
        </p:txBody>
      </p:sp>
      <p:cxnSp>
        <p:nvCxnSpPr>
          <p:cNvPr id="30" name="직선 화살표 연결선 29">
            <a:extLst>
              <a:ext uri="{FF2B5EF4-FFF2-40B4-BE49-F238E27FC236}">
                <a16:creationId xmlns:a16="http://schemas.microsoft.com/office/drawing/2014/main" id="{F5C32AF3-BC81-4613-B03F-71D08A12A217}"/>
              </a:ext>
            </a:extLst>
          </p:cNvPr>
          <p:cNvCxnSpPr/>
          <p:nvPr/>
        </p:nvCxnSpPr>
        <p:spPr>
          <a:xfrm>
            <a:off x="3806890" y="4059698"/>
            <a:ext cx="671804" cy="0"/>
          </a:xfrm>
          <a:prstGeom prst="straightConnector1">
            <a:avLst/>
          </a:prstGeom>
          <a:ln w="19050">
            <a:prstDash val="dash"/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195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122</Words>
  <Application>Microsoft Office PowerPoint</Application>
  <PresentationFormat>와이드스크린</PresentationFormat>
  <Paragraphs>34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굴림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지은</dc:creator>
  <cp:lastModifiedBy>지은</cp:lastModifiedBy>
  <cp:revision>4</cp:revision>
  <dcterms:created xsi:type="dcterms:W3CDTF">2025-04-29T01:08:32Z</dcterms:created>
  <dcterms:modified xsi:type="dcterms:W3CDTF">2025-04-29T01:37:47Z</dcterms:modified>
</cp:coreProperties>
</file>