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54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468" y="1212"/>
      </p:cViewPr>
      <p:guideLst>
        <p:guide orient="horz" pos="2160"/>
        <p:guide pos="30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연령별 가상화폐 구매경험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단위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:%)</a:t>
            </a:r>
            <a:endParaRPr 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dk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구매경험 없음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20대</c:v>
                </c:pt>
                <c:pt idx="1">
                  <c:v>30대</c:v>
                </c:pt>
                <c:pt idx="2">
                  <c:v>40대</c:v>
                </c:pt>
                <c:pt idx="3">
                  <c:v>50대</c:v>
                </c:pt>
                <c:pt idx="4">
                  <c:v>60대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77.3</c:v>
                </c:pt>
                <c:pt idx="1">
                  <c:v>80.5</c:v>
                </c:pt>
                <c:pt idx="2">
                  <c:v>88.1</c:v>
                </c:pt>
                <c:pt idx="3">
                  <c:v>91.8</c:v>
                </c:pt>
                <c:pt idx="4">
                  <c:v>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D-4E51-8B90-A64A8A26E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4028688"/>
        <c:axId val="304026768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구매경험 있음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  <a:headEnd type="diamond"/>
              </a:ln>
              <a:effectLst/>
            </c:spPr>
            <c:extLst>
              <c:ext xmlns:c16="http://schemas.microsoft.com/office/drawing/2014/chart" uri="{C3380CC4-5D6E-409C-BE32-E72D297353CC}">
                <c16:uniqueId val="{00000006-7FCD-4E51-8B90-A64A8A26EB38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  <a:headEnd type="diamon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CD-4E51-8B90-A64A8A26EB38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  <a:headEnd type="diamond"/>
              </a:ln>
              <a:effectLst/>
            </c:spPr>
            <c:extLst>
              <c:ext xmlns:c16="http://schemas.microsoft.com/office/drawing/2014/chart" uri="{C3380CC4-5D6E-409C-BE32-E72D297353CC}">
                <c16:uniqueId val="{00000008-7FCD-4E51-8B90-A64A8A26EB38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  <a:headEnd type="diamon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CD-4E51-8B90-A64A8A26EB38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  <a:headEnd type="diamon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CD-4E51-8B90-A64A8A26EB38}"/>
              </c:ext>
            </c:extLst>
          </c:dPt>
          <c:dLbls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CD-4E51-8B90-A64A8A26EB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20대</c:v>
                </c:pt>
                <c:pt idx="1">
                  <c:v>30대</c:v>
                </c:pt>
                <c:pt idx="2">
                  <c:v>40대</c:v>
                </c:pt>
                <c:pt idx="3">
                  <c:v>50대</c:v>
                </c:pt>
                <c:pt idx="4">
                  <c:v>60대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22.7</c:v>
                </c:pt>
                <c:pt idx="1">
                  <c:v>19.5</c:v>
                </c:pt>
                <c:pt idx="2" formatCode="0.0_ ">
                  <c:v>12</c:v>
                </c:pt>
                <c:pt idx="3">
                  <c:v>8.1999999999999993</c:v>
                </c:pt>
                <c:pt idx="4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CD-4E51-8B90-A64A8A26E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624560"/>
        <c:axId val="418624080"/>
      </c:lineChart>
      <c:catAx>
        <c:axId val="30402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304026768"/>
        <c:crosses val="autoZero"/>
        <c:auto val="1"/>
        <c:lblAlgn val="ctr"/>
        <c:lblOffset val="100"/>
        <c:noMultiLvlLbl val="0"/>
      </c:catAx>
      <c:valAx>
        <c:axId val="304026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dk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304028688"/>
        <c:crosses val="autoZero"/>
        <c:crossBetween val="between"/>
      </c:valAx>
      <c:valAx>
        <c:axId val="418624080"/>
        <c:scaling>
          <c:orientation val="minMax"/>
          <c:max val="3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dk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418624560"/>
        <c:crosses val="max"/>
        <c:crossBetween val="between"/>
        <c:majorUnit val="10"/>
      </c:valAx>
      <c:catAx>
        <c:axId val="418624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86240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00"/>
    </a:solidFill>
    <a:ln>
      <a:solidFill>
        <a:schemeClr val="dk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610FF-7B32-4863-AA42-D3190FB4D557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DFFE41B-E843-435F-A4E5-A016B7292833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전자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상거래</a:t>
          </a:r>
        </a:p>
      </dgm:t>
    </dgm:pt>
    <dgm:pt modelId="{B0BE8AF9-8669-4299-B2DB-4617460A3B25}" type="parTrans" cxnId="{DBB75076-CDC2-480C-9FB3-8D69B6A1D084}">
      <dgm:prSet/>
      <dgm:spPr/>
      <dgm:t>
        <a:bodyPr/>
        <a:lstStyle/>
        <a:p>
          <a:pPr latinLnBrk="1"/>
          <a:endParaRPr lang="ko-KR" altLang="en-US"/>
        </a:p>
      </dgm:t>
    </dgm:pt>
    <dgm:pt modelId="{3DA6AB16-CF50-4731-B475-52C92E4E0B06}" type="sibTrans" cxnId="{DBB75076-CDC2-480C-9FB3-8D69B6A1D084}">
      <dgm:prSet/>
      <dgm:spPr/>
      <dgm:t>
        <a:bodyPr/>
        <a:lstStyle/>
        <a:p>
          <a:pPr latinLnBrk="1"/>
          <a:endParaRPr lang="ko-KR" altLang="en-US"/>
        </a:p>
      </dgm:t>
    </dgm:pt>
    <dgm:pt modelId="{EDDC21B9-956E-4008-A75D-3424C14395B8}">
      <dgm:prSet phldrT="[텍스트]" phldr="0" custT="1"/>
      <dgm:spPr/>
      <dgm:t>
        <a:bodyPr/>
        <a:lstStyle/>
        <a:p>
          <a:pPr latinLnBrk="1"/>
          <a:r>
            <a:rPr lang="en-US" altLang="ko-KR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P2P</a:t>
          </a: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대출</a:t>
          </a:r>
        </a:p>
      </dgm:t>
    </dgm:pt>
    <dgm:pt modelId="{A5A398F3-ACD6-498B-BA34-B10883DF1FCF}" type="parTrans" cxnId="{0DE21BC8-C3BB-4C45-81EA-5CAFB320EF04}">
      <dgm:prSet/>
      <dgm:spPr/>
      <dgm:t>
        <a:bodyPr/>
        <a:lstStyle/>
        <a:p>
          <a:pPr latinLnBrk="1"/>
          <a:endParaRPr lang="ko-KR" altLang="en-US"/>
        </a:p>
      </dgm:t>
    </dgm:pt>
    <dgm:pt modelId="{952AF458-59E3-44F4-BB6D-17D590CE5D6A}" type="sibTrans" cxnId="{0DE21BC8-C3BB-4C45-81EA-5CAFB320EF04}">
      <dgm:prSet/>
      <dgm:spPr/>
      <dgm:t>
        <a:bodyPr/>
        <a:lstStyle/>
        <a:p>
          <a:pPr latinLnBrk="1"/>
          <a:endParaRPr lang="ko-KR" altLang="en-US"/>
        </a:p>
      </dgm:t>
    </dgm:pt>
    <dgm:pt modelId="{D0A78008-0CF1-4FBE-9C0C-C52E2492E1EE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소액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금융</a:t>
          </a:r>
        </a:p>
      </dgm:t>
    </dgm:pt>
    <dgm:pt modelId="{6D5E6F18-60F3-4185-A40F-C734C76E7FAE}" type="parTrans" cxnId="{6B493898-B70C-4BBC-ADB5-A8607A4BFFD0}">
      <dgm:prSet/>
      <dgm:spPr/>
      <dgm:t>
        <a:bodyPr/>
        <a:lstStyle/>
        <a:p>
          <a:pPr latinLnBrk="1"/>
          <a:endParaRPr lang="ko-KR" altLang="en-US"/>
        </a:p>
      </dgm:t>
    </dgm:pt>
    <dgm:pt modelId="{B698891D-5E66-4AE8-835D-AA8DA2F5D962}" type="sibTrans" cxnId="{6B493898-B70C-4BBC-ADB5-A8607A4BFFD0}">
      <dgm:prSet/>
      <dgm:spPr/>
      <dgm:t>
        <a:bodyPr/>
        <a:lstStyle/>
        <a:p>
          <a:pPr latinLnBrk="1"/>
          <a:endParaRPr lang="ko-KR" altLang="en-US"/>
        </a:p>
      </dgm:t>
    </dgm:pt>
    <dgm:pt modelId="{14924CE8-C945-4E4B-BB62-D8DF0464E9AD}" type="pres">
      <dgm:prSet presAssocID="{B7B610FF-7B32-4863-AA42-D3190FB4D557}" presName="Name0" presStyleCnt="0">
        <dgm:presLayoutVars>
          <dgm:dir/>
          <dgm:resizeHandles val="exact"/>
        </dgm:presLayoutVars>
      </dgm:prSet>
      <dgm:spPr/>
    </dgm:pt>
    <dgm:pt modelId="{8ACE44FE-8ED1-49CF-9F7C-1D3EF83A5388}" type="pres">
      <dgm:prSet presAssocID="{3DFFE41B-E843-435F-A4E5-A016B7292833}" presName="node" presStyleLbl="node1" presStyleIdx="0" presStyleCnt="3">
        <dgm:presLayoutVars>
          <dgm:bulletEnabled val="1"/>
        </dgm:presLayoutVars>
      </dgm:prSet>
      <dgm:spPr/>
    </dgm:pt>
    <dgm:pt modelId="{C0045E04-7828-43DF-8435-D7F0E9BC9046}" type="pres">
      <dgm:prSet presAssocID="{3DA6AB16-CF50-4731-B475-52C92E4E0B06}" presName="sibTrans" presStyleLbl="sibTrans2D1" presStyleIdx="0" presStyleCnt="2"/>
      <dgm:spPr/>
    </dgm:pt>
    <dgm:pt modelId="{B5B7333D-E253-4E71-89D8-ADFC07B00A97}" type="pres">
      <dgm:prSet presAssocID="{3DA6AB16-CF50-4731-B475-52C92E4E0B06}" presName="connectorText" presStyleLbl="sibTrans2D1" presStyleIdx="0" presStyleCnt="2"/>
      <dgm:spPr/>
    </dgm:pt>
    <dgm:pt modelId="{1CD20615-FE0A-4A30-8330-A80D4ECDFD92}" type="pres">
      <dgm:prSet presAssocID="{EDDC21B9-956E-4008-A75D-3424C14395B8}" presName="node" presStyleLbl="node1" presStyleIdx="1" presStyleCnt="3">
        <dgm:presLayoutVars>
          <dgm:bulletEnabled val="1"/>
        </dgm:presLayoutVars>
      </dgm:prSet>
      <dgm:spPr/>
    </dgm:pt>
    <dgm:pt modelId="{1EA33407-6980-48AE-895D-94B77E5480EC}" type="pres">
      <dgm:prSet presAssocID="{952AF458-59E3-44F4-BB6D-17D590CE5D6A}" presName="sibTrans" presStyleLbl="sibTrans2D1" presStyleIdx="1" presStyleCnt="2"/>
      <dgm:spPr/>
    </dgm:pt>
    <dgm:pt modelId="{5DB46FBA-F30D-4D47-8952-E808B60BDDCD}" type="pres">
      <dgm:prSet presAssocID="{952AF458-59E3-44F4-BB6D-17D590CE5D6A}" presName="connectorText" presStyleLbl="sibTrans2D1" presStyleIdx="1" presStyleCnt="2"/>
      <dgm:spPr/>
    </dgm:pt>
    <dgm:pt modelId="{7590EDC0-AE64-4836-9DD8-E68C588131B2}" type="pres">
      <dgm:prSet presAssocID="{D0A78008-0CF1-4FBE-9C0C-C52E2492E1EE}" presName="node" presStyleLbl="node1" presStyleIdx="2" presStyleCnt="3">
        <dgm:presLayoutVars>
          <dgm:bulletEnabled val="1"/>
        </dgm:presLayoutVars>
      </dgm:prSet>
      <dgm:spPr/>
    </dgm:pt>
  </dgm:ptLst>
  <dgm:cxnLst>
    <dgm:cxn modelId="{F5ABA305-C635-4205-839B-7F440D29A5DF}" type="presOf" srcId="{B7B610FF-7B32-4863-AA42-D3190FB4D557}" destId="{14924CE8-C945-4E4B-BB62-D8DF0464E9AD}" srcOrd="0" destOrd="0" presId="urn:microsoft.com/office/officeart/2005/8/layout/process1"/>
    <dgm:cxn modelId="{04CA6619-6B7B-4270-BF84-04D3A931AABD}" type="presOf" srcId="{3DA6AB16-CF50-4731-B475-52C92E4E0B06}" destId="{B5B7333D-E253-4E71-89D8-ADFC07B00A97}" srcOrd="1" destOrd="0" presId="urn:microsoft.com/office/officeart/2005/8/layout/process1"/>
    <dgm:cxn modelId="{0AE38820-D926-4D34-9028-C22431807CBC}" type="presOf" srcId="{D0A78008-0CF1-4FBE-9C0C-C52E2492E1EE}" destId="{7590EDC0-AE64-4836-9DD8-E68C588131B2}" srcOrd="0" destOrd="0" presId="urn:microsoft.com/office/officeart/2005/8/layout/process1"/>
    <dgm:cxn modelId="{0B0BD944-088E-4155-85AD-FA7863D8B614}" type="presOf" srcId="{3DA6AB16-CF50-4731-B475-52C92E4E0B06}" destId="{C0045E04-7828-43DF-8435-D7F0E9BC9046}" srcOrd="0" destOrd="0" presId="urn:microsoft.com/office/officeart/2005/8/layout/process1"/>
    <dgm:cxn modelId="{A4923C70-0BC5-474C-B733-12E93FA21D15}" type="presOf" srcId="{EDDC21B9-956E-4008-A75D-3424C14395B8}" destId="{1CD20615-FE0A-4A30-8330-A80D4ECDFD92}" srcOrd="0" destOrd="0" presId="urn:microsoft.com/office/officeart/2005/8/layout/process1"/>
    <dgm:cxn modelId="{C2AADA53-ED1C-40C9-A74B-9325B034C17E}" type="presOf" srcId="{952AF458-59E3-44F4-BB6D-17D590CE5D6A}" destId="{5DB46FBA-F30D-4D47-8952-E808B60BDDCD}" srcOrd="1" destOrd="0" presId="urn:microsoft.com/office/officeart/2005/8/layout/process1"/>
    <dgm:cxn modelId="{A40F4755-BEA4-4311-84CC-8D426D8A996F}" type="presOf" srcId="{952AF458-59E3-44F4-BB6D-17D590CE5D6A}" destId="{1EA33407-6980-48AE-895D-94B77E5480EC}" srcOrd="0" destOrd="0" presId="urn:microsoft.com/office/officeart/2005/8/layout/process1"/>
    <dgm:cxn modelId="{DBB75076-CDC2-480C-9FB3-8D69B6A1D084}" srcId="{B7B610FF-7B32-4863-AA42-D3190FB4D557}" destId="{3DFFE41B-E843-435F-A4E5-A016B7292833}" srcOrd="0" destOrd="0" parTransId="{B0BE8AF9-8669-4299-B2DB-4617460A3B25}" sibTransId="{3DA6AB16-CF50-4731-B475-52C92E4E0B06}"/>
    <dgm:cxn modelId="{6B493898-B70C-4BBC-ADB5-A8607A4BFFD0}" srcId="{B7B610FF-7B32-4863-AA42-D3190FB4D557}" destId="{D0A78008-0CF1-4FBE-9C0C-C52E2492E1EE}" srcOrd="2" destOrd="0" parTransId="{6D5E6F18-60F3-4185-A40F-C734C76E7FAE}" sibTransId="{B698891D-5E66-4AE8-835D-AA8DA2F5D962}"/>
    <dgm:cxn modelId="{125E5CC0-F7CD-4EBD-AA31-A8327B56B61A}" type="presOf" srcId="{3DFFE41B-E843-435F-A4E5-A016B7292833}" destId="{8ACE44FE-8ED1-49CF-9F7C-1D3EF83A5388}" srcOrd="0" destOrd="0" presId="urn:microsoft.com/office/officeart/2005/8/layout/process1"/>
    <dgm:cxn modelId="{0DE21BC8-C3BB-4C45-81EA-5CAFB320EF04}" srcId="{B7B610FF-7B32-4863-AA42-D3190FB4D557}" destId="{EDDC21B9-956E-4008-A75D-3424C14395B8}" srcOrd="1" destOrd="0" parTransId="{A5A398F3-ACD6-498B-BA34-B10883DF1FCF}" sibTransId="{952AF458-59E3-44F4-BB6D-17D590CE5D6A}"/>
    <dgm:cxn modelId="{D3BF7A64-33D0-4EF7-8C31-924F0D79749A}" type="presParOf" srcId="{14924CE8-C945-4E4B-BB62-D8DF0464E9AD}" destId="{8ACE44FE-8ED1-49CF-9F7C-1D3EF83A5388}" srcOrd="0" destOrd="0" presId="urn:microsoft.com/office/officeart/2005/8/layout/process1"/>
    <dgm:cxn modelId="{007C6283-BD09-4127-9E78-9AA8DF343A44}" type="presParOf" srcId="{14924CE8-C945-4E4B-BB62-D8DF0464E9AD}" destId="{C0045E04-7828-43DF-8435-D7F0E9BC9046}" srcOrd="1" destOrd="0" presId="urn:microsoft.com/office/officeart/2005/8/layout/process1"/>
    <dgm:cxn modelId="{1E73EF26-51BD-457B-877B-42D20A1F1DE3}" type="presParOf" srcId="{C0045E04-7828-43DF-8435-D7F0E9BC9046}" destId="{B5B7333D-E253-4E71-89D8-ADFC07B00A97}" srcOrd="0" destOrd="0" presId="urn:microsoft.com/office/officeart/2005/8/layout/process1"/>
    <dgm:cxn modelId="{94BD3916-63BB-4D60-A2E1-9C0A26B718F1}" type="presParOf" srcId="{14924CE8-C945-4E4B-BB62-D8DF0464E9AD}" destId="{1CD20615-FE0A-4A30-8330-A80D4ECDFD92}" srcOrd="2" destOrd="0" presId="urn:microsoft.com/office/officeart/2005/8/layout/process1"/>
    <dgm:cxn modelId="{1C181B27-CFAB-49B7-B43B-35897EB12CF8}" type="presParOf" srcId="{14924CE8-C945-4E4B-BB62-D8DF0464E9AD}" destId="{1EA33407-6980-48AE-895D-94B77E5480EC}" srcOrd="3" destOrd="0" presId="urn:microsoft.com/office/officeart/2005/8/layout/process1"/>
    <dgm:cxn modelId="{727D4629-01C1-4D8D-9263-EB35081B5A22}" type="presParOf" srcId="{1EA33407-6980-48AE-895D-94B77E5480EC}" destId="{5DB46FBA-F30D-4D47-8952-E808B60BDDCD}" srcOrd="0" destOrd="0" presId="urn:microsoft.com/office/officeart/2005/8/layout/process1"/>
    <dgm:cxn modelId="{73720969-04A1-4086-9BEA-B14B5A0B5076}" type="presParOf" srcId="{14924CE8-C945-4E4B-BB62-D8DF0464E9AD}" destId="{7590EDC0-AE64-4836-9DD8-E68C588131B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D2E6C-525C-476C-89E7-C6BA7D651B7D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8CEC8D4-95BF-46BE-97CB-5384DAFA7465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디지털 화폐</a:t>
          </a:r>
        </a:p>
      </dgm:t>
    </dgm:pt>
    <dgm:pt modelId="{10567F84-7BAD-45F6-9864-20A60479133F}" type="parTrans" cxnId="{5BFBF2BB-5325-4AFA-906D-F8E48800E9B5}">
      <dgm:prSet/>
      <dgm:spPr/>
      <dgm:t>
        <a:bodyPr/>
        <a:lstStyle/>
        <a:p>
          <a:pPr latinLnBrk="1"/>
          <a:endParaRPr lang="ko-KR" altLang="en-US"/>
        </a:p>
      </dgm:t>
    </dgm:pt>
    <dgm:pt modelId="{B432AE9E-79DB-4762-8854-9BED0F63CB2A}" type="sibTrans" cxnId="{5BFBF2BB-5325-4AFA-906D-F8E48800E9B5}">
      <dgm:prSet/>
      <dgm:spPr/>
      <dgm:t>
        <a:bodyPr/>
        <a:lstStyle/>
        <a:p>
          <a:pPr latinLnBrk="1"/>
          <a:endParaRPr lang="ko-KR" altLang="en-US"/>
        </a:p>
      </dgm:t>
    </dgm:pt>
    <dgm:pt modelId="{F67560F5-E554-4EFD-B747-238AC33D4E2A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기록유지</a:t>
          </a:r>
        </a:p>
      </dgm:t>
    </dgm:pt>
    <dgm:pt modelId="{4BF2F420-6A15-4CB3-BC98-7BCFBFC8E47D}" type="parTrans" cxnId="{0E80FF0E-7DFA-482A-AA13-CD81CB224779}">
      <dgm:prSet/>
      <dgm:spPr/>
      <dgm:t>
        <a:bodyPr/>
        <a:lstStyle/>
        <a:p>
          <a:pPr latinLnBrk="1"/>
          <a:endParaRPr lang="ko-KR" altLang="en-US"/>
        </a:p>
      </dgm:t>
    </dgm:pt>
    <dgm:pt modelId="{246EAA1A-E864-4718-BD22-909CB68E57D2}" type="sibTrans" cxnId="{0E80FF0E-7DFA-482A-AA13-CD81CB224779}">
      <dgm:prSet/>
      <dgm:spPr/>
      <dgm:t>
        <a:bodyPr/>
        <a:lstStyle/>
        <a:p>
          <a:pPr latinLnBrk="1"/>
          <a:endParaRPr lang="ko-KR" altLang="en-US"/>
        </a:p>
      </dgm:t>
    </dgm:pt>
    <dgm:pt modelId="{2D98B244-DB53-4C60-B1F4-2501CF71EAAF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디지털 계약</a:t>
          </a:r>
        </a:p>
      </dgm:t>
    </dgm:pt>
    <dgm:pt modelId="{BE0D9C9E-BE62-4140-B6E9-5965F0822B9B}" type="parTrans" cxnId="{9A0ADB4F-E935-4DCA-B28F-DE8B3537E00B}">
      <dgm:prSet/>
      <dgm:spPr/>
      <dgm:t>
        <a:bodyPr/>
        <a:lstStyle/>
        <a:p>
          <a:pPr latinLnBrk="1"/>
          <a:endParaRPr lang="ko-KR" altLang="en-US"/>
        </a:p>
      </dgm:t>
    </dgm:pt>
    <dgm:pt modelId="{D88ADA13-BCDD-4538-BF31-0B99A3120EC6}" type="sibTrans" cxnId="{9A0ADB4F-E935-4DCA-B28F-DE8B3537E00B}">
      <dgm:prSet/>
      <dgm:spPr/>
      <dgm:t>
        <a:bodyPr/>
        <a:lstStyle/>
        <a:p>
          <a:pPr latinLnBrk="1"/>
          <a:endParaRPr lang="ko-KR" altLang="en-US"/>
        </a:p>
      </dgm:t>
    </dgm:pt>
    <dgm:pt modelId="{63BAFD8B-CDFC-45B6-8C34-7E6AE48E96D4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증권</a:t>
          </a:r>
        </a:p>
      </dgm:t>
    </dgm:pt>
    <dgm:pt modelId="{BD4EAD64-0573-4EDD-A5B7-A5D77B7D2C07}" type="parTrans" cxnId="{ADCAA706-CC23-45EA-9502-D50D550AB8C0}">
      <dgm:prSet/>
      <dgm:spPr/>
      <dgm:t>
        <a:bodyPr/>
        <a:lstStyle/>
        <a:p>
          <a:pPr latinLnBrk="1"/>
          <a:endParaRPr lang="ko-KR" altLang="en-US"/>
        </a:p>
      </dgm:t>
    </dgm:pt>
    <dgm:pt modelId="{118F61C9-1C68-43E8-B095-420E6A0AD445}" type="sibTrans" cxnId="{ADCAA706-CC23-45EA-9502-D50D550AB8C0}">
      <dgm:prSet/>
      <dgm:spPr/>
      <dgm:t>
        <a:bodyPr/>
        <a:lstStyle/>
        <a:p>
          <a:pPr latinLnBrk="1"/>
          <a:endParaRPr lang="ko-KR" altLang="en-US"/>
        </a:p>
      </dgm:t>
    </dgm:pt>
    <dgm:pt modelId="{546F2E18-7368-46BE-89CF-7AA648A9750F}" type="pres">
      <dgm:prSet presAssocID="{7D6D2E6C-525C-476C-89E7-C6BA7D651B7D}" presName="cycle" presStyleCnt="0">
        <dgm:presLayoutVars>
          <dgm:dir/>
          <dgm:resizeHandles val="exact"/>
        </dgm:presLayoutVars>
      </dgm:prSet>
      <dgm:spPr/>
    </dgm:pt>
    <dgm:pt modelId="{9F14DF13-8C81-47AC-B740-A582C7861E75}" type="pres">
      <dgm:prSet presAssocID="{A8CEC8D4-95BF-46BE-97CB-5384DAFA7465}" presName="node" presStyleLbl="node1" presStyleIdx="0" presStyleCnt="4" custScaleX="263054">
        <dgm:presLayoutVars>
          <dgm:bulletEnabled val="1"/>
        </dgm:presLayoutVars>
      </dgm:prSet>
      <dgm:spPr/>
    </dgm:pt>
    <dgm:pt modelId="{4100F235-FAEF-4D90-8186-961BB501EF4E}" type="pres">
      <dgm:prSet presAssocID="{A8CEC8D4-95BF-46BE-97CB-5384DAFA7465}" presName="spNode" presStyleCnt="0"/>
      <dgm:spPr/>
    </dgm:pt>
    <dgm:pt modelId="{AA2BF29F-C5E7-463E-8ACC-62850D703F29}" type="pres">
      <dgm:prSet presAssocID="{B432AE9E-79DB-4762-8854-9BED0F63CB2A}" presName="sibTrans" presStyleLbl="sibTrans1D1" presStyleIdx="0" presStyleCnt="4"/>
      <dgm:spPr/>
    </dgm:pt>
    <dgm:pt modelId="{EAC02D60-1A00-4F87-9B68-D55A6313F67F}" type="pres">
      <dgm:prSet presAssocID="{F67560F5-E554-4EFD-B747-238AC33D4E2A}" presName="node" presStyleLbl="node1" presStyleIdx="1" presStyleCnt="4" custScaleX="177956">
        <dgm:presLayoutVars>
          <dgm:bulletEnabled val="1"/>
        </dgm:presLayoutVars>
      </dgm:prSet>
      <dgm:spPr/>
    </dgm:pt>
    <dgm:pt modelId="{17E1E221-073B-40D0-A49F-BE1D618EFD22}" type="pres">
      <dgm:prSet presAssocID="{F67560F5-E554-4EFD-B747-238AC33D4E2A}" presName="spNode" presStyleCnt="0"/>
      <dgm:spPr/>
    </dgm:pt>
    <dgm:pt modelId="{D4F48C3B-5E51-47C6-84EA-150732596AD9}" type="pres">
      <dgm:prSet presAssocID="{246EAA1A-E864-4718-BD22-909CB68E57D2}" presName="sibTrans" presStyleLbl="sibTrans1D1" presStyleIdx="1" presStyleCnt="4"/>
      <dgm:spPr/>
    </dgm:pt>
    <dgm:pt modelId="{EDFEF3A6-34F7-4757-9E29-50C521F83DFE}" type="pres">
      <dgm:prSet presAssocID="{2D98B244-DB53-4C60-B1F4-2501CF71EAAF}" presName="node" presStyleLbl="node1" presStyleIdx="2" presStyleCnt="4" custScaleX="263054">
        <dgm:presLayoutVars>
          <dgm:bulletEnabled val="1"/>
        </dgm:presLayoutVars>
      </dgm:prSet>
      <dgm:spPr/>
    </dgm:pt>
    <dgm:pt modelId="{89F5DF33-D501-4060-AEBD-3D7BEACCA33C}" type="pres">
      <dgm:prSet presAssocID="{2D98B244-DB53-4C60-B1F4-2501CF71EAAF}" presName="spNode" presStyleCnt="0"/>
      <dgm:spPr/>
    </dgm:pt>
    <dgm:pt modelId="{78A5F0C7-C17E-4BF0-B1AD-A579DF6B802A}" type="pres">
      <dgm:prSet presAssocID="{D88ADA13-BCDD-4538-BF31-0B99A3120EC6}" presName="sibTrans" presStyleLbl="sibTrans1D1" presStyleIdx="2" presStyleCnt="4"/>
      <dgm:spPr/>
    </dgm:pt>
    <dgm:pt modelId="{D0724CD1-2D30-4CEE-9B19-19AEFEF93AA2}" type="pres">
      <dgm:prSet presAssocID="{63BAFD8B-CDFC-45B6-8C34-7E6AE48E96D4}" presName="node" presStyleLbl="node1" presStyleIdx="3" presStyleCnt="4" custScaleX="165659">
        <dgm:presLayoutVars>
          <dgm:bulletEnabled val="1"/>
        </dgm:presLayoutVars>
      </dgm:prSet>
      <dgm:spPr/>
    </dgm:pt>
    <dgm:pt modelId="{8CBD9903-A00D-439A-A52D-C188D95A23A0}" type="pres">
      <dgm:prSet presAssocID="{63BAFD8B-CDFC-45B6-8C34-7E6AE48E96D4}" presName="spNode" presStyleCnt="0"/>
      <dgm:spPr/>
    </dgm:pt>
    <dgm:pt modelId="{ECF5A0AE-1BF0-4EB5-A07B-D8F099F4267A}" type="pres">
      <dgm:prSet presAssocID="{118F61C9-1C68-43E8-B095-420E6A0AD445}" presName="sibTrans" presStyleLbl="sibTrans1D1" presStyleIdx="3" presStyleCnt="4"/>
      <dgm:spPr/>
    </dgm:pt>
  </dgm:ptLst>
  <dgm:cxnLst>
    <dgm:cxn modelId="{ADCAA706-CC23-45EA-9502-D50D550AB8C0}" srcId="{7D6D2E6C-525C-476C-89E7-C6BA7D651B7D}" destId="{63BAFD8B-CDFC-45B6-8C34-7E6AE48E96D4}" srcOrd="3" destOrd="0" parTransId="{BD4EAD64-0573-4EDD-A5B7-A5D77B7D2C07}" sibTransId="{118F61C9-1C68-43E8-B095-420E6A0AD445}"/>
    <dgm:cxn modelId="{0E80FF0E-7DFA-482A-AA13-CD81CB224779}" srcId="{7D6D2E6C-525C-476C-89E7-C6BA7D651B7D}" destId="{F67560F5-E554-4EFD-B747-238AC33D4E2A}" srcOrd="1" destOrd="0" parTransId="{4BF2F420-6A15-4CB3-BC98-7BCFBFC8E47D}" sibTransId="{246EAA1A-E864-4718-BD22-909CB68E57D2}"/>
    <dgm:cxn modelId="{0AFB1D2C-9F6F-4871-BF1B-DF90737289EB}" type="presOf" srcId="{D88ADA13-BCDD-4538-BF31-0B99A3120EC6}" destId="{78A5F0C7-C17E-4BF0-B1AD-A579DF6B802A}" srcOrd="0" destOrd="0" presId="urn:microsoft.com/office/officeart/2005/8/layout/cycle6"/>
    <dgm:cxn modelId="{19F1376A-BC63-48B4-BD36-B866DB2C1F90}" type="presOf" srcId="{F67560F5-E554-4EFD-B747-238AC33D4E2A}" destId="{EAC02D60-1A00-4F87-9B68-D55A6313F67F}" srcOrd="0" destOrd="0" presId="urn:microsoft.com/office/officeart/2005/8/layout/cycle6"/>
    <dgm:cxn modelId="{5D50484F-D7EE-4901-915F-BE100B8BDE47}" type="presOf" srcId="{B432AE9E-79DB-4762-8854-9BED0F63CB2A}" destId="{AA2BF29F-C5E7-463E-8ACC-62850D703F29}" srcOrd="0" destOrd="0" presId="urn:microsoft.com/office/officeart/2005/8/layout/cycle6"/>
    <dgm:cxn modelId="{9A0ADB4F-E935-4DCA-B28F-DE8B3537E00B}" srcId="{7D6D2E6C-525C-476C-89E7-C6BA7D651B7D}" destId="{2D98B244-DB53-4C60-B1F4-2501CF71EAAF}" srcOrd="2" destOrd="0" parTransId="{BE0D9C9E-BE62-4140-B6E9-5965F0822B9B}" sibTransId="{D88ADA13-BCDD-4538-BF31-0B99A3120EC6}"/>
    <dgm:cxn modelId="{EC55B852-4A5C-40E4-9CBA-426A299763EE}" type="presOf" srcId="{246EAA1A-E864-4718-BD22-909CB68E57D2}" destId="{D4F48C3B-5E51-47C6-84EA-150732596AD9}" srcOrd="0" destOrd="0" presId="urn:microsoft.com/office/officeart/2005/8/layout/cycle6"/>
    <dgm:cxn modelId="{DC95C989-B7A8-4ED0-BBDB-E8CE6B1FF26D}" type="presOf" srcId="{118F61C9-1C68-43E8-B095-420E6A0AD445}" destId="{ECF5A0AE-1BF0-4EB5-A07B-D8F099F4267A}" srcOrd="0" destOrd="0" presId="urn:microsoft.com/office/officeart/2005/8/layout/cycle6"/>
    <dgm:cxn modelId="{600DA7A1-4235-4B0A-B679-27364263A2CE}" type="presOf" srcId="{7D6D2E6C-525C-476C-89E7-C6BA7D651B7D}" destId="{546F2E18-7368-46BE-89CF-7AA648A9750F}" srcOrd="0" destOrd="0" presId="urn:microsoft.com/office/officeart/2005/8/layout/cycle6"/>
    <dgm:cxn modelId="{5BFBF2BB-5325-4AFA-906D-F8E48800E9B5}" srcId="{7D6D2E6C-525C-476C-89E7-C6BA7D651B7D}" destId="{A8CEC8D4-95BF-46BE-97CB-5384DAFA7465}" srcOrd="0" destOrd="0" parTransId="{10567F84-7BAD-45F6-9864-20A60479133F}" sibTransId="{B432AE9E-79DB-4762-8854-9BED0F63CB2A}"/>
    <dgm:cxn modelId="{8232C5E0-EE6D-478D-B372-036712C94BE4}" type="presOf" srcId="{2D98B244-DB53-4C60-B1F4-2501CF71EAAF}" destId="{EDFEF3A6-34F7-4757-9E29-50C521F83DFE}" srcOrd="0" destOrd="0" presId="urn:microsoft.com/office/officeart/2005/8/layout/cycle6"/>
    <dgm:cxn modelId="{F3D9FDED-E5CD-47C9-BDB8-16B18E1AE055}" type="presOf" srcId="{63BAFD8B-CDFC-45B6-8C34-7E6AE48E96D4}" destId="{D0724CD1-2D30-4CEE-9B19-19AEFEF93AA2}" srcOrd="0" destOrd="0" presId="urn:microsoft.com/office/officeart/2005/8/layout/cycle6"/>
    <dgm:cxn modelId="{75E5A7FF-EAA2-4F64-AED8-4EB6509917CA}" type="presOf" srcId="{A8CEC8D4-95BF-46BE-97CB-5384DAFA7465}" destId="{9F14DF13-8C81-47AC-B740-A582C7861E75}" srcOrd="0" destOrd="0" presId="urn:microsoft.com/office/officeart/2005/8/layout/cycle6"/>
    <dgm:cxn modelId="{6B7604ED-E4ED-4228-9373-AE4461C899C4}" type="presParOf" srcId="{546F2E18-7368-46BE-89CF-7AA648A9750F}" destId="{9F14DF13-8C81-47AC-B740-A582C7861E75}" srcOrd="0" destOrd="0" presId="urn:microsoft.com/office/officeart/2005/8/layout/cycle6"/>
    <dgm:cxn modelId="{1D6756C2-0327-4130-9FDC-D3AD98F02547}" type="presParOf" srcId="{546F2E18-7368-46BE-89CF-7AA648A9750F}" destId="{4100F235-FAEF-4D90-8186-961BB501EF4E}" srcOrd="1" destOrd="0" presId="urn:microsoft.com/office/officeart/2005/8/layout/cycle6"/>
    <dgm:cxn modelId="{9C76CC82-9501-41DC-A99E-947A5A2A1B0A}" type="presParOf" srcId="{546F2E18-7368-46BE-89CF-7AA648A9750F}" destId="{AA2BF29F-C5E7-463E-8ACC-62850D703F29}" srcOrd="2" destOrd="0" presId="urn:microsoft.com/office/officeart/2005/8/layout/cycle6"/>
    <dgm:cxn modelId="{28F6D203-F30F-4C38-B176-B482513F3AC6}" type="presParOf" srcId="{546F2E18-7368-46BE-89CF-7AA648A9750F}" destId="{EAC02D60-1A00-4F87-9B68-D55A6313F67F}" srcOrd="3" destOrd="0" presId="urn:microsoft.com/office/officeart/2005/8/layout/cycle6"/>
    <dgm:cxn modelId="{D775ECFB-5BB7-438D-8F30-A1FA6910322A}" type="presParOf" srcId="{546F2E18-7368-46BE-89CF-7AA648A9750F}" destId="{17E1E221-073B-40D0-A49F-BE1D618EFD22}" srcOrd="4" destOrd="0" presId="urn:microsoft.com/office/officeart/2005/8/layout/cycle6"/>
    <dgm:cxn modelId="{F3433008-BB3F-43CF-991C-6C5111C6CD9D}" type="presParOf" srcId="{546F2E18-7368-46BE-89CF-7AA648A9750F}" destId="{D4F48C3B-5E51-47C6-84EA-150732596AD9}" srcOrd="5" destOrd="0" presId="urn:microsoft.com/office/officeart/2005/8/layout/cycle6"/>
    <dgm:cxn modelId="{2807DAC8-0ED0-48BC-A941-1D5E5AA6B59F}" type="presParOf" srcId="{546F2E18-7368-46BE-89CF-7AA648A9750F}" destId="{EDFEF3A6-34F7-4757-9E29-50C521F83DFE}" srcOrd="6" destOrd="0" presId="urn:microsoft.com/office/officeart/2005/8/layout/cycle6"/>
    <dgm:cxn modelId="{A294275F-19C3-4646-ACCA-DEAF4C2867C8}" type="presParOf" srcId="{546F2E18-7368-46BE-89CF-7AA648A9750F}" destId="{89F5DF33-D501-4060-AEBD-3D7BEACCA33C}" srcOrd="7" destOrd="0" presId="urn:microsoft.com/office/officeart/2005/8/layout/cycle6"/>
    <dgm:cxn modelId="{4191AB1F-B351-46B8-AFC3-867EF50134B0}" type="presParOf" srcId="{546F2E18-7368-46BE-89CF-7AA648A9750F}" destId="{78A5F0C7-C17E-4BF0-B1AD-A579DF6B802A}" srcOrd="8" destOrd="0" presId="urn:microsoft.com/office/officeart/2005/8/layout/cycle6"/>
    <dgm:cxn modelId="{DD2C455B-B0E8-44A5-A9FD-F8CD2CE0C2CB}" type="presParOf" srcId="{546F2E18-7368-46BE-89CF-7AA648A9750F}" destId="{D0724CD1-2D30-4CEE-9B19-19AEFEF93AA2}" srcOrd="9" destOrd="0" presId="urn:microsoft.com/office/officeart/2005/8/layout/cycle6"/>
    <dgm:cxn modelId="{5E84EF14-D06C-422F-837E-B4090BEBE687}" type="presParOf" srcId="{546F2E18-7368-46BE-89CF-7AA648A9750F}" destId="{8CBD9903-A00D-439A-A52D-C188D95A23A0}" srcOrd="10" destOrd="0" presId="urn:microsoft.com/office/officeart/2005/8/layout/cycle6"/>
    <dgm:cxn modelId="{FF16F4C5-FE09-4F79-92B1-348E820FBD5E}" type="presParOf" srcId="{546F2E18-7368-46BE-89CF-7AA648A9750F}" destId="{ECF5A0AE-1BF0-4EB5-A07B-D8F099F4267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E44FE-8ED1-49CF-9F7C-1D3EF83A5388}">
      <dsp:nvSpPr>
        <dsp:cNvPr id="0" name=""/>
        <dsp:cNvSpPr/>
      </dsp:nvSpPr>
      <dsp:spPr>
        <a:xfrm>
          <a:off x="3538" y="190942"/>
          <a:ext cx="1057724" cy="842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전자</a:t>
          </a:r>
          <a:endParaRPr lang="en-US" altLang="ko-KR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상거래</a:t>
          </a:r>
        </a:p>
      </dsp:txBody>
      <dsp:txXfrm>
        <a:off x="28225" y="215629"/>
        <a:ext cx="1008350" cy="793500"/>
      </dsp:txXfrm>
    </dsp:sp>
    <dsp:sp modelId="{C0045E04-7828-43DF-8435-D7F0E9BC9046}">
      <dsp:nvSpPr>
        <dsp:cNvPr id="0" name=""/>
        <dsp:cNvSpPr/>
      </dsp:nvSpPr>
      <dsp:spPr>
        <a:xfrm>
          <a:off x="1167036" y="481221"/>
          <a:ext cx="224237" cy="2623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1167036" y="533684"/>
        <a:ext cx="156966" cy="157389"/>
      </dsp:txXfrm>
    </dsp:sp>
    <dsp:sp modelId="{1CD20615-FE0A-4A30-8330-A80D4ECDFD92}">
      <dsp:nvSpPr>
        <dsp:cNvPr id="0" name=""/>
        <dsp:cNvSpPr/>
      </dsp:nvSpPr>
      <dsp:spPr>
        <a:xfrm>
          <a:off x="1484353" y="190942"/>
          <a:ext cx="1057724" cy="842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P2P</a:t>
          </a: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대출</a:t>
          </a:r>
        </a:p>
      </dsp:txBody>
      <dsp:txXfrm>
        <a:off x="1509040" y="215629"/>
        <a:ext cx="1008350" cy="793500"/>
      </dsp:txXfrm>
    </dsp:sp>
    <dsp:sp modelId="{1EA33407-6980-48AE-895D-94B77E5480EC}">
      <dsp:nvSpPr>
        <dsp:cNvPr id="0" name=""/>
        <dsp:cNvSpPr/>
      </dsp:nvSpPr>
      <dsp:spPr>
        <a:xfrm>
          <a:off x="2647850" y="481221"/>
          <a:ext cx="224237" cy="2623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2647850" y="533684"/>
        <a:ext cx="156966" cy="157389"/>
      </dsp:txXfrm>
    </dsp:sp>
    <dsp:sp modelId="{7590EDC0-AE64-4836-9DD8-E68C588131B2}">
      <dsp:nvSpPr>
        <dsp:cNvPr id="0" name=""/>
        <dsp:cNvSpPr/>
      </dsp:nvSpPr>
      <dsp:spPr>
        <a:xfrm>
          <a:off x="2965168" y="190942"/>
          <a:ext cx="1057724" cy="842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소액</a:t>
          </a:r>
          <a:endParaRPr lang="en-US" altLang="ko-KR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금융</a:t>
          </a:r>
        </a:p>
      </dsp:txBody>
      <dsp:txXfrm>
        <a:off x="2989855" y="215629"/>
        <a:ext cx="1008350" cy="793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4DF13-8C81-47AC-B740-A582C7861E75}">
      <dsp:nvSpPr>
        <dsp:cNvPr id="0" name=""/>
        <dsp:cNvSpPr/>
      </dsp:nvSpPr>
      <dsp:spPr>
        <a:xfrm>
          <a:off x="1148145" y="433"/>
          <a:ext cx="1669000" cy="4124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디지털 화폐</a:t>
          </a:r>
        </a:p>
      </dsp:txBody>
      <dsp:txXfrm>
        <a:off x="1168277" y="20565"/>
        <a:ext cx="1628736" cy="372141"/>
      </dsp:txXfrm>
    </dsp:sp>
    <dsp:sp modelId="{AA2BF29F-C5E7-463E-8ACC-62850D703F29}">
      <dsp:nvSpPr>
        <dsp:cNvPr id="0" name=""/>
        <dsp:cNvSpPr/>
      </dsp:nvSpPr>
      <dsp:spPr>
        <a:xfrm>
          <a:off x="1179912" y="328552"/>
          <a:ext cx="1361632" cy="1361632"/>
        </a:xfrm>
        <a:custGeom>
          <a:avLst/>
          <a:gdLst/>
          <a:ahLst/>
          <a:cxnLst/>
          <a:rect l="0" t="0" r="0" b="0"/>
          <a:pathLst>
            <a:path>
              <a:moveTo>
                <a:pt x="1012257" y="86124"/>
              </a:moveTo>
              <a:arcTo wR="680816" hR="680816" stAng="17947939" swAng="19041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02D60-1A00-4F87-9B68-D55A6313F67F}">
      <dsp:nvSpPr>
        <dsp:cNvPr id="0" name=""/>
        <dsp:cNvSpPr/>
      </dsp:nvSpPr>
      <dsp:spPr>
        <a:xfrm>
          <a:off x="2098922" y="681249"/>
          <a:ext cx="1129078" cy="4124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기록유지</a:t>
          </a:r>
        </a:p>
      </dsp:txBody>
      <dsp:txXfrm>
        <a:off x="2119054" y="701381"/>
        <a:ext cx="1088814" cy="372141"/>
      </dsp:txXfrm>
    </dsp:sp>
    <dsp:sp modelId="{D4F48C3B-5E51-47C6-84EA-150732596AD9}">
      <dsp:nvSpPr>
        <dsp:cNvPr id="0" name=""/>
        <dsp:cNvSpPr/>
      </dsp:nvSpPr>
      <dsp:spPr>
        <a:xfrm>
          <a:off x="1179912" y="84719"/>
          <a:ext cx="1361632" cy="1361632"/>
        </a:xfrm>
        <a:custGeom>
          <a:avLst/>
          <a:gdLst/>
          <a:ahLst/>
          <a:cxnLst/>
          <a:rect l="0" t="0" r="0" b="0"/>
          <a:pathLst>
            <a:path>
              <a:moveTo>
                <a:pt x="1275508" y="1012257"/>
              </a:moveTo>
              <a:arcTo wR="680816" hR="680816" stAng="1747939" swAng="19041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EF3A6-34F7-4757-9E29-50C521F83DFE}">
      <dsp:nvSpPr>
        <dsp:cNvPr id="0" name=""/>
        <dsp:cNvSpPr/>
      </dsp:nvSpPr>
      <dsp:spPr>
        <a:xfrm>
          <a:off x="1148145" y="1362066"/>
          <a:ext cx="1669000" cy="4124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디지털 계약</a:t>
          </a:r>
        </a:p>
      </dsp:txBody>
      <dsp:txXfrm>
        <a:off x="1168277" y="1382198"/>
        <a:ext cx="1628736" cy="372141"/>
      </dsp:txXfrm>
    </dsp:sp>
    <dsp:sp modelId="{78A5F0C7-C17E-4BF0-B1AD-A579DF6B802A}">
      <dsp:nvSpPr>
        <dsp:cNvPr id="0" name=""/>
        <dsp:cNvSpPr/>
      </dsp:nvSpPr>
      <dsp:spPr>
        <a:xfrm>
          <a:off x="1423746" y="84719"/>
          <a:ext cx="1361632" cy="1361632"/>
        </a:xfrm>
        <a:custGeom>
          <a:avLst/>
          <a:gdLst/>
          <a:ahLst/>
          <a:cxnLst/>
          <a:rect l="0" t="0" r="0" b="0"/>
          <a:pathLst>
            <a:path>
              <a:moveTo>
                <a:pt x="349375" y="1275508"/>
              </a:moveTo>
              <a:arcTo wR="680816" hR="680816" stAng="7147939" swAng="19041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24CD1-2D30-4CEE-9B19-19AEFEF93AA2}">
      <dsp:nvSpPr>
        <dsp:cNvPr id="0" name=""/>
        <dsp:cNvSpPr/>
      </dsp:nvSpPr>
      <dsp:spPr>
        <a:xfrm>
          <a:off x="776300" y="681249"/>
          <a:ext cx="1051057" cy="4124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증권</a:t>
          </a:r>
        </a:p>
      </dsp:txBody>
      <dsp:txXfrm>
        <a:off x="796432" y="701381"/>
        <a:ext cx="1010793" cy="372141"/>
      </dsp:txXfrm>
    </dsp:sp>
    <dsp:sp modelId="{ECF5A0AE-1BF0-4EB5-A07B-D8F099F4267A}">
      <dsp:nvSpPr>
        <dsp:cNvPr id="0" name=""/>
        <dsp:cNvSpPr/>
      </dsp:nvSpPr>
      <dsp:spPr>
        <a:xfrm>
          <a:off x="1423746" y="328552"/>
          <a:ext cx="1361632" cy="1361632"/>
        </a:xfrm>
        <a:custGeom>
          <a:avLst/>
          <a:gdLst/>
          <a:ahLst/>
          <a:cxnLst/>
          <a:rect l="0" t="0" r="0" b="0"/>
          <a:pathLst>
            <a:path>
              <a:moveTo>
                <a:pt x="86124" y="349375"/>
              </a:moveTo>
              <a:arcTo wR="680816" hR="680816" stAng="12547939" swAng="19041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BB32-9908-49D0-B673-1C17C185081E}" type="datetimeFigureOut">
              <a:rPr lang="ko-KR" altLang="en-US" smtClean="0"/>
              <a:t>2026-05-05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43CDF-5A6B-4F92-AF77-0A5A7A185F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77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43CDF-5A6B-4F92-AF77-0A5A7A185F4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72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56B3-455A-4661-8471-CBD9A1DE1B67}" type="datetime1">
              <a:rPr lang="ko-KR" altLang="en-US" smtClean="0"/>
              <a:t>2026-05-05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385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6945-4641-443B-97BA-7DA34FEAD203}" type="datetime1">
              <a:rPr lang="ko-KR" altLang="en-US" smtClean="0"/>
              <a:t>2026-05-05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52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7DD-8D43-425C-8AD8-7C2699D95438}" type="datetime1">
              <a:rPr lang="ko-KR" altLang="en-US" smtClean="0"/>
              <a:t>2026-05-05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64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3EDE-142A-4B64-8581-ACB9810F6B25}" type="datetime1">
              <a:rPr lang="ko-KR" altLang="en-US" smtClean="0"/>
              <a:t>2026-05-05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9E29EA-5302-446C-BA1C-655F9708670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4" name="화살표: 갈매기형 수장 13">
            <a:extLst>
              <a:ext uri="{FF2B5EF4-FFF2-40B4-BE49-F238E27FC236}">
                <a16:creationId xmlns:a16="http://schemas.microsoft.com/office/drawing/2014/main" id="{593B9B27-B83C-5023-DF95-CF87CACDA62C}"/>
              </a:ext>
            </a:extLst>
          </p:cNvPr>
          <p:cNvSpPr/>
          <p:nvPr userDrawn="1"/>
        </p:nvSpPr>
        <p:spPr>
          <a:xfrm>
            <a:off x="1" y="614224"/>
            <a:ext cx="9905999" cy="365125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줄무늬가 있는 오른쪽 6">
            <a:extLst>
              <a:ext uri="{FF2B5EF4-FFF2-40B4-BE49-F238E27FC236}">
                <a16:creationId xmlns:a16="http://schemas.microsoft.com/office/drawing/2014/main" id="{A230D2E4-8A6C-057A-4148-9630DD43177A}"/>
              </a:ext>
            </a:extLst>
          </p:cNvPr>
          <p:cNvSpPr/>
          <p:nvPr userDrawn="1"/>
        </p:nvSpPr>
        <p:spPr>
          <a:xfrm>
            <a:off x="914399" y="0"/>
            <a:ext cx="7986533" cy="1325563"/>
          </a:xfrm>
          <a:prstGeom prst="striped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9905999" cy="1325563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42B37468-9442-2DB8-4F4C-A5B119C22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588"/>
            <a:ext cx="1553660" cy="5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57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7566-1B0A-4823-B59D-2AD8DB9D33DB}" type="datetime1">
              <a:rPr lang="ko-KR" altLang="en-US" smtClean="0"/>
              <a:t>2026-05-05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871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3E97-AFC3-4223-AF7F-665CB413D087}" type="datetime1">
              <a:rPr lang="ko-KR" altLang="en-US" smtClean="0"/>
              <a:t>2026-05-05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69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17C1-6BD1-4316-B657-C32729DC76AE}" type="datetime1">
              <a:rPr lang="ko-KR" altLang="en-US" smtClean="0"/>
              <a:t>2026-05-05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19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CBC4-AB96-4467-AF78-70D425F98810}" type="datetime1">
              <a:rPr lang="ko-KR" altLang="en-US" smtClean="0"/>
              <a:t>2026-05-05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57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70F-7F12-4234-8D86-D7D9CD782A75}" type="datetime1">
              <a:rPr lang="ko-KR" altLang="en-US" smtClean="0"/>
              <a:t>2026-05-05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31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42DA-B971-4A14-BF65-89A1B9E3A958}" type="datetime1">
              <a:rPr lang="ko-KR" altLang="en-US" smtClean="0"/>
              <a:t>2026-05-05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08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A66-EF1B-4F3A-89E3-03A2CC276AEF}" type="datetime1">
              <a:rPr lang="ko-KR" altLang="en-US" smtClean="0"/>
              <a:t>2026-05-05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95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E0A8A-F1AE-4E1C-B494-41180718DFF6}" type="datetime1">
              <a:rPr lang="ko-KR" altLang="en-US" smtClean="0"/>
              <a:t>2026-05-05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E29EA-5302-446C-BA1C-655F97086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46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화살표: 오각형 3">
            <a:extLst>
              <a:ext uri="{FF2B5EF4-FFF2-40B4-BE49-F238E27FC236}">
                <a16:creationId xmlns:a16="http://schemas.microsoft.com/office/drawing/2014/main" id="{7C2467CC-0459-51AB-55C9-C63067D08E0E}"/>
              </a:ext>
            </a:extLst>
          </p:cNvPr>
          <p:cNvSpPr/>
          <p:nvPr/>
        </p:nvSpPr>
        <p:spPr>
          <a:xfrm>
            <a:off x="0" y="0"/>
            <a:ext cx="4916488" cy="6771190"/>
          </a:xfrm>
          <a:prstGeom prst="homePlate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159CA64-1F92-5BF1-7D2C-A9C65F75C2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92" y="161925"/>
            <a:ext cx="1920493" cy="63061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41E66BC0-0842-FD49-F17B-46C1E2B9CFA1}"/>
              </a:ext>
            </a:extLst>
          </p:cNvPr>
          <p:cNvSpPr/>
          <p:nvPr/>
        </p:nvSpPr>
        <p:spPr>
          <a:xfrm>
            <a:off x="1585732" y="2505670"/>
            <a:ext cx="6516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Block Chain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78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F0281D-3A56-564D-B731-841B7DB0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9D339F8-184D-C47A-D726-DF15A308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1F6F750F-443F-E290-4C26-847BD45E3E0F}"/>
              </a:ext>
            </a:extLst>
          </p:cNvPr>
          <p:cNvSpPr/>
          <p:nvPr/>
        </p:nvSpPr>
        <p:spPr>
          <a:xfrm>
            <a:off x="1331089" y="2268638"/>
            <a:ext cx="5031611" cy="15047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순서도: 지연 4">
            <a:extLst>
              <a:ext uri="{FF2B5EF4-FFF2-40B4-BE49-F238E27FC236}">
                <a16:creationId xmlns:a16="http://schemas.microsoft.com/office/drawing/2014/main" id="{C67A547F-9CEA-581D-7F47-1EC0D5CE123D}"/>
              </a:ext>
            </a:extLst>
          </p:cNvPr>
          <p:cNvSpPr/>
          <p:nvPr/>
        </p:nvSpPr>
        <p:spPr>
          <a:xfrm>
            <a:off x="1331089" y="1713053"/>
            <a:ext cx="833377" cy="706056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20DCA-F46C-ABA2-8F21-959C19A7E3ED}"/>
              </a:ext>
            </a:extLst>
          </p:cNvPr>
          <p:cNvSpPr txBox="1"/>
          <p:nvPr/>
        </p:nvSpPr>
        <p:spPr>
          <a:xfrm>
            <a:off x="2164463" y="18069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블록체인</a:t>
            </a:r>
          </a:p>
        </p:txBody>
      </p:sp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6739925B-1702-F30C-FF79-853C7D491CB0}"/>
              </a:ext>
            </a:extLst>
          </p:cNvPr>
          <p:cNvSpPr/>
          <p:nvPr/>
        </p:nvSpPr>
        <p:spPr>
          <a:xfrm>
            <a:off x="1331089" y="3343929"/>
            <a:ext cx="5031611" cy="15047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순서도: 지연 8">
            <a:extLst>
              <a:ext uri="{FF2B5EF4-FFF2-40B4-BE49-F238E27FC236}">
                <a16:creationId xmlns:a16="http://schemas.microsoft.com/office/drawing/2014/main" id="{A41CCB7C-E79A-4845-B799-5F51A33EBF21}"/>
              </a:ext>
            </a:extLst>
          </p:cNvPr>
          <p:cNvSpPr/>
          <p:nvPr/>
        </p:nvSpPr>
        <p:spPr>
          <a:xfrm>
            <a:off x="1331089" y="2788344"/>
            <a:ext cx="833377" cy="706056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D2D3C2-E0F3-AF46-B0C4-15D89F166637}"/>
              </a:ext>
            </a:extLst>
          </p:cNvPr>
          <p:cNvSpPr txBox="1"/>
          <p:nvPr/>
        </p:nvSpPr>
        <p:spPr>
          <a:xfrm>
            <a:off x="2164463" y="2882264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블록체인 세미나</a:t>
            </a:r>
          </a:p>
        </p:txBody>
      </p:sp>
      <p:sp>
        <p:nvSpPr>
          <p:cNvPr id="11" name="화살표: 오각형 10">
            <a:extLst>
              <a:ext uri="{FF2B5EF4-FFF2-40B4-BE49-F238E27FC236}">
                <a16:creationId xmlns:a16="http://schemas.microsoft.com/office/drawing/2014/main" id="{5A13CD22-DC64-FB20-2524-DFF38A8C8CE8}"/>
              </a:ext>
            </a:extLst>
          </p:cNvPr>
          <p:cNvSpPr/>
          <p:nvPr/>
        </p:nvSpPr>
        <p:spPr>
          <a:xfrm>
            <a:off x="1331089" y="4514474"/>
            <a:ext cx="5031611" cy="15047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순서도: 지연 11">
            <a:extLst>
              <a:ext uri="{FF2B5EF4-FFF2-40B4-BE49-F238E27FC236}">
                <a16:creationId xmlns:a16="http://schemas.microsoft.com/office/drawing/2014/main" id="{277AB63A-A014-F981-DDE8-F461505BB3A5}"/>
              </a:ext>
            </a:extLst>
          </p:cNvPr>
          <p:cNvSpPr/>
          <p:nvPr/>
        </p:nvSpPr>
        <p:spPr>
          <a:xfrm>
            <a:off x="1331089" y="3958889"/>
            <a:ext cx="833377" cy="706056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29C8FE-605E-8354-D4D2-AB74F06F436F}"/>
              </a:ext>
            </a:extLst>
          </p:cNvPr>
          <p:cNvSpPr txBox="1"/>
          <p:nvPr/>
        </p:nvSpPr>
        <p:spPr>
          <a:xfrm>
            <a:off x="2164463" y="4052809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가상화폐 구매</a:t>
            </a:r>
          </a:p>
        </p:txBody>
      </p:sp>
      <p:sp>
        <p:nvSpPr>
          <p:cNvPr id="14" name="화살표: 오각형 13">
            <a:extLst>
              <a:ext uri="{FF2B5EF4-FFF2-40B4-BE49-F238E27FC236}">
                <a16:creationId xmlns:a16="http://schemas.microsoft.com/office/drawing/2014/main" id="{AAE5C350-5882-72F8-8E13-C235A6EE7942}"/>
              </a:ext>
            </a:extLst>
          </p:cNvPr>
          <p:cNvSpPr/>
          <p:nvPr/>
        </p:nvSpPr>
        <p:spPr>
          <a:xfrm>
            <a:off x="1331089" y="5684392"/>
            <a:ext cx="5031611" cy="15047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순서도: 지연 14">
            <a:extLst>
              <a:ext uri="{FF2B5EF4-FFF2-40B4-BE49-F238E27FC236}">
                <a16:creationId xmlns:a16="http://schemas.microsoft.com/office/drawing/2014/main" id="{8986E63B-09C5-61C4-008C-177EB7020FDE}"/>
              </a:ext>
            </a:extLst>
          </p:cNvPr>
          <p:cNvSpPr/>
          <p:nvPr/>
        </p:nvSpPr>
        <p:spPr>
          <a:xfrm>
            <a:off x="1331089" y="5128807"/>
            <a:ext cx="833377" cy="706056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TextBox 15">
            <a:hlinkClick r:id="rId2" action="ppaction://hlinksldjump"/>
            <a:extLst>
              <a:ext uri="{FF2B5EF4-FFF2-40B4-BE49-F238E27FC236}">
                <a16:creationId xmlns:a16="http://schemas.microsoft.com/office/drawing/2014/main" id="{6FF91CB8-74F2-C373-D3DC-BA9BD4F30427}"/>
              </a:ext>
            </a:extLst>
          </p:cNvPr>
          <p:cNvSpPr txBox="1"/>
          <p:nvPr/>
        </p:nvSpPr>
        <p:spPr>
          <a:xfrm>
            <a:off x="2164463" y="5222727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블록체인 전망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6BFEABE-9F05-5101-E9F8-BB5103290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7" b="66407"/>
          <a:stretch>
            <a:fillRect/>
          </a:stretch>
        </p:blipFill>
        <p:spPr>
          <a:xfrm>
            <a:off x="6996113" y="3164779"/>
            <a:ext cx="2481326" cy="26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8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D4228D-9318-A396-88EE-D9E23725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블록체인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7D2B9A5-661B-4C0C-4507-E92DAC37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13CA6-C25E-F2CB-9633-6EE50DCC106E}"/>
              </a:ext>
            </a:extLst>
          </p:cNvPr>
          <p:cNvSpPr txBox="1"/>
          <p:nvPr/>
        </p:nvSpPr>
        <p:spPr>
          <a:xfrm>
            <a:off x="182443" y="1187226"/>
            <a:ext cx="9468090" cy="242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Block Chain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A blockchain, originally block chain, is a growing list of records, called blocks, which are linked using cryptography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Each block contains a cryptographic hash of the previous block, a timestamp, and transaction data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34867-C680-A7D2-0E00-3F4DE7C00B21}"/>
              </a:ext>
            </a:extLst>
          </p:cNvPr>
          <p:cNvSpPr txBox="1"/>
          <p:nvPr/>
        </p:nvSpPr>
        <p:spPr>
          <a:xfrm>
            <a:off x="182443" y="3566753"/>
            <a:ext cx="7746215" cy="242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블록체인 기술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비트코인을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비롯한 대부분의 암호화폐 거래에 사용하며 블록체인 소프트웨어를 실행하는 많은 사용자들의 각 </a:t>
            </a:r>
            <a:r>
              <a:rPr lang="ko-KR" altLang="en-US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컴</a:t>
            </a:r>
            <a:b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퓨터에서 서버가 운영되어 중앙은행 없이 개인 간의 자유</a:t>
            </a:r>
            <a:b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로운 거래 가능</a:t>
            </a:r>
          </a:p>
        </p:txBody>
      </p:sp>
      <p:pic>
        <p:nvPicPr>
          <p:cNvPr id="7" name="동영상">
            <a:hlinkClick r:id="" action="ppaction://media"/>
            <a:extLst>
              <a:ext uri="{FF2B5EF4-FFF2-40B4-BE49-F238E27FC236}">
                <a16:creationId xmlns:a16="http://schemas.microsoft.com/office/drawing/2014/main" id="{CCF52D49-CC73-4F81-AB17-73B1BA5016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2357" y="4015309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83"/>
    </mc:Choice>
    <mc:Fallback xmlns="">
      <p:transition spd="slow" advTm="49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81ADE6-657C-2BC5-1C1C-A29D055A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블록체인 세미나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5559CF-515F-C0D5-C930-3EEF66D0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5" name="사각형: 잘린 위쪽 모서리 4">
            <a:extLst>
              <a:ext uri="{FF2B5EF4-FFF2-40B4-BE49-F238E27FC236}">
                <a16:creationId xmlns:a16="http://schemas.microsoft.com/office/drawing/2014/main" id="{55DCB10D-F8FA-E68B-0BD2-7E8849603A4B}"/>
              </a:ext>
            </a:extLst>
          </p:cNvPr>
          <p:cNvSpPr/>
          <p:nvPr/>
        </p:nvSpPr>
        <p:spPr>
          <a:xfrm>
            <a:off x="1618526" y="1343818"/>
            <a:ext cx="2491747" cy="693326"/>
          </a:xfrm>
          <a:prstGeom prst="snip2Same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F09174FF-3AF4-E0A4-F281-8A17898AB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20354"/>
              </p:ext>
            </p:extLst>
          </p:nvPr>
        </p:nvGraphicFramePr>
        <p:xfrm>
          <a:off x="1618527" y="2048718"/>
          <a:ext cx="7756001" cy="378619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11405">
                  <a:extLst>
                    <a:ext uri="{9D8B030D-6E8A-4147-A177-3AD203B41FA5}">
                      <a16:colId xmlns:a16="http://schemas.microsoft.com/office/drawing/2014/main" val="680419813"/>
                    </a:ext>
                  </a:extLst>
                </a:gridCol>
                <a:gridCol w="2798348">
                  <a:extLst>
                    <a:ext uri="{9D8B030D-6E8A-4147-A177-3AD203B41FA5}">
                      <a16:colId xmlns:a16="http://schemas.microsoft.com/office/drawing/2014/main" val="3980955305"/>
                    </a:ext>
                  </a:extLst>
                </a:gridCol>
                <a:gridCol w="2346248">
                  <a:extLst>
                    <a:ext uri="{9D8B030D-6E8A-4147-A177-3AD203B41FA5}">
                      <a16:colId xmlns:a16="http://schemas.microsoft.com/office/drawing/2014/main" val="838777552"/>
                    </a:ext>
                  </a:extLst>
                </a:gridCol>
              </a:tblGrid>
              <a:tr h="6023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14:00~15:00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등록 및 네트워킹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624341"/>
                  </a:ext>
                </a:extLst>
              </a:tr>
              <a:tr h="6023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15:00~17:00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기조연설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박술래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원장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640125"/>
                  </a:ext>
                </a:extLst>
              </a:tr>
              <a:tr h="774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10:00~11:30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블록체인의 역할과 미래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이동희 교수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193720"/>
                  </a:ext>
                </a:extLst>
              </a:tr>
              <a:tr h="6023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13:00~14:30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산업계의 블록체인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김희라 상무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960350"/>
                  </a:ext>
                </a:extLst>
              </a:tr>
              <a:tr h="6023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14:30~16:00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패널토의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진행 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: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정지은 교수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377126"/>
                  </a:ext>
                </a:extLst>
              </a:tr>
              <a:tr h="6023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16:00~17:00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폐회식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435972"/>
                  </a:ext>
                </a:extLst>
              </a:tr>
            </a:tbl>
          </a:graphicData>
        </a:graphic>
      </p:graphicFrame>
      <p:sp>
        <p:nvSpPr>
          <p:cNvPr id="9" name="사각형: 잘린 위쪽 모서리 8">
            <a:extLst>
              <a:ext uri="{FF2B5EF4-FFF2-40B4-BE49-F238E27FC236}">
                <a16:creationId xmlns:a16="http://schemas.microsoft.com/office/drawing/2014/main" id="{82862728-F067-7173-45DD-6FF52C2D2BEE}"/>
              </a:ext>
            </a:extLst>
          </p:cNvPr>
          <p:cNvSpPr/>
          <p:nvPr/>
        </p:nvSpPr>
        <p:spPr>
          <a:xfrm>
            <a:off x="4110273" y="1343818"/>
            <a:ext cx="2694673" cy="693326"/>
          </a:xfrm>
          <a:prstGeom prst="snip2Same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6" name="사각형: 잘린 대각선 방향 모서리 5">
            <a:extLst>
              <a:ext uri="{FF2B5EF4-FFF2-40B4-BE49-F238E27FC236}">
                <a16:creationId xmlns:a16="http://schemas.microsoft.com/office/drawing/2014/main" id="{3EFDC04C-E05A-8151-C705-9F05CE811F80}"/>
              </a:ext>
            </a:extLst>
          </p:cNvPr>
          <p:cNvSpPr/>
          <p:nvPr/>
        </p:nvSpPr>
        <p:spPr>
          <a:xfrm>
            <a:off x="1618526" y="1493134"/>
            <a:ext cx="2491747" cy="555584"/>
          </a:xfrm>
          <a:prstGeom prst="snip2DiagRect">
            <a:avLst>
              <a:gd name="adj1" fmla="val 44216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시간</a:t>
            </a:r>
          </a:p>
        </p:txBody>
      </p:sp>
      <p:sp>
        <p:nvSpPr>
          <p:cNvPr id="13" name="사각형: 잘린 대각선 방향 모서리 12">
            <a:extLst>
              <a:ext uri="{FF2B5EF4-FFF2-40B4-BE49-F238E27FC236}">
                <a16:creationId xmlns:a16="http://schemas.microsoft.com/office/drawing/2014/main" id="{B9354433-307B-9CCF-2A4F-38AA190D0808}"/>
              </a:ext>
            </a:extLst>
          </p:cNvPr>
          <p:cNvSpPr/>
          <p:nvPr/>
        </p:nvSpPr>
        <p:spPr>
          <a:xfrm>
            <a:off x="4109256" y="1493134"/>
            <a:ext cx="2695689" cy="555584"/>
          </a:xfrm>
          <a:prstGeom prst="snip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내용</a:t>
            </a:r>
          </a:p>
        </p:txBody>
      </p:sp>
      <p:sp>
        <p:nvSpPr>
          <p:cNvPr id="14" name="사각형: 잘린 위쪽 모서리 13">
            <a:extLst>
              <a:ext uri="{FF2B5EF4-FFF2-40B4-BE49-F238E27FC236}">
                <a16:creationId xmlns:a16="http://schemas.microsoft.com/office/drawing/2014/main" id="{BB08CA47-4A9B-CDB2-69ED-D47D45EA69C3}"/>
              </a:ext>
            </a:extLst>
          </p:cNvPr>
          <p:cNvSpPr/>
          <p:nvPr/>
        </p:nvSpPr>
        <p:spPr>
          <a:xfrm>
            <a:off x="6805914" y="1343818"/>
            <a:ext cx="2568614" cy="693326"/>
          </a:xfrm>
          <a:prstGeom prst="snip2Same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5" name="사각형: 잘린 대각선 방향 모서리 14">
            <a:extLst>
              <a:ext uri="{FF2B5EF4-FFF2-40B4-BE49-F238E27FC236}">
                <a16:creationId xmlns:a16="http://schemas.microsoft.com/office/drawing/2014/main" id="{4546EA67-C558-5A7B-1797-DC7C1A5695F1}"/>
              </a:ext>
            </a:extLst>
          </p:cNvPr>
          <p:cNvSpPr/>
          <p:nvPr/>
        </p:nvSpPr>
        <p:spPr>
          <a:xfrm flipH="1">
            <a:off x="6805914" y="1493134"/>
            <a:ext cx="2568614" cy="55558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비고</a:t>
            </a:r>
          </a:p>
        </p:txBody>
      </p:sp>
      <p:sp>
        <p:nvSpPr>
          <p:cNvPr id="16" name="배지 15">
            <a:extLst>
              <a:ext uri="{FF2B5EF4-FFF2-40B4-BE49-F238E27FC236}">
                <a16:creationId xmlns:a16="http://schemas.microsoft.com/office/drawing/2014/main" id="{6438660E-3182-8B2E-1C36-CAAE447B5421}"/>
              </a:ext>
            </a:extLst>
          </p:cNvPr>
          <p:cNvSpPr/>
          <p:nvPr/>
        </p:nvSpPr>
        <p:spPr>
          <a:xfrm>
            <a:off x="484208" y="2048718"/>
            <a:ext cx="1134319" cy="1215343"/>
          </a:xfrm>
          <a:prstGeom prst="plaqu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10/30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배지 16">
            <a:extLst>
              <a:ext uri="{FF2B5EF4-FFF2-40B4-BE49-F238E27FC236}">
                <a16:creationId xmlns:a16="http://schemas.microsoft.com/office/drawing/2014/main" id="{75A7A455-12F0-C20F-B86F-78017B0A4D28}"/>
              </a:ext>
            </a:extLst>
          </p:cNvPr>
          <p:cNvSpPr/>
          <p:nvPr/>
        </p:nvSpPr>
        <p:spPr>
          <a:xfrm>
            <a:off x="484208" y="3275635"/>
            <a:ext cx="1134319" cy="2570853"/>
          </a:xfrm>
          <a:prstGeom prst="plaqu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10/31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341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FD4CA5-BAEE-A2CC-4995-3A343760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가상화폐 구매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B91069-45A0-4984-0FF5-B3E0DB7C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5</a:t>
            </a:fld>
            <a:endParaRPr lang="ko-KR" altLang="en-US" dirty="0"/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2F65CF1A-F010-D9FE-A298-6C4976CD3E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972426"/>
              </p:ext>
            </p:extLst>
          </p:nvPr>
        </p:nvGraphicFramePr>
        <p:xfrm>
          <a:off x="495967" y="1343819"/>
          <a:ext cx="8872622" cy="470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사다리꼴 7">
            <a:extLst>
              <a:ext uri="{FF2B5EF4-FFF2-40B4-BE49-F238E27FC236}">
                <a16:creationId xmlns:a16="http://schemas.microsoft.com/office/drawing/2014/main" id="{688180E5-EBD7-D62D-070B-336DDF1DAE46}"/>
              </a:ext>
            </a:extLst>
          </p:cNvPr>
          <p:cNvSpPr/>
          <p:nvPr/>
        </p:nvSpPr>
        <p:spPr>
          <a:xfrm>
            <a:off x="2534855" y="2106592"/>
            <a:ext cx="2777924" cy="381964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투자 목적 </a:t>
            </a:r>
            <a:r>
              <a:rPr lang="en-US" altLang="ko-KR" dirty="0">
                <a:latin typeface="돋움" panose="020B0600000101010101" pitchFamily="50" charset="-127"/>
                <a:ea typeface="돋움" panose="020B0600000101010101" pitchFamily="50" charset="-127"/>
              </a:rPr>
              <a:t>70.2% </a:t>
            </a:r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응답</a:t>
            </a:r>
          </a:p>
        </p:txBody>
      </p:sp>
    </p:spTree>
    <p:extLst>
      <p:ext uri="{BB962C8B-B14F-4D97-AF65-F5344CB8AC3E}">
        <p14:creationId xmlns:p14="http://schemas.microsoft.com/office/powerpoint/2010/main" val="216236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BDF0C0-8991-5123-1D5E-B3EE5F43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블록체인 전망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38A1E3-0A1C-FFD8-7E4F-94E054EE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29EA-5302-446C-BA1C-655F97086701}" type="slidenum">
              <a:rPr lang="ko-KR" altLang="en-US" smtClean="0"/>
              <a:t>6</a:t>
            </a:fld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F91F4B0E-3F49-A743-49EC-E901217A8DE8}"/>
              </a:ext>
            </a:extLst>
          </p:cNvPr>
          <p:cNvGrpSpPr/>
          <p:nvPr/>
        </p:nvGrpSpPr>
        <p:grpSpPr>
          <a:xfrm>
            <a:off x="381965" y="1504709"/>
            <a:ext cx="4375230" cy="4606724"/>
            <a:chOff x="381965" y="1504709"/>
            <a:chExt cx="4375230" cy="4606724"/>
          </a:xfrm>
        </p:grpSpPr>
        <p:sp>
          <p:nvSpPr>
            <p:cNvPr id="5" name="사각형: 위쪽 모서리의 한쪽은 둥글고 다른 한쪽은 잘림 4">
              <a:extLst>
                <a:ext uri="{FF2B5EF4-FFF2-40B4-BE49-F238E27FC236}">
                  <a16:creationId xmlns:a16="http://schemas.microsoft.com/office/drawing/2014/main" id="{D11B8EA9-3E6E-E11E-D11B-E5E682BAF318}"/>
                </a:ext>
              </a:extLst>
            </p:cNvPr>
            <p:cNvSpPr/>
            <p:nvPr/>
          </p:nvSpPr>
          <p:spPr>
            <a:xfrm>
              <a:off x="381965" y="1504709"/>
              <a:ext cx="4375230" cy="4606724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사각형: 모서리가 접힌 도형 6">
              <a:extLst>
                <a:ext uri="{FF2B5EF4-FFF2-40B4-BE49-F238E27FC236}">
                  <a16:creationId xmlns:a16="http://schemas.microsoft.com/office/drawing/2014/main" id="{FC70AA8A-E0AB-269F-4CFA-E59A7CE287FA}"/>
                </a:ext>
              </a:extLst>
            </p:cNvPr>
            <p:cNvSpPr/>
            <p:nvPr/>
          </p:nvSpPr>
          <p:spPr>
            <a:xfrm flipH="1">
              <a:off x="1018570" y="1691060"/>
              <a:ext cx="3113591" cy="542854"/>
            </a:xfrm>
            <a:prstGeom prst="foldedCorne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작동 프로세스</a:t>
              </a:r>
            </a:p>
          </p:txBody>
        </p:sp>
        <p:sp>
          <p:nvSpPr>
            <p:cNvPr id="8" name="설명선: 왼쪽/오른쪽/위쪽/아래쪽 7">
              <a:extLst>
                <a:ext uri="{FF2B5EF4-FFF2-40B4-BE49-F238E27FC236}">
                  <a16:creationId xmlns:a16="http://schemas.microsoft.com/office/drawing/2014/main" id="{442DE4E4-5C18-FCAC-3ACD-1A246DA44A13}"/>
                </a:ext>
              </a:extLst>
            </p:cNvPr>
            <p:cNvSpPr/>
            <p:nvPr/>
          </p:nvSpPr>
          <p:spPr>
            <a:xfrm flipH="1">
              <a:off x="485767" y="2374404"/>
              <a:ext cx="2014361" cy="1135473"/>
            </a:xfrm>
            <a:prstGeom prst="quadArrowCallout">
              <a:avLst>
                <a:gd name="adj1" fmla="val 33614"/>
                <a:gd name="adj2" fmla="val 16807"/>
                <a:gd name="adj3" fmla="val 18515"/>
                <a:gd name="adj4" fmla="val 6297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A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가 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B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에게 송금</a:t>
              </a:r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29B59BA9-832C-73D8-EA94-56AB82B3D0EA}"/>
                </a:ext>
              </a:extLst>
            </p:cNvPr>
            <p:cNvSpPr/>
            <p:nvPr/>
          </p:nvSpPr>
          <p:spPr>
            <a:xfrm flipH="1">
              <a:off x="3200280" y="2453838"/>
              <a:ext cx="1313729" cy="84842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정보포함블록생성</a:t>
              </a:r>
            </a:p>
          </p:txBody>
        </p:sp>
        <p:sp>
          <p:nvSpPr>
            <p:cNvPr id="10" name="화살표: 톱니 모양의 오른쪽 9">
              <a:extLst>
                <a:ext uri="{FF2B5EF4-FFF2-40B4-BE49-F238E27FC236}">
                  <a16:creationId xmlns:a16="http://schemas.microsoft.com/office/drawing/2014/main" id="{BAAE5C3E-D154-0C13-F316-8BB4791D5A97}"/>
                </a:ext>
              </a:extLst>
            </p:cNvPr>
            <p:cNvSpPr/>
            <p:nvPr/>
          </p:nvSpPr>
          <p:spPr>
            <a:xfrm>
              <a:off x="2500129" y="2652916"/>
              <a:ext cx="618771" cy="703745"/>
            </a:xfrm>
            <a:prstGeom prst="notched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육각형 10">
              <a:extLst>
                <a:ext uri="{FF2B5EF4-FFF2-40B4-BE49-F238E27FC236}">
                  <a16:creationId xmlns:a16="http://schemas.microsoft.com/office/drawing/2014/main" id="{CA3FF3B7-8833-6FEC-38F1-DE84A123F1F4}"/>
                </a:ext>
              </a:extLst>
            </p:cNvPr>
            <p:cNvSpPr/>
            <p:nvPr/>
          </p:nvSpPr>
          <p:spPr>
            <a:xfrm flipH="1">
              <a:off x="474556" y="3584834"/>
              <a:ext cx="1932981" cy="703745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모든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참여자</a:t>
              </a:r>
            </a:p>
          </p:txBody>
        </p:sp>
        <p:sp>
          <p:nvSpPr>
            <p:cNvPr id="13" name="순서도: 병합 12">
              <a:extLst>
                <a:ext uri="{FF2B5EF4-FFF2-40B4-BE49-F238E27FC236}">
                  <a16:creationId xmlns:a16="http://schemas.microsoft.com/office/drawing/2014/main" id="{38242870-D11A-455F-88BB-814189DE107C}"/>
                </a:ext>
              </a:extLst>
            </p:cNvPr>
            <p:cNvSpPr/>
            <p:nvPr/>
          </p:nvSpPr>
          <p:spPr>
            <a:xfrm flipH="1">
              <a:off x="1700391" y="4300744"/>
              <a:ext cx="2848463" cy="919610"/>
            </a:xfrm>
            <a:prstGeom prst="flowChartMerg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타당성 확인</a:t>
              </a:r>
            </a:p>
          </p:txBody>
        </p:sp>
        <p:sp>
          <p:nvSpPr>
            <p:cNvPr id="14" name="화살표: 오른쪽 13">
              <a:extLst>
                <a:ext uri="{FF2B5EF4-FFF2-40B4-BE49-F238E27FC236}">
                  <a16:creationId xmlns:a16="http://schemas.microsoft.com/office/drawing/2014/main" id="{E17A707E-079F-52D5-CEDA-7DACA2D93ACD}"/>
                </a:ext>
              </a:extLst>
            </p:cNvPr>
            <p:cNvSpPr/>
            <p:nvPr/>
          </p:nvSpPr>
          <p:spPr>
            <a:xfrm rot="5400000">
              <a:off x="1142872" y="4692033"/>
              <a:ext cx="618771" cy="703745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5" name="순서도: 문서 14">
              <a:extLst>
                <a:ext uri="{FF2B5EF4-FFF2-40B4-BE49-F238E27FC236}">
                  <a16:creationId xmlns:a16="http://schemas.microsoft.com/office/drawing/2014/main" id="{BC1A7939-048B-255E-A08E-0AB217715051}"/>
                </a:ext>
              </a:extLst>
            </p:cNvPr>
            <p:cNvSpPr/>
            <p:nvPr/>
          </p:nvSpPr>
          <p:spPr>
            <a:xfrm>
              <a:off x="515006" y="5544166"/>
              <a:ext cx="2066021" cy="43405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블록체인 연결</a:t>
              </a:r>
            </a:p>
          </p:txBody>
        </p:sp>
        <p:sp>
          <p:nvSpPr>
            <p:cNvPr id="16" name="배지 15">
              <a:extLst>
                <a:ext uri="{FF2B5EF4-FFF2-40B4-BE49-F238E27FC236}">
                  <a16:creationId xmlns:a16="http://schemas.microsoft.com/office/drawing/2014/main" id="{285535E8-5435-924A-71C1-09094F755BF9}"/>
                </a:ext>
              </a:extLst>
            </p:cNvPr>
            <p:cNvSpPr/>
            <p:nvPr/>
          </p:nvSpPr>
          <p:spPr>
            <a:xfrm flipH="1">
              <a:off x="2789364" y="5530602"/>
              <a:ext cx="1759491" cy="473768"/>
            </a:xfrm>
            <a:prstGeom prst="plaqu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송금 완료</a:t>
              </a:r>
            </a:p>
          </p:txBody>
        </p:sp>
        <p:sp>
          <p:nvSpPr>
            <p:cNvPr id="12" name="이중 물결 11">
              <a:extLst>
                <a:ext uri="{FF2B5EF4-FFF2-40B4-BE49-F238E27FC236}">
                  <a16:creationId xmlns:a16="http://schemas.microsoft.com/office/drawing/2014/main" id="{2721DF65-F8F7-142D-9C8C-FF935EC6E312}"/>
                </a:ext>
              </a:extLst>
            </p:cNvPr>
            <p:cNvSpPr/>
            <p:nvPr/>
          </p:nvSpPr>
          <p:spPr>
            <a:xfrm flipH="1">
              <a:off x="2584774" y="3796502"/>
              <a:ext cx="997591" cy="593250"/>
            </a:xfrm>
            <a:prstGeom prst="doubleWav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블록</a:t>
              </a:r>
            </a:p>
          </p:txBody>
        </p:sp>
        <p:cxnSp>
          <p:nvCxnSpPr>
            <p:cNvPr id="23" name="연결선: 꺾임 22">
              <a:extLst>
                <a:ext uri="{FF2B5EF4-FFF2-40B4-BE49-F238E27FC236}">
                  <a16:creationId xmlns:a16="http://schemas.microsoft.com/office/drawing/2014/main" id="{07FA777D-F964-514B-0BA8-F1B6169907C8}"/>
                </a:ext>
              </a:extLst>
            </p:cNvPr>
            <p:cNvCxnSpPr>
              <a:cxnSpLocks/>
              <a:stCxn id="9" idx="2"/>
              <a:endCxn id="12" idx="1"/>
            </p:cNvCxnSpPr>
            <p:nvPr/>
          </p:nvCxnSpPr>
          <p:spPr>
            <a:xfrm rot="5400000">
              <a:off x="3324322" y="3560304"/>
              <a:ext cx="790867" cy="274779"/>
            </a:xfrm>
            <a:prstGeom prst="bentConnector2">
              <a:avLst/>
            </a:prstGeom>
            <a:ln>
              <a:prstDash val="dash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B8B3DD2-5A48-59FB-89E5-0AC713D5967C}"/>
              </a:ext>
            </a:extLst>
          </p:cNvPr>
          <p:cNvGrpSpPr/>
          <p:nvPr/>
        </p:nvGrpSpPr>
        <p:grpSpPr>
          <a:xfrm>
            <a:off x="5148807" y="1504709"/>
            <a:ext cx="4375230" cy="4606724"/>
            <a:chOff x="5148807" y="1504709"/>
            <a:chExt cx="4375230" cy="4606724"/>
          </a:xfrm>
        </p:grpSpPr>
        <p:sp>
          <p:nvSpPr>
            <p:cNvPr id="6" name="사각형: 둥근 대각선 방향 모서리 5">
              <a:extLst>
                <a:ext uri="{FF2B5EF4-FFF2-40B4-BE49-F238E27FC236}">
                  <a16:creationId xmlns:a16="http://schemas.microsoft.com/office/drawing/2014/main" id="{0768DB76-E26D-BB8E-E023-2F19F5045CD2}"/>
                </a:ext>
              </a:extLst>
            </p:cNvPr>
            <p:cNvSpPr/>
            <p:nvPr/>
          </p:nvSpPr>
          <p:spPr>
            <a:xfrm>
              <a:off x="5148807" y="1504709"/>
              <a:ext cx="4375230" cy="4606724"/>
            </a:xfrm>
            <a:prstGeom prst="round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6" name="사각형: 모서리가 접힌 도형 25">
              <a:extLst>
                <a:ext uri="{FF2B5EF4-FFF2-40B4-BE49-F238E27FC236}">
                  <a16:creationId xmlns:a16="http://schemas.microsoft.com/office/drawing/2014/main" id="{B36F0D37-FB34-9DDB-1AD1-65DF37A185A1}"/>
                </a:ext>
              </a:extLst>
            </p:cNvPr>
            <p:cNvSpPr/>
            <p:nvPr/>
          </p:nvSpPr>
          <p:spPr>
            <a:xfrm flipH="1">
              <a:off x="6018833" y="1691060"/>
              <a:ext cx="3113591" cy="542854"/>
            </a:xfrm>
            <a:prstGeom prst="foldedCorne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전망 및 활용 분양</a:t>
              </a:r>
            </a:p>
          </p:txBody>
        </p:sp>
        <p:sp>
          <p:nvSpPr>
            <p:cNvPr id="28" name="사각형: 잘린 한쪽 모서리 27">
              <a:extLst>
                <a:ext uri="{FF2B5EF4-FFF2-40B4-BE49-F238E27FC236}">
                  <a16:creationId xmlns:a16="http://schemas.microsoft.com/office/drawing/2014/main" id="{5AF1A2DE-1521-D6FB-DAD4-08D8F34F4AA7}"/>
                </a:ext>
              </a:extLst>
            </p:cNvPr>
            <p:cNvSpPr/>
            <p:nvPr/>
          </p:nvSpPr>
          <p:spPr>
            <a:xfrm flipH="1">
              <a:off x="5299324" y="4878732"/>
              <a:ext cx="1217219" cy="525493"/>
            </a:xfrm>
            <a:prstGeom prst="snip1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디지털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0" name="사각형: 잘린 위쪽 모서리 29">
              <a:extLst>
                <a:ext uri="{FF2B5EF4-FFF2-40B4-BE49-F238E27FC236}">
                  <a16:creationId xmlns:a16="http://schemas.microsoft.com/office/drawing/2014/main" id="{C44A535A-45FC-C2F4-5D0F-F9FCE9949E2C}"/>
                </a:ext>
              </a:extLst>
            </p:cNvPr>
            <p:cNvSpPr/>
            <p:nvPr/>
          </p:nvSpPr>
          <p:spPr>
            <a:xfrm flipH="1" flipV="1">
              <a:off x="6774131" y="5197035"/>
              <a:ext cx="958452" cy="658773"/>
            </a:xfrm>
            <a:prstGeom prst="snip2Same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1" name="사각형: 잘린 한쪽 모서리 30">
              <a:extLst>
                <a:ext uri="{FF2B5EF4-FFF2-40B4-BE49-F238E27FC236}">
                  <a16:creationId xmlns:a16="http://schemas.microsoft.com/office/drawing/2014/main" id="{9B1EF80B-7F9D-1DAC-02F7-B219E4168E3C}"/>
                </a:ext>
              </a:extLst>
            </p:cNvPr>
            <p:cNvSpPr/>
            <p:nvPr/>
          </p:nvSpPr>
          <p:spPr>
            <a:xfrm>
              <a:off x="7913294" y="5197035"/>
              <a:ext cx="1253793" cy="658773"/>
            </a:xfrm>
            <a:prstGeom prst="snip1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에스크로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2" name="사각형: 잘린 한쪽 모서리 31">
              <a:extLst>
                <a:ext uri="{FF2B5EF4-FFF2-40B4-BE49-F238E27FC236}">
                  <a16:creationId xmlns:a16="http://schemas.microsoft.com/office/drawing/2014/main" id="{4C865D18-3E55-CE92-4A4D-24CE9E325DB1}"/>
                </a:ext>
              </a:extLst>
            </p:cNvPr>
            <p:cNvSpPr/>
            <p:nvPr/>
          </p:nvSpPr>
          <p:spPr>
            <a:xfrm>
              <a:off x="5299324" y="5404225"/>
              <a:ext cx="1217219" cy="525493"/>
            </a:xfrm>
            <a:prstGeom prst="snip1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권한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DCF2B8-666F-474D-B55E-A36FC543DFB3}"/>
                </a:ext>
              </a:extLst>
            </p:cNvPr>
            <p:cNvSpPr txBox="1"/>
            <p:nvPr/>
          </p:nvSpPr>
          <p:spPr>
            <a:xfrm>
              <a:off x="6930191" y="535329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보증</a:t>
              </a:r>
            </a:p>
          </p:txBody>
        </p:sp>
        <p:graphicFrame>
          <p:nvGraphicFramePr>
            <p:cNvPr id="34" name="다이어그램 33">
              <a:extLst>
                <a:ext uri="{FF2B5EF4-FFF2-40B4-BE49-F238E27FC236}">
                  <a16:creationId xmlns:a16="http://schemas.microsoft.com/office/drawing/2014/main" id="{2565BBA8-423B-5D83-F0AA-CE0EE57864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01186706"/>
                </p:ext>
              </p:extLst>
            </p:nvPr>
          </p:nvGraphicFramePr>
          <p:xfrm>
            <a:off x="5343713" y="2204240"/>
            <a:ext cx="4026432" cy="12247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35" name="다이어그램 34">
              <a:extLst>
                <a:ext uri="{FF2B5EF4-FFF2-40B4-BE49-F238E27FC236}">
                  <a16:creationId xmlns:a16="http://schemas.microsoft.com/office/drawing/2014/main" id="{4D1ECD7D-ABE6-854F-64BE-D3D27DDE209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64147524"/>
                </p:ext>
              </p:extLst>
            </p:nvPr>
          </p:nvGraphicFramePr>
          <p:xfrm>
            <a:off x="5475615" y="3284308"/>
            <a:ext cx="4004302" cy="17749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135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94</TotalTime>
  <Words>185</Words>
  <Application>Microsoft Office PowerPoint</Application>
  <PresentationFormat>A4 용지(210x297mm)</PresentationFormat>
  <Paragraphs>73</Paragraphs>
  <Slides>6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1. 블록체인</vt:lpstr>
      <vt:lpstr>2. 블록체인 세미나</vt:lpstr>
      <vt:lpstr>3. 가상화폐 구매</vt:lpstr>
      <vt:lpstr>4. 블록체인 전망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z840-2</dc:creator>
  <cp:lastModifiedBy>z840-2</cp:lastModifiedBy>
  <cp:revision>16</cp:revision>
  <dcterms:created xsi:type="dcterms:W3CDTF">2026-05-05T13:07:24Z</dcterms:created>
  <dcterms:modified xsi:type="dcterms:W3CDTF">2026-05-05T14:45:01Z</dcterms:modified>
</cp:coreProperties>
</file>