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국내외 시장규모 비교</a:t>
            </a:r>
            <a:endParaRPr 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세계시장(억 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 formatCode="General">
                  <c:v>31.4</c:v>
                </c:pt>
                <c:pt idx="1">
                  <c:v>35.200000000000003</c:v>
                </c:pt>
                <c:pt idx="2" formatCode="General">
                  <c:v>39.299999999999997</c:v>
                </c:pt>
                <c:pt idx="3" formatCode="General">
                  <c:v>40</c:v>
                </c:pt>
                <c:pt idx="4" formatCode="General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0-4A97-B71E-F0B8216FA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704895"/>
        <c:axId val="11397077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00-4A97-B71E-F0B8216FA3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00-4A97-B71E-F0B8216FA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128703"/>
        <c:axId val="1488599199"/>
      </c:lineChart>
      <c:catAx>
        <c:axId val="113970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39707775"/>
        <c:crosses val="autoZero"/>
        <c:auto val="1"/>
        <c:lblAlgn val="ctr"/>
        <c:lblOffset val="100"/>
        <c:noMultiLvlLbl val="0"/>
      </c:catAx>
      <c:valAx>
        <c:axId val="113970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39704895"/>
        <c:crosses val="autoZero"/>
        <c:crossBetween val="between"/>
      </c:valAx>
      <c:valAx>
        <c:axId val="1488599199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399128703"/>
        <c:crosses val="max"/>
        <c:crossBetween val="between"/>
        <c:majorUnit val="15000"/>
      </c:valAx>
      <c:catAx>
        <c:axId val="13991287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8599199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C000"/>
    </a:solidFill>
    <a:ln>
      <a:noFill/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4F7E9-305E-4372-8457-E9305F7559F8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61A90AB-EBBD-44A0-9F33-2A01A010993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gm:t>
    </dgm:pt>
    <dgm:pt modelId="{993E4308-461A-4146-B8E5-BDEE4F091AEA}" type="parTrans" cxnId="{6B8A36B9-16E2-467D-9DC3-C07671EBD1FA}">
      <dgm:prSet/>
      <dgm:spPr/>
      <dgm:t>
        <a:bodyPr/>
        <a:lstStyle/>
        <a:p>
          <a:pPr latinLnBrk="1"/>
          <a:endParaRPr lang="ko-KR" altLang="en-US"/>
        </a:p>
      </dgm:t>
    </dgm:pt>
    <dgm:pt modelId="{D27127C3-2832-4974-8B60-1610B0C8A4A6}" type="sibTrans" cxnId="{6B8A36B9-16E2-467D-9DC3-C07671EBD1FA}">
      <dgm:prSet/>
      <dgm:spPr/>
      <dgm:t>
        <a:bodyPr/>
        <a:lstStyle/>
        <a:p>
          <a:pPr latinLnBrk="1"/>
          <a:endParaRPr lang="ko-KR" altLang="en-US"/>
        </a:p>
      </dgm:t>
    </dgm:pt>
    <dgm:pt modelId="{E0C32961-EC26-4601-8BD5-0F075157B737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gm:t>
    </dgm:pt>
    <dgm:pt modelId="{F8DBC734-BED5-49BE-9DD4-0ED1B8CD4E3C}" type="parTrans" cxnId="{CB755D75-166F-488A-A38D-C4C65A943B8D}">
      <dgm:prSet/>
      <dgm:spPr/>
      <dgm:t>
        <a:bodyPr/>
        <a:lstStyle/>
        <a:p>
          <a:pPr latinLnBrk="1"/>
          <a:endParaRPr lang="ko-KR" altLang="en-US"/>
        </a:p>
      </dgm:t>
    </dgm:pt>
    <dgm:pt modelId="{3D15F199-69CE-4797-8F2B-8D546E0BDDC4}" type="sibTrans" cxnId="{CB755D75-166F-488A-A38D-C4C65A943B8D}">
      <dgm:prSet/>
      <dgm:spPr/>
      <dgm:t>
        <a:bodyPr/>
        <a:lstStyle/>
        <a:p>
          <a:pPr latinLnBrk="1"/>
          <a:endParaRPr lang="ko-KR" altLang="en-US"/>
        </a:p>
      </dgm:t>
    </dgm:pt>
    <dgm:pt modelId="{05483FD8-F7FC-40D6-B724-07E8790CAE9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gm:t>
    </dgm:pt>
    <dgm:pt modelId="{0974075F-3289-4215-9763-0CBDB36159D5}" type="parTrans" cxnId="{F78C86EF-7EED-462D-9D1F-C18A4867F037}">
      <dgm:prSet/>
      <dgm:spPr/>
      <dgm:t>
        <a:bodyPr/>
        <a:lstStyle/>
        <a:p>
          <a:pPr latinLnBrk="1"/>
          <a:endParaRPr lang="ko-KR" altLang="en-US"/>
        </a:p>
      </dgm:t>
    </dgm:pt>
    <dgm:pt modelId="{87902AAB-B6C0-419C-8754-CFC78243336E}" type="sibTrans" cxnId="{F78C86EF-7EED-462D-9D1F-C18A4867F037}">
      <dgm:prSet/>
      <dgm:spPr/>
      <dgm:t>
        <a:bodyPr/>
        <a:lstStyle/>
        <a:p>
          <a:pPr latinLnBrk="1"/>
          <a:endParaRPr lang="ko-KR" altLang="en-US"/>
        </a:p>
      </dgm:t>
    </dgm:pt>
    <dgm:pt modelId="{DE41CBDB-0701-4B5A-81F1-08E84F26E417}">
      <dgm:prSet phldrT="[텍스트]"/>
      <dgm:spPr/>
      <dgm:t>
        <a:bodyPr/>
        <a:lstStyle/>
        <a:p>
          <a:pPr latinLnBrk="1"/>
          <a:r>
            <a:rPr lang="ko-KR" altLang="en-US" dirty="0"/>
            <a:t>스마트 농업</a:t>
          </a:r>
        </a:p>
      </dgm:t>
    </dgm:pt>
    <dgm:pt modelId="{58A84639-56E7-4128-A43C-B4E6A649BA9E}" type="parTrans" cxnId="{DE09F20E-AF94-4B47-8C17-365149EECF80}">
      <dgm:prSet/>
      <dgm:spPr/>
      <dgm:t>
        <a:bodyPr/>
        <a:lstStyle/>
        <a:p>
          <a:pPr latinLnBrk="1"/>
          <a:endParaRPr lang="ko-KR" altLang="en-US"/>
        </a:p>
      </dgm:t>
    </dgm:pt>
    <dgm:pt modelId="{6A88C63F-EE91-4D69-B60C-CB42ECE94DDA}" type="sibTrans" cxnId="{DE09F20E-AF94-4B47-8C17-365149EECF80}">
      <dgm:prSet/>
      <dgm:spPr/>
      <dgm:t>
        <a:bodyPr/>
        <a:lstStyle/>
        <a:p>
          <a:pPr latinLnBrk="1"/>
          <a:endParaRPr lang="ko-KR" altLang="en-US"/>
        </a:p>
      </dgm:t>
    </dgm:pt>
    <dgm:pt modelId="{62226095-2177-438E-9013-126515C56CD9}" type="pres">
      <dgm:prSet presAssocID="{7594F7E9-305E-4372-8457-E9305F7559F8}" presName="Name0" presStyleCnt="0">
        <dgm:presLayoutVars>
          <dgm:chMax val="4"/>
          <dgm:resizeHandles val="exact"/>
        </dgm:presLayoutVars>
      </dgm:prSet>
      <dgm:spPr/>
    </dgm:pt>
    <dgm:pt modelId="{2A6D1916-8D61-4A25-AC51-DBE1657F0F89}" type="pres">
      <dgm:prSet presAssocID="{7594F7E9-305E-4372-8457-E9305F7559F8}" presName="ellipse" presStyleLbl="trBgShp" presStyleIdx="0" presStyleCnt="1"/>
      <dgm:spPr/>
    </dgm:pt>
    <dgm:pt modelId="{613CD33F-CBAB-4C5F-A389-48393D1189AB}" type="pres">
      <dgm:prSet presAssocID="{7594F7E9-305E-4372-8457-E9305F7559F8}" presName="arrow1" presStyleLbl="fgShp" presStyleIdx="0" presStyleCnt="1"/>
      <dgm:spPr/>
    </dgm:pt>
    <dgm:pt modelId="{D09EFC74-D9F1-4310-93F3-FE28F3AF141F}" type="pres">
      <dgm:prSet presAssocID="{7594F7E9-305E-4372-8457-E9305F7559F8}" presName="rectangle" presStyleLbl="revTx" presStyleIdx="0" presStyleCnt="1">
        <dgm:presLayoutVars>
          <dgm:bulletEnabled val="1"/>
        </dgm:presLayoutVars>
      </dgm:prSet>
      <dgm:spPr/>
    </dgm:pt>
    <dgm:pt modelId="{BB30EA98-7348-40A8-BB3B-D1724C3904C1}" type="pres">
      <dgm:prSet presAssocID="{E0C32961-EC26-4601-8BD5-0F075157B737}" presName="item1" presStyleLbl="node1" presStyleIdx="0" presStyleCnt="3">
        <dgm:presLayoutVars>
          <dgm:bulletEnabled val="1"/>
        </dgm:presLayoutVars>
      </dgm:prSet>
      <dgm:spPr/>
    </dgm:pt>
    <dgm:pt modelId="{26D01851-5C52-4173-8E1C-7025AD5DA0B3}" type="pres">
      <dgm:prSet presAssocID="{05483FD8-F7FC-40D6-B724-07E8790CAE90}" presName="item2" presStyleLbl="node1" presStyleIdx="1" presStyleCnt="3">
        <dgm:presLayoutVars>
          <dgm:bulletEnabled val="1"/>
        </dgm:presLayoutVars>
      </dgm:prSet>
      <dgm:spPr/>
    </dgm:pt>
    <dgm:pt modelId="{212C7CC4-B0BA-47F7-981C-45C91F976D4F}" type="pres">
      <dgm:prSet presAssocID="{DE41CBDB-0701-4B5A-81F1-08E84F26E417}" presName="item3" presStyleLbl="node1" presStyleIdx="2" presStyleCnt="3" custLinFactNeighborY="0">
        <dgm:presLayoutVars>
          <dgm:bulletEnabled val="1"/>
        </dgm:presLayoutVars>
      </dgm:prSet>
      <dgm:spPr/>
    </dgm:pt>
    <dgm:pt modelId="{15D5E4F8-129C-4005-A75A-5B18788C2C90}" type="pres">
      <dgm:prSet presAssocID="{7594F7E9-305E-4372-8457-E9305F7559F8}" presName="funnel" presStyleLbl="trAlignAcc1" presStyleIdx="0" presStyleCnt="1" custLinFactNeighborX="-1812" custLinFactNeighborY="1518"/>
      <dgm:spPr/>
    </dgm:pt>
  </dgm:ptLst>
  <dgm:cxnLst>
    <dgm:cxn modelId="{DE09F20E-AF94-4B47-8C17-365149EECF80}" srcId="{7594F7E9-305E-4372-8457-E9305F7559F8}" destId="{DE41CBDB-0701-4B5A-81F1-08E84F26E417}" srcOrd="3" destOrd="0" parTransId="{58A84639-56E7-4128-A43C-B4E6A649BA9E}" sibTransId="{6A88C63F-EE91-4D69-B60C-CB42ECE94DDA}"/>
    <dgm:cxn modelId="{AB512135-CF89-4401-AB9C-60F7537C5C3D}" type="presOf" srcId="{DE41CBDB-0701-4B5A-81F1-08E84F26E417}" destId="{D09EFC74-D9F1-4310-93F3-FE28F3AF141F}" srcOrd="0" destOrd="0" presId="urn:microsoft.com/office/officeart/2005/8/layout/funnel1"/>
    <dgm:cxn modelId="{38626869-96C2-4E5B-B10A-2C2C0E6A3408}" type="presOf" srcId="{161A90AB-EBBD-44A0-9F33-2A01A010993B}" destId="{212C7CC4-B0BA-47F7-981C-45C91F976D4F}" srcOrd="0" destOrd="0" presId="urn:microsoft.com/office/officeart/2005/8/layout/funnel1"/>
    <dgm:cxn modelId="{CB755D75-166F-488A-A38D-C4C65A943B8D}" srcId="{7594F7E9-305E-4372-8457-E9305F7559F8}" destId="{E0C32961-EC26-4601-8BD5-0F075157B737}" srcOrd="1" destOrd="0" parTransId="{F8DBC734-BED5-49BE-9DD4-0ED1B8CD4E3C}" sibTransId="{3D15F199-69CE-4797-8F2B-8D546E0BDDC4}"/>
    <dgm:cxn modelId="{D3C05E5A-1A7E-4790-9086-FE6AE0FF6160}" type="presOf" srcId="{7594F7E9-305E-4372-8457-E9305F7559F8}" destId="{62226095-2177-438E-9013-126515C56CD9}" srcOrd="0" destOrd="0" presId="urn:microsoft.com/office/officeart/2005/8/layout/funnel1"/>
    <dgm:cxn modelId="{542CFD7C-D0AE-4294-927C-1E1F6D282AF6}" type="presOf" srcId="{E0C32961-EC26-4601-8BD5-0F075157B737}" destId="{26D01851-5C52-4173-8E1C-7025AD5DA0B3}" srcOrd="0" destOrd="0" presId="urn:microsoft.com/office/officeart/2005/8/layout/funnel1"/>
    <dgm:cxn modelId="{6B8A36B9-16E2-467D-9DC3-C07671EBD1FA}" srcId="{7594F7E9-305E-4372-8457-E9305F7559F8}" destId="{161A90AB-EBBD-44A0-9F33-2A01A010993B}" srcOrd="0" destOrd="0" parTransId="{993E4308-461A-4146-B8E5-BDEE4F091AEA}" sibTransId="{D27127C3-2832-4974-8B60-1610B0C8A4A6}"/>
    <dgm:cxn modelId="{26F4E8EC-7154-4E12-8619-41F5FE8F2D77}" type="presOf" srcId="{05483FD8-F7FC-40D6-B724-07E8790CAE90}" destId="{BB30EA98-7348-40A8-BB3B-D1724C3904C1}" srcOrd="0" destOrd="0" presId="urn:microsoft.com/office/officeart/2005/8/layout/funnel1"/>
    <dgm:cxn modelId="{F78C86EF-7EED-462D-9D1F-C18A4867F037}" srcId="{7594F7E9-305E-4372-8457-E9305F7559F8}" destId="{05483FD8-F7FC-40D6-B724-07E8790CAE90}" srcOrd="2" destOrd="0" parTransId="{0974075F-3289-4215-9763-0CBDB36159D5}" sibTransId="{87902AAB-B6C0-419C-8754-CFC78243336E}"/>
    <dgm:cxn modelId="{6E6D58D2-770E-45F1-950C-CB3489EAF841}" type="presParOf" srcId="{62226095-2177-438E-9013-126515C56CD9}" destId="{2A6D1916-8D61-4A25-AC51-DBE1657F0F89}" srcOrd="0" destOrd="0" presId="urn:microsoft.com/office/officeart/2005/8/layout/funnel1"/>
    <dgm:cxn modelId="{E39D9CFC-1291-4A56-BF0F-2D0FB6261733}" type="presParOf" srcId="{62226095-2177-438E-9013-126515C56CD9}" destId="{613CD33F-CBAB-4C5F-A389-48393D1189AB}" srcOrd="1" destOrd="0" presId="urn:microsoft.com/office/officeart/2005/8/layout/funnel1"/>
    <dgm:cxn modelId="{2D765EF2-D524-4D74-9207-9C2615956AA3}" type="presParOf" srcId="{62226095-2177-438E-9013-126515C56CD9}" destId="{D09EFC74-D9F1-4310-93F3-FE28F3AF141F}" srcOrd="2" destOrd="0" presId="urn:microsoft.com/office/officeart/2005/8/layout/funnel1"/>
    <dgm:cxn modelId="{6AEA7D9A-0BA6-41A4-B949-D898248FD91A}" type="presParOf" srcId="{62226095-2177-438E-9013-126515C56CD9}" destId="{BB30EA98-7348-40A8-BB3B-D1724C3904C1}" srcOrd="3" destOrd="0" presId="urn:microsoft.com/office/officeart/2005/8/layout/funnel1"/>
    <dgm:cxn modelId="{5E26987B-8613-4903-9FE6-210638F94358}" type="presParOf" srcId="{62226095-2177-438E-9013-126515C56CD9}" destId="{26D01851-5C52-4173-8E1C-7025AD5DA0B3}" srcOrd="4" destOrd="0" presId="urn:microsoft.com/office/officeart/2005/8/layout/funnel1"/>
    <dgm:cxn modelId="{A753DAC8-6E35-4464-9936-8956EDE6772B}" type="presParOf" srcId="{62226095-2177-438E-9013-126515C56CD9}" destId="{212C7CC4-B0BA-47F7-981C-45C91F976D4F}" srcOrd="5" destOrd="0" presId="urn:microsoft.com/office/officeart/2005/8/layout/funnel1"/>
    <dgm:cxn modelId="{B219D796-0864-49B1-9583-BF5FCF0A3FC4}" type="presParOf" srcId="{62226095-2177-438E-9013-126515C56CD9}" destId="{15D5E4F8-129C-4005-A75A-5B18788C2C9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D1916-8D61-4A25-AC51-DBE1657F0F89}">
      <dsp:nvSpPr>
        <dsp:cNvPr id="0" name=""/>
        <dsp:cNvSpPr/>
      </dsp:nvSpPr>
      <dsp:spPr>
        <a:xfrm>
          <a:off x="1509706" y="109145"/>
          <a:ext cx="2166122" cy="7522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CD33F-CBAB-4C5F-A389-48393D1189AB}">
      <dsp:nvSpPr>
        <dsp:cNvPr id="0" name=""/>
        <dsp:cNvSpPr/>
      </dsp:nvSpPr>
      <dsp:spPr>
        <a:xfrm>
          <a:off x="2386230" y="1951189"/>
          <a:ext cx="419791" cy="26866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09EFC74-D9F1-4310-93F3-FE28F3AF141F}">
      <dsp:nvSpPr>
        <dsp:cNvPr id="0" name=""/>
        <dsp:cNvSpPr/>
      </dsp:nvSpPr>
      <dsp:spPr>
        <a:xfrm>
          <a:off x="1588627" y="2166122"/>
          <a:ext cx="2014997" cy="503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스마트 농업</a:t>
          </a:r>
        </a:p>
      </dsp:txBody>
      <dsp:txXfrm>
        <a:off x="1588627" y="2166122"/>
        <a:ext cx="2014997" cy="503749"/>
      </dsp:txXfrm>
    </dsp:sp>
    <dsp:sp modelId="{BB30EA98-7348-40A8-BB3B-D1724C3904C1}">
      <dsp:nvSpPr>
        <dsp:cNvPr id="0" name=""/>
        <dsp:cNvSpPr/>
      </dsp:nvSpPr>
      <dsp:spPr>
        <a:xfrm>
          <a:off x="2297234" y="919510"/>
          <a:ext cx="755623" cy="7556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sp:txBody>
      <dsp:txXfrm>
        <a:off x="2407892" y="1030168"/>
        <a:ext cx="534307" cy="534307"/>
      </dsp:txXfrm>
    </dsp:sp>
    <dsp:sp modelId="{26D01851-5C52-4173-8E1C-7025AD5DA0B3}">
      <dsp:nvSpPr>
        <dsp:cNvPr id="0" name=""/>
        <dsp:cNvSpPr/>
      </dsp:nvSpPr>
      <dsp:spPr>
        <a:xfrm>
          <a:off x="1756543" y="352624"/>
          <a:ext cx="755623" cy="7556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sp:txBody>
      <dsp:txXfrm>
        <a:off x="1867201" y="463282"/>
        <a:ext cx="534307" cy="534307"/>
      </dsp:txXfrm>
    </dsp:sp>
    <dsp:sp modelId="{212C7CC4-B0BA-47F7-981C-45C91F976D4F}">
      <dsp:nvSpPr>
        <dsp:cNvPr id="0" name=""/>
        <dsp:cNvSpPr/>
      </dsp:nvSpPr>
      <dsp:spPr>
        <a:xfrm>
          <a:off x="2528959" y="169931"/>
          <a:ext cx="755623" cy="7556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sp:txBody>
      <dsp:txXfrm>
        <a:off x="2639617" y="280589"/>
        <a:ext cx="534307" cy="534307"/>
      </dsp:txXfrm>
    </dsp:sp>
    <dsp:sp modelId="{15D5E4F8-129C-4005-A75A-5B18788C2C90}">
      <dsp:nvSpPr>
        <dsp:cNvPr id="0" name=""/>
        <dsp:cNvSpPr/>
      </dsp:nvSpPr>
      <dsp:spPr>
        <a:xfrm>
          <a:off x="1378113" y="45340"/>
          <a:ext cx="2350830" cy="18806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0.26207</cdr:x>
      <cdr:y>0.13856</cdr:y>
    </cdr:from>
    <cdr:to>
      <cdr:x>0.49108</cdr:x>
      <cdr:y>0.23799</cdr:y>
    </cdr:to>
    <cdr:sp macro="" textlink="">
      <cdr:nvSpPr>
        <cdr:cNvPr id="2" name="말풍선: 모서리가 둥근 사각형 1">
          <a:extLst xmlns:a="http://schemas.openxmlformats.org/drawingml/2006/main">
            <a:ext uri="{FF2B5EF4-FFF2-40B4-BE49-F238E27FC236}">
              <a16:creationId xmlns:a16="http://schemas.microsoft.com/office/drawing/2014/main" id="{DD1F9AFD-8E9E-8205-F290-A0E915ED93A0}"/>
            </a:ext>
          </a:extLst>
        </cdr:cNvPr>
        <cdr:cNvSpPr/>
      </cdr:nvSpPr>
      <cdr:spPr>
        <a:xfrm xmlns:a="http://schemas.openxmlformats.org/drawingml/2006/main">
          <a:off x="2239142" y="602943"/>
          <a:ext cx="1956620" cy="432619"/>
        </a:xfrm>
        <a:prstGeom xmlns:a="http://schemas.openxmlformats.org/drawingml/2006/main" prst="wedgeRoundRectCallout">
          <a:avLst>
            <a:gd name="adj1" fmla="val -26537"/>
            <a:gd name="adj2" fmla="val 111479"/>
            <a:gd name="adj3" fmla="val 16667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latin typeface="궁서" panose="02030600000101010101" pitchFamily="18" charset="-127"/>
              <a:ea typeface="궁서" panose="02030600000101010101" pitchFamily="18" charset="-127"/>
            </a:rPr>
            <a:t>지능형 </a:t>
          </a:r>
          <a:r>
            <a:rPr lang="ko-KR" altLang="en-US" sz="1800" kern="1200" dirty="0" err="1">
              <a:latin typeface="궁서" panose="02030600000101010101" pitchFamily="18" charset="-127"/>
              <a:ea typeface="궁서" panose="02030600000101010101" pitchFamily="18" charset="-127"/>
            </a:rPr>
            <a:t>농장업기</a:t>
          </a:r>
          <a:endParaRPr lang="ko-KR" altLang="en-US" sz="1800" kern="1200" dirty="0">
            <a:latin typeface="궁서" panose="02030600000101010101" pitchFamily="18" charset="-127"/>
            <a:ea typeface="궁서" panose="02030600000101010101" pitchFamily="18" charset="-127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3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41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38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14418B52-5754-611B-36F3-57C0493F2950}"/>
              </a:ext>
            </a:extLst>
          </p:cNvPr>
          <p:cNvSpPr/>
          <p:nvPr userDrawn="1"/>
        </p:nvSpPr>
        <p:spPr>
          <a:xfrm>
            <a:off x="0" y="443345"/>
            <a:ext cx="9906000" cy="434110"/>
          </a:xfrm>
          <a:prstGeom prst="trapezoid">
            <a:avLst>
              <a:gd name="adj" fmla="val 12712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7">
            <a:extLst>
              <a:ext uri="{FF2B5EF4-FFF2-40B4-BE49-F238E27FC236}">
                <a16:creationId xmlns:a16="http://schemas.microsoft.com/office/drawing/2014/main" id="{BFB952C5-51F4-9972-CFF2-66B2E99E47C8}"/>
              </a:ext>
            </a:extLst>
          </p:cNvPr>
          <p:cNvSpPr/>
          <p:nvPr userDrawn="1"/>
        </p:nvSpPr>
        <p:spPr>
          <a:xfrm>
            <a:off x="905164" y="0"/>
            <a:ext cx="8109527" cy="877455"/>
          </a:xfrm>
          <a:prstGeom prst="hexagon">
            <a:avLst>
              <a:gd name="adj" fmla="val 97632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518" y="121804"/>
            <a:ext cx="6190817" cy="633846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3327C54-03E5-76EC-209C-A0B5AFAED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" y="6218993"/>
            <a:ext cx="1398516" cy="51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7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1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3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64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71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56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407342-D474-41BF-B81F-4041BA7EE017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3D84B-6A90-4FE9-BA7D-F5E4F1D9F2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2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174B996F-8269-7D21-065B-04E62DADA87F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homePlate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7A2117-718C-DCB7-B5F0-5886C0EC7D86}"/>
              </a:ext>
            </a:extLst>
          </p:cNvPr>
          <p:cNvSpPr/>
          <p:nvPr/>
        </p:nvSpPr>
        <p:spPr>
          <a:xfrm>
            <a:off x="1077466" y="2330245"/>
            <a:ext cx="7751068" cy="14158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 Farming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AA7D26-3638-16C8-622F-3DC0BE61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13" y="178979"/>
            <a:ext cx="2806802" cy="10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8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F1E07CAE-78EA-20C7-0D5F-9A68C757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C71DCC85-8C1E-4C92-B6BA-02F4B3285C0A}"/>
              </a:ext>
            </a:extLst>
          </p:cNvPr>
          <p:cNvSpPr/>
          <p:nvPr/>
        </p:nvSpPr>
        <p:spPr>
          <a:xfrm flipH="1">
            <a:off x="1140540" y="1995948"/>
            <a:ext cx="5358581" cy="35396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화면 표시 5">
            <a:extLst>
              <a:ext uri="{FF2B5EF4-FFF2-40B4-BE49-F238E27FC236}">
                <a16:creationId xmlns:a16="http://schemas.microsoft.com/office/drawing/2014/main" id="{17D38371-8699-462B-2044-A1F254DA167D}"/>
              </a:ext>
            </a:extLst>
          </p:cNvPr>
          <p:cNvSpPr/>
          <p:nvPr/>
        </p:nvSpPr>
        <p:spPr>
          <a:xfrm flipH="1">
            <a:off x="953727" y="1433052"/>
            <a:ext cx="1258529" cy="916858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DA476-060D-4D9F-DD5D-6A301BA931B9}"/>
              </a:ext>
            </a:extLst>
          </p:cNvPr>
          <p:cNvSpPr txBox="1"/>
          <p:nvPr/>
        </p:nvSpPr>
        <p:spPr>
          <a:xfrm>
            <a:off x="2330245" y="1641987"/>
            <a:ext cx="32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8BBD0B15-059F-3C01-89AC-A3475A7E96CA}"/>
              </a:ext>
            </a:extLst>
          </p:cNvPr>
          <p:cNvSpPr/>
          <p:nvPr/>
        </p:nvSpPr>
        <p:spPr>
          <a:xfrm flipH="1">
            <a:off x="1140540" y="3075038"/>
            <a:ext cx="5358581" cy="35396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화면 표시 8">
            <a:extLst>
              <a:ext uri="{FF2B5EF4-FFF2-40B4-BE49-F238E27FC236}">
                <a16:creationId xmlns:a16="http://schemas.microsoft.com/office/drawing/2014/main" id="{034FB20A-3EF2-8BB9-3DF5-97F699AE947D}"/>
              </a:ext>
            </a:extLst>
          </p:cNvPr>
          <p:cNvSpPr/>
          <p:nvPr/>
        </p:nvSpPr>
        <p:spPr>
          <a:xfrm flipH="1">
            <a:off x="953727" y="2512142"/>
            <a:ext cx="1258529" cy="916858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C919C-53FF-D2B9-6ACB-F484631CF1D7}"/>
              </a:ext>
            </a:extLst>
          </p:cNvPr>
          <p:cNvSpPr txBox="1"/>
          <p:nvPr/>
        </p:nvSpPr>
        <p:spPr>
          <a:xfrm>
            <a:off x="2330245" y="2721077"/>
            <a:ext cx="32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3CDCA277-8CD7-FCAA-F15F-94DAE9F1C828}"/>
              </a:ext>
            </a:extLst>
          </p:cNvPr>
          <p:cNvSpPr/>
          <p:nvPr/>
        </p:nvSpPr>
        <p:spPr>
          <a:xfrm flipH="1">
            <a:off x="1140540" y="4114346"/>
            <a:ext cx="5358581" cy="35396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화면 표시 11">
            <a:extLst>
              <a:ext uri="{FF2B5EF4-FFF2-40B4-BE49-F238E27FC236}">
                <a16:creationId xmlns:a16="http://schemas.microsoft.com/office/drawing/2014/main" id="{3E1B9226-1D93-765F-D7D1-B0737A8EE5B1}"/>
              </a:ext>
            </a:extLst>
          </p:cNvPr>
          <p:cNvSpPr/>
          <p:nvPr/>
        </p:nvSpPr>
        <p:spPr>
          <a:xfrm flipH="1">
            <a:off x="953727" y="3551450"/>
            <a:ext cx="1258529" cy="916858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9DCEB-EA07-D71A-689B-28D14C0C6C57}"/>
              </a:ext>
            </a:extLst>
          </p:cNvPr>
          <p:cNvSpPr txBox="1"/>
          <p:nvPr/>
        </p:nvSpPr>
        <p:spPr>
          <a:xfrm>
            <a:off x="2330244" y="3760385"/>
            <a:ext cx="370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시장규모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EF9DFB4A-5301-FD0C-30B4-DD422076748C}"/>
              </a:ext>
            </a:extLst>
          </p:cNvPr>
          <p:cNvSpPr/>
          <p:nvPr/>
        </p:nvSpPr>
        <p:spPr>
          <a:xfrm flipH="1">
            <a:off x="1140540" y="5258121"/>
            <a:ext cx="5358581" cy="35396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화면 표시 14">
            <a:extLst>
              <a:ext uri="{FF2B5EF4-FFF2-40B4-BE49-F238E27FC236}">
                <a16:creationId xmlns:a16="http://schemas.microsoft.com/office/drawing/2014/main" id="{56BDF617-A4AE-2576-6301-74334CEAC034}"/>
              </a:ext>
            </a:extLst>
          </p:cNvPr>
          <p:cNvSpPr/>
          <p:nvPr/>
        </p:nvSpPr>
        <p:spPr>
          <a:xfrm flipH="1">
            <a:off x="953727" y="4695225"/>
            <a:ext cx="1258529" cy="916858"/>
          </a:xfrm>
          <a:prstGeom prst="flowChartDisp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660F25-0004-8CC0-C488-B493A516D18F}"/>
              </a:ext>
            </a:extLst>
          </p:cNvPr>
          <p:cNvSpPr txBox="1"/>
          <p:nvPr/>
        </p:nvSpPr>
        <p:spPr>
          <a:xfrm>
            <a:off x="2330245" y="4904160"/>
            <a:ext cx="326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016834A-B973-ABA6-C66E-0569F362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5" b="70744"/>
          <a:stretch>
            <a:fillRect/>
          </a:stretch>
        </p:blipFill>
        <p:spPr>
          <a:xfrm>
            <a:off x="7542531" y="3760385"/>
            <a:ext cx="1794581" cy="16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A805F329-2685-2561-6EC9-F6668439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206191"/>
            <a:ext cx="6280200" cy="22350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What is Smart Farming?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Smart Farming represents the application of modern Information and Communication Technologies (ICT) into agriculture, leading to what can be called a Third Green Revolution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5B1C54D-5CB5-6EAA-1AD5-273E6C80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스마트 팜의 의미</a:t>
            </a:r>
          </a:p>
        </p:txBody>
      </p:sp>
      <p:sp>
        <p:nvSpPr>
          <p:cNvPr id="4" name="내용 개체 틀 1">
            <a:extLst>
              <a:ext uri="{FF2B5EF4-FFF2-40B4-BE49-F238E27FC236}">
                <a16:creationId xmlns:a16="http://schemas.microsoft.com/office/drawing/2014/main" id="{D607AE04-C375-ACA7-8DD2-14DDE35569D2}"/>
              </a:ext>
            </a:extLst>
          </p:cNvPr>
          <p:cNvSpPr txBox="1">
            <a:spLocks/>
          </p:cNvSpPr>
          <p:nvPr/>
        </p:nvSpPr>
        <p:spPr>
          <a:xfrm>
            <a:off x="681038" y="3733082"/>
            <a:ext cx="8708767" cy="2235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스마트 팜 운영원리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온실 및 축사 내 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수준 등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생육조건 설정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환경정보 모니터링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일사량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생육환경 등 자동수집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자동 원격 환경관리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난방기 구동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창문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계패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사료 공급 등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9B5B7C40-1FC3-5F8E-031C-8210622406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0636" y="1905718"/>
            <a:ext cx="1837661" cy="14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5181F1E1-D964-C77C-19AD-46F47BBC9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34857"/>
              </p:ext>
            </p:extLst>
          </p:nvPr>
        </p:nvGraphicFramePr>
        <p:xfrm>
          <a:off x="1648208" y="2228747"/>
          <a:ext cx="7800591" cy="3424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00197">
                  <a:extLst>
                    <a:ext uri="{9D8B030D-6E8A-4147-A177-3AD203B41FA5}">
                      <a16:colId xmlns:a16="http://schemas.microsoft.com/office/drawing/2014/main" val="3013748089"/>
                    </a:ext>
                  </a:extLst>
                </a:gridCol>
                <a:gridCol w="2600197">
                  <a:extLst>
                    <a:ext uri="{9D8B030D-6E8A-4147-A177-3AD203B41FA5}">
                      <a16:colId xmlns:a16="http://schemas.microsoft.com/office/drawing/2014/main" val="2512971683"/>
                    </a:ext>
                  </a:extLst>
                </a:gridCol>
                <a:gridCol w="2600197">
                  <a:extLst>
                    <a:ext uri="{9D8B030D-6E8A-4147-A177-3AD203B41FA5}">
                      <a16:colId xmlns:a16="http://schemas.microsoft.com/office/drawing/2014/main" val="3034106149"/>
                    </a:ext>
                  </a:extLst>
                </a:gridCol>
              </a:tblGrid>
              <a:tr h="1141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센서 데이터 수집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 연결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복합환경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복합에너지 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788438"/>
                  </a:ext>
                </a:extLst>
              </a:tr>
              <a:tr h="1141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네트워크로부터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제어명령 수신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클라우드 서비스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지능형 농기계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556575"/>
                  </a:ext>
                </a:extLst>
              </a:tr>
              <a:tr h="11416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농민이 영상을 통해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직접 원격제어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작물의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en-US" altLang="ko-KR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지하부</a:t>
                      </a:r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생육환경을 자동제어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온실 시스템의 최적의 에너지관리와 로봇 </a:t>
                      </a:r>
                      <a:r>
                        <a:rPr lang="ko-KR" altLang="en-US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433575"/>
                  </a:ext>
                </a:extLst>
              </a:tr>
            </a:tbl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00B1BC24-1822-0827-BAB1-6E9B9E5D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세대별 스마트 팜 모델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E6B2039-94A7-07EE-D68D-F5BF45EC3AE2}"/>
              </a:ext>
            </a:extLst>
          </p:cNvPr>
          <p:cNvSpPr/>
          <p:nvPr/>
        </p:nvSpPr>
        <p:spPr>
          <a:xfrm>
            <a:off x="1648208" y="1425677"/>
            <a:ext cx="2589495" cy="803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8A9D9067-B302-0290-82A5-7CD4718DF84D}"/>
              </a:ext>
            </a:extLst>
          </p:cNvPr>
          <p:cNvSpPr/>
          <p:nvPr/>
        </p:nvSpPr>
        <p:spPr>
          <a:xfrm>
            <a:off x="1648208" y="1612490"/>
            <a:ext cx="2589495" cy="501445"/>
          </a:xfrm>
          <a:prstGeom prst="wedgeRectCallout">
            <a:avLst>
              <a:gd name="adj1" fmla="val 25490"/>
              <a:gd name="adj2" fmla="val 703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61E8FBE-B04A-7259-F9C6-93F9222F0A04}"/>
              </a:ext>
            </a:extLst>
          </p:cNvPr>
          <p:cNvSpPr/>
          <p:nvPr/>
        </p:nvSpPr>
        <p:spPr>
          <a:xfrm>
            <a:off x="4253755" y="1425677"/>
            <a:ext cx="2589495" cy="803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03B1C647-0E43-1723-F776-AC9FF075F755}"/>
              </a:ext>
            </a:extLst>
          </p:cNvPr>
          <p:cNvSpPr/>
          <p:nvPr/>
        </p:nvSpPr>
        <p:spPr>
          <a:xfrm>
            <a:off x="4253755" y="1612490"/>
            <a:ext cx="2589495" cy="501445"/>
          </a:xfrm>
          <a:prstGeom prst="wedgeRectCallout">
            <a:avLst>
              <a:gd name="adj1" fmla="val 25490"/>
              <a:gd name="adj2" fmla="val 703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3C6A3B9-68E7-16E3-7A30-9BF25171F3F7}"/>
              </a:ext>
            </a:extLst>
          </p:cNvPr>
          <p:cNvSpPr/>
          <p:nvPr/>
        </p:nvSpPr>
        <p:spPr>
          <a:xfrm>
            <a:off x="6851277" y="1425677"/>
            <a:ext cx="2589495" cy="8030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24A2BBD2-2C94-2CB7-62DA-48A48F5D3C9B}"/>
              </a:ext>
            </a:extLst>
          </p:cNvPr>
          <p:cNvSpPr/>
          <p:nvPr/>
        </p:nvSpPr>
        <p:spPr>
          <a:xfrm>
            <a:off x="6851277" y="1612490"/>
            <a:ext cx="2589495" cy="501445"/>
          </a:xfrm>
          <a:prstGeom prst="wedgeRectCallout">
            <a:avLst>
              <a:gd name="adj1" fmla="val 25490"/>
              <a:gd name="adj2" fmla="val 703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3280AA6A-9754-391D-A50C-D3DADE2024C9}"/>
              </a:ext>
            </a:extLst>
          </p:cNvPr>
          <p:cNvSpPr/>
          <p:nvPr/>
        </p:nvSpPr>
        <p:spPr>
          <a:xfrm>
            <a:off x="678426" y="2228746"/>
            <a:ext cx="969782" cy="229409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기본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구성</a:t>
            </a:r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D5826880-622B-2BBB-1E4A-1449A9064E4C}"/>
              </a:ext>
            </a:extLst>
          </p:cNvPr>
          <p:cNvSpPr/>
          <p:nvPr/>
        </p:nvSpPr>
        <p:spPr>
          <a:xfrm>
            <a:off x="678426" y="4542502"/>
            <a:ext cx="969782" cy="1111046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6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C6CD524-88A6-BB27-6B41-EAD4E4DC5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955836"/>
              </p:ext>
            </p:extLst>
          </p:nvPr>
        </p:nvGraphicFramePr>
        <p:xfrm>
          <a:off x="681037" y="1253331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E0C8F5D3-E819-EB10-F542-810941AE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스마트 팜 분야 시장규모</a:t>
            </a:r>
          </a:p>
        </p:txBody>
      </p:sp>
    </p:spTree>
    <p:extLst>
      <p:ext uri="{BB962C8B-B14F-4D97-AF65-F5344CB8AC3E}">
        <p14:creationId xmlns:p14="http://schemas.microsoft.com/office/powerpoint/2010/main" val="20177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63AF513D-9C15-960A-5BAE-58D5DBFE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스마트 팜의 적용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D20C72B2-7FB6-DD68-ED1B-11CF41212375}"/>
              </a:ext>
            </a:extLst>
          </p:cNvPr>
          <p:cNvGrpSpPr/>
          <p:nvPr/>
        </p:nvGrpSpPr>
        <p:grpSpPr>
          <a:xfrm>
            <a:off x="176982" y="1288026"/>
            <a:ext cx="6371713" cy="4945626"/>
            <a:chOff x="176982" y="1288026"/>
            <a:chExt cx="6371713" cy="4945626"/>
          </a:xfrm>
        </p:grpSpPr>
        <p:sp>
          <p:nvSpPr>
            <p:cNvPr id="17" name="사각형: 잘린 대각선 방향 모서리 16">
              <a:extLst>
                <a:ext uri="{FF2B5EF4-FFF2-40B4-BE49-F238E27FC236}">
                  <a16:creationId xmlns:a16="http://schemas.microsoft.com/office/drawing/2014/main" id="{E2CB882C-95DE-0B5B-7AF4-BA738065BA58}"/>
                </a:ext>
              </a:extLst>
            </p:cNvPr>
            <p:cNvSpPr/>
            <p:nvPr/>
          </p:nvSpPr>
          <p:spPr>
            <a:xfrm>
              <a:off x="176982" y="1288026"/>
              <a:ext cx="5427407" cy="4837471"/>
            </a:xfrm>
            <a:prstGeom prst="snip2DiagRect">
              <a:avLst>
                <a:gd name="adj1" fmla="val 0"/>
                <a:gd name="adj2" fmla="val 997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5715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31A5090-CEF2-9927-495F-C91A96520A00}"/>
                </a:ext>
              </a:extLst>
            </p:cNvPr>
            <p:cNvSpPr/>
            <p:nvPr/>
          </p:nvSpPr>
          <p:spPr>
            <a:xfrm>
              <a:off x="429008" y="1578413"/>
              <a:ext cx="1281811" cy="7078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지능화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07851E6-D836-F5DB-CAFD-94ED535CEF38}"/>
                </a:ext>
              </a:extLst>
            </p:cNvPr>
            <p:cNvSpPr/>
            <p:nvPr/>
          </p:nvSpPr>
          <p:spPr>
            <a:xfrm>
              <a:off x="1864521" y="1578413"/>
              <a:ext cx="1281811" cy="7078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자동화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E6CB808-BB16-C656-D008-6F9DDF5827F1}"/>
                </a:ext>
              </a:extLst>
            </p:cNvPr>
            <p:cNvSpPr/>
            <p:nvPr/>
          </p:nvSpPr>
          <p:spPr>
            <a:xfrm>
              <a:off x="1156591" y="2367117"/>
              <a:ext cx="1281811" cy="70786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연결화</a:t>
              </a:r>
            </a:p>
          </p:txBody>
        </p:sp>
        <p:sp>
          <p:nvSpPr>
            <p:cNvPr id="7" name="순서도: 순차적 액세스 저장소 6">
              <a:extLst>
                <a:ext uri="{FF2B5EF4-FFF2-40B4-BE49-F238E27FC236}">
                  <a16:creationId xmlns:a16="http://schemas.microsoft.com/office/drawing/2014/main" id="{F506A507-3435-2E7A-B33C-7E04571EBB9B}"/>
                </a:ext>
              </a:extLst>
            </p:cNvPr>
            <p:cNvSpPr/>
            <p:nvPr/>
          </p:nvSpPr>
          <p:spPr>
            <a:xfrm flipH="1">
              <a:off x="3250873" y="1885558"/>
              <a:ext cx="2176541" cy="70786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계량화</a:t>
              </a:r>
            </a:p>
          </p:txBody>
        </p:sp>
        <p:sp>
          <p:nvSpPr>
            <p:cNvPr id="8" name="순서도: 순차적 액세스 저장소 7">
              <a:extLst>
                <a:ext uri="{FF2B5EF4-FFF2-40B4-BE49-F238E27FC236}">
                  <a16:creationId xmlns:a16="http://schemas.microsoft.com/office/drawing/2014/main" id="{A8A94F67-82AC-3934-B365-4C946E4151E7}"/>
                </a:ext>
              </a:extLst>
            </p:cNvPr>
            <p:cNvSpPr/>
            <p:nvPr/>
          </p:nvSpPr>
          <p:spPr>
            <a:xfrm rot="10800000" flipH="1">
              <a:off x="3250874" y="2632640"/>
              <a:ext cx="2176541" cy="70786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DFEF8F-0CE3-B8E5-F54D-D77627F8CDCE}"/>
                </a:ext>
              </a:extLst>
            </p:cNvPr>
            <p:cNvSpPr txBox="1"/>
            <p:nvPr/>
          </p:nvSpPr>
          <p:spPr>
            <a:xfrm>
              <a:off x="3818034" y="2813805"/>
              <a:ext cx="104222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</a:p>
          </p:txBody>
        </p:sp>
        <p:sp>
          <p:nvSpPr>
            <p:cNvPr id="13" name="화살표: 왼쪽 12">
              <a:extLst>
                <a:ext uri="{FF2B5EF4-FFF2-40B4-BE49-F238E27FC236}">
                  <a16:creationId xmlns:a16="http://schemas.microsoft.com/office/drawing/2014/main" id="{11321D5D-EEEF-54F9-62E9-9F26A595AFB0}"/>
                </a:ext>
              </a:extLst>
            </p:cNvPr>
            <p:cNvSpPr/>
            <p:nvPr/>
          </p:nvSpPr>
          <p:spPr>
            <a:xfrm>
              <a:off x="298979" y="3569110"/>
              <a:ext cx="1146358" cy="884903"/>
            </a:xfrm>
            <a:prstGeom prst="leftArrow">
              <a:avLst>
                <a:gd name="adj1" fmla="val 100000"/>
                <a:gd name="adj2" fmla="val 4811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</a:p>
          </p:txBody>
        </p:sp>
        <p:sp>
          <p:nvSpPr>
            <p:cNvPr id="14" name="화살표: 왼쪽 13">
              <a:extLst>
                <a:ext uri="{FF2B5EF4-FFF2-40B4-BE49-F238E27FC236}">
                  <a16:creationId xmlns:a16="http://schemas.microsoft.com/office/drawing/2014/main" id="{0447095B-DA47-6423-2F3A-C420D60B3805}"/>
                </a:ext>
              </a:extLst>
            </p:cNvPr>
            <p:cNvSpPr/>
            <p:nvPr/>
          </p:nvSpPr>
          <p:spPr>
            <a:xfrm flipH="1">
              <a:off x="1449359" y="3569110"/>
              <a:ext cx="1146358" cy="884903"/>
            </a:xfrm>
            <a:prstGeom prst="leftArrow">
              <a:avLst>
                <a:gd name="adj1" fmla="val 100000"/>
                <a:gd name="adj2" fmla="val 48119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</a:p>
          </p:txBody>
        </p:sp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D2EE0AAB-EFF2-581D-2B52-E77044840008}"/>
                </a:ext>
              </a:extLst>
            </p:cNvPr>
            <p:cNvSpPr/>
            <p:nvPr/>
          </p:nvSpPr>
          <p:spPr>
            <a:xfrm>
              <a:off x="757085" y="4532670"/>
              <a:ext cx="1543664" cy="1307691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</a:t>
              </a:r>
            </a:p>
          </p:txBody>
        </p:sp>
        <p:graphicFrame>
          <p:nvGraphicFramePr>
            <p:cNvPr id="16" name="다이어그램 15">
              <a:extLst>
                <a:ext uri="{FF2B5EF4-FFF2-40B4-BE49-F238E27FC236}">
                  <a16:creationId xmlns:a16="http://schemas.microsoft.com/office/drawing/2014/main" id="{6FD7D6AA-D131-C2BE-4DC6-70EEF4849A2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8973571"/>
                </p:ext>
              </p:extLst>
            </p:nvPr>
          </p:nvGraphicFramePr>
          <p:xfrm>
            <a:off x="1356443" y="3546989"/>
            <a:ext cx="5192252" cy="26866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C07FDC9-0974-0685-0BB3-E6F79229A42C}"/>
              </a:ext>
            </a:extLst>
          </p:cNvPr>
          <p:cNvGrpSpPr/>
          <p:nvPr/>
        </p:nvGrpSpPr>
        <p:grpSpPr>
          <a:xfrm>
            <a:off x="5693279" y="1189703"/>
            <a:ext cx="4113421" cy="5220929"/>
            <a:chOff x="5693279" y="1189703"/>
            <a:chExt cx="4113421" cy="5220929"/>
          </a:xfrm>
        </p:grpSpPr>
        <p:sp>
          <p:nvSpPr>
            <p:cNvPr id="42" name="사각형: 잘린 대각선 방향 모서리 41">
              <a:extLst>
                <a:ext uri="{FF2B5EF4-FFF2-40B4-BE49-F238E27FC236}">
                  <a16:creationId xmlns:a16="http://schemas.microsoft.com/office/drawing/2014/main" id="{90C8B602-8753-5A83-5F50-B2A266E6D117}"/>
                </a:ext>
              </a:extLst>
            </p:cNvPr>
            <p:cNvSpPr/>
            <p:nvPr/>
          </p:nvSpPr>
          <p:spPr>
            <a:xfrm flipH="1">
              <a:off x="5693279" y="1189703"/>
              <a:ext cx="4113421" cy="5220929"/>
            </a:xfrm>
            <a:prstGeom prst="snip2DiagRect">
              <a:avLst>
                <a:gd name="adj1" fmla="val 0"/>
                <a:gd name="adj2" fmla="val 11766"/>
              </a:avLst>
            </a:prstGeom>
            <a:ln w="2286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사각형: 모서리가 접힌 도형 21">
              <a:extLst>
                <a:ext uri="{FF2B5EF4-FFF2-40B4-BE49-F238E27FC236}">
                  <a16:creationId xmlns:a16="http://schemas.microsoft.com/office/drawing/2014/main" id="{FAB6A80B-DEBF-7340-52EE-100990598FC1}"/>
                </a:ext>
              </a:extLst>
            </p:cNvPr>
            <p:cNvSpPr/>
            <p:nvPr/>
          </p:nvSpPr>
          <p:spPr>
            <a:xfrm>
              <a:off x="5758091" y="1740311"/>
              <a:ext cx="3970927" cy="2163096"/>
            </a:xfrm>
            <a:prstGeom prst="foldedCorne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사각형: 빗면 17">
              <a:extLst>
                <a:ext uri="{FF2B5EF4-FFF2-40B4-BE49-F238E27FC236}">
                  <a16:creationId xmlns:a16="http://schemas.microsoft.com/office/drawing/2014/main" id="{991EB371-D4B6-E91E-AB0D-673DB4F4FB6B}"/>
                </a:ext>
              </a:extLst>
            </p:cNvPr>
            <p:cNvSpPr/>
            <p:nvPr/>
          </p:nvSpPr>
          <p:spPr>
            <a:xfrm>
              <a:off x="6710517" y="1292969"/>
              <a:ext cx="2153264" cy="530942"/>
            </a:xfrm>
            <a:prstGeom prst="beve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적용작물</a:t>
              </a:r>
            </a:p>
          </p:txBody>
        </p:sp>
        <p:sp>
          <p:nvSpPr>
            <p:cNvPr id="19" name="사각형: 위쪽 모서리의 한쪽은 둥글고 다른 한쪽은 잘림 18">
              <a:extLst>
                <a:ext uri="{FF2B5EF4-FFF2-40B4-BE49-F238E27FC236}">
                  <a16:creationId xmlns:a16="http://schemas.microsoft.com/office/drawing/2014/main" id="{2265E2B4-8D9A-4828-25F1-4F2C155081B0}"/>
                </a:ext>
              </a:extLst>
            </p:cNvPr>
            <p:cNvSpPr/>
            <p:nvPr/>
          </p:nvSpPr>
          <p:spPr>
            <a:xfrm>
              <a:off x="5856415" y="2084439"/>
              <a:ext cx="1989727" cy="633846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시설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칠각형 19">
              <a:extLst>
                <a:ext uri="{FF2B5EF4-FFF2-40B4-BE49-F238E27FC236}">
                  <a16:creationId xmlns:a16="http://schemas.microsoft.com/office/drawing/2014/main" id="{8CEC52D8-D7C7-9DCE-0ACF-7823EC4D82BA}"/>
                </a:ext>
              </a:extLst>
            </p:cNvPr>
            <p:cNvSpPr/>
            <p:nvPr/>
          </p:nvSpPr>
          <p:spPr>
            <a:xfrm rot="1067703">
              <a:off x="7944463" y="2181612"/>
              <a:ext cx="1730477" cy="633846"/>
            </a:xfrm>
            <a:prstGeom prst="hept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노지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논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밭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육각형 20">
              <a:extLst>
                <a:ext uri="{FF2B5EF4-FFF2-40B4-BE49-F238E27FC236}">
                  <a16:creationId xmlns:a16="http://schemas.microsoft.com/office/drawing/2014/main" id="{5FFA8B4F-6539-80A1-ED1E-4167921D1206}"/>
                </a:ext>
              </a:extLst>
            </p:cNvPr>
            <p:cNvSpPr/>
            <p:nvPr/>
          </p:nvSpPr>
          <p:spPr>
            <a:xfrm>
              <a:off x="6228735" y="3092191"/>
              <a:ext cx="3234813" cy="596863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중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 가축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3" name="사각형: 잘린 한쪽 모서리 22">
              <a:extLst>
                <a:ext uri="{FF2B5EF4-FFF2-40B4-BE49-F238E27FC236}">
                  <a16:creationId xmlns:a16="http://schemas.microsoft.com/office/drawing/2014/main" id="{7382A7F6-FF2B-9C15-FBB3-DD43D0CC93B4}"/>
                </a:ext>
              </a:extLst>
            </p:cNvPr>
            <p:cNvSpPr/>
            <p:nvPr/>
          </p:nvSpPr>
          <p:spPr>
            <a:xfrm>
              <a:off x="8055335" y="4637785"/>
              <a:ext cx="1590110" cy="639097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농산물 유통</a:t>
              </a:r>
            </a:p>
          </p:txBody>
        </p:sp>
        <p:sp>
          <p:nvSpPr>
            <p:cNvPr id="24" name="사각형: 잘린 한쪽 모서리 23">
              <a:extLst>
                <a:ext uri="{FF2B5EF4-FFF2-40B4-BE49-F238E27FC236}">
                  <a16:creationId xmlns:a16="http://schemas.microsoft.com/office/drawing/2014/main" id="{B4EFFF1F-EC12-9858-3FBC-4558A372D33A}"/>
                </a:ext>
              </a:extLst>
            </p:cNvPr>
            <p:cNvSpPr/>
            <p:nvPr/>
          </p:nvSpPr>
          <p:spPr>
            <a:xfrm flipH="1">
              <a:off x="5735062" y="4637785"/>
              <a:ext cx="1787025" cy="639097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농업 생산</a:t>
              </a:r>
            </a:p>
          </p:txBody>
        </p:sp>
        <p:sp>
          <p:nvSpPr>
            <p:cNvPr id="25" name="팔각형 24">
              <a:extLst>
                <a:ext uri="{FF2B5EF4-FFF2-40B4-BE49-F238E27FC236}">
                  <a16:creationId xmlns:a16="http://schemas.microsoft.com/office/drawing/2014/main" id="{B891B9DD-C5D5-F0A9-4C83-F6403B4C0217}"/>
                </a:ext>
              </a:extLst>
            </p:cNvPr>
            <p:cNvSpPr/>
            <p:nvPr/>
          </p:nvSpPr>
          <p:spPr>
            <a:xfrm>
              <a:off x="6828300" y="4054287"/>
              <a:ext cx="1917698" cy="432618"/>
            </a:xfrm>
            <a:prstGeom prst="oct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적용범위</a:t>
              </a:r>
            </a:p>
          </p:txBody>
        </p:sp>
        <p:cxnSp>
          <p:nvCxnSpPr>
            <p:cNvPr id="30" name="연결선: 꺾임 29">
              <a:extLst>
                <a:ext uri="{FF2B5EF4-FFF2-40B4-BE49-F238E27FC236}">
                  <a16:creationId xmlns:a16="http://schemas.microsoft.com/office/drawing/2014/main" id="{3AAE0D80-D5DA-D182-6468-E5FCD538A010}"/>
                </a:ext>
              </a:extLst>
            </p:cNvPr>
            <p:cNvCxnSpPr>
              <a:cxnSpLocks/>
              <a:stCxn id="24" idx="3"/>
              <a:endCxn id="25" idx="5"/>
            </p:cNvCxnSpPr>
            <p:nvPr/>
          </p:nvCxnSpPr>
          <p:spPr>
            <a:xfrm rot="5400000" flipH="1" flipV="1">
              <a:off x="6500043" y="4309528"/>
              <a:ext cx="456789" cy="199726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연결선: 꺾임 34">
              <a:extLst>
                <a:ext uri="{FF2B5EF4-FFF2-40B4-BE49-F238E27FC236}">
                  <a16:creationId xmlns:a16="http://schemas.microsoft.com/office/drawing/2014/main" id="{D7DA62AE-422C-0E33-27D3-72453CD97B8A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 rot="16200000" flipV="1">
              <a:off x="8569800" y="4357195"/>
              <a:ext cx="456789" cy="10439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설명선: 오른쪽 화살표 38">
              <a:extLst>
                <a:ext uri="{FF2B5EF4-FFF2-40B4-BE49-F238E27FC236}">
                  <a16:creationId xmlns:a16="http://schemas.microsoft.com/office/drawing/2014/main" id="{F86EFE4B-83F5-3622-D0DC-31FE7692B2D9}"/>
                </a:ext>
              </a:extLst>
            </p:cNvPr>
            <p:cNvSpPr/>
            <p:nvPr/>
          </p:nvSpPr>
          <p:spPr>
            <a:xfrm>
              <a:off x="5768340" y="5407741"/>
              <a:ext cx="1787025" cy="540276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맞춤형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소비</a:t>
              </a:r>
            </a:p>
          </p:txBody>
        </p:sp>
        <p:sp>
          <p:nvSpPr>
            <p:cNvPr id="41" name="화살표: 왼쪽/오른쪽/위쪽 40">
              <a:extLst>
                <a:ext uri="{FF2B5EF4-FFF2-40B4-BE49-F238E27FC236}">
                  <a16:creationId xmlns:a16="http://schemas.microsoft.com/office/drawing/2014/main" id="{AD918684-3554-B2E6-6B0D-43CF76A7DFBF}"/>
                </a:ext>
              </a:extLst>
            </p:cNvPr>
            <p:cNvSpPr/>
            <p:nvPr/>
          </p:nvSpPr>
          <p:spPr>
            <a:xfrm>
              <a:off x="8068726" y="5407741"/>
              <a:ext cx="1590110" cy="629265"/>
            </a:xfrm>
            <a:prstGeom prst="leftRightUpArrow">
              <a:avLst>
                <a:gd name="adj1" fmla="val 50000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 삶의 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1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232</Words>
  <Application>Microsoft Office PowerPoint</Application>
  <PresentationFormat>A4 용지(210x297mm)</PresentationFormat>
  <Paragraphs>64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궁서</vt:lpstr>
      <vt:lpstr>돋움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1. 스마트 팜의 의미</vt:lpstr>
      <vt:lpstr>2. 세대별 스마트 팜 모델</vt:lpstr>
      <vt:lpstr>3. 스마트 팜 분야 시장규모</vt:lpstr>
      <vt:lpstr>4. 스마트 팜의 적용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이수 최</dc:creator>
  <cp:lastModifiedBy>이수 최</cp:lastModifiedBy>
  <cp:revision>3</cp:revision>
  <dcterms:created xsi:type="dcterms:W3CDTF">2026-04-10T06:55:08Z</dcterms:created>
  <dcterms:modified xsi:type="dcterms:W3CDTF">2026-04-10T07:55:20Z</dcterms:modified>
</cp:coreProperties>
</file>