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mv" ContentType="video/x-ms-wmv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drawings/drawing1.xml" ContentType="application/vnd.openxmlformats-officedocument.drawingml.chartshape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60" r:id="rId1"/>
  </p:sldMasterIdLst>
  <p:notesMasterIdLst>
    <p:notesMasterId r:id="rId8"/>
  </p:notesMasterIdLst>
  <p:sldIdLst>
    <p:sldId id="256" r:id="rId2"/>
    <p:sldId id="261" r:id="rId3"/>
    <p:sldId id="262" r:id="rId4"/>
    <p:sldId id="258" r:id="rId5"/>
    <p:sldId id="259" r:id="rId6"/>
    <p:sldId id="260" r:id="rId7"/>
  </p:sldIdLst>
  <p:sldSz cx="9906000" cy="6858000" type="A4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C2FFA5D-87B4-456A-9821-1D502468CF0F}" styleName="테마 스타일 1 - 강조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4754" autoAdjust="0"/>
    <p:restoredTop sz="94660"/>
  </p:normalViewPr>
  <p:slideViewPr>
    <p:cSldViewPr snapToGrid="0">
      <p:cViewPr varScale="1">
        <p:scale>
          <a:sx n="113" d="100"/>
          <a:sy n="113" d="100"/>
        </p:scale>
        <p:origin x="1098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Relationship Id="rId4" Type="http://schemas.openxmlformats.org/officeDocument/2006/relationships/chartUserShapes" Target="../drawings/drawing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92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굴림" panose="020B0600000101010101" pitchFamily="50" charset="-127"/>
                <a:ea typeface="굴림" panose="020B0600000101010101" pitchFamily="50" charset="-127"/>
                <a:cs typeface="+mn-cs"/>
              </a:defRPr>
            </a:pPr>
            <a:r>
              <a:rPr lang="en-US" altLang="ko-KR" sz="2400" b="1" dirty="0">
                <a:latin typeface="돋움" panose="020B0600000101010101" pitchFamily="50" charset="-127"/>
                <a:ea typeface="돋움" panose="020B0600000101010101" pitchFamily="50" charset="-127"/>
              </a:rPr>
              <a:t>65</a:t>
            </a:r>
            <a:r>
              <a:rPr lang="ko-KR" altLang="en-US" sz="2400" b="1" dirty="0">
                <a:latin typeface="돋움" panose="020B0600000101010101" pitchFamily="50" charset="-127"/>
                <a:ea typeface="돋움" panose="020B0600000101010101" pitchFamily="50" charset="-127"/>
              </a:rPr>
              <a:t>세 이상 인구 추이</a:t>
            </a:r>
            <a:endParaRPr lang="ko-KR" sz="2400" b="1" dirty="0">
              <a:latin typeface="돋움" panose="020B0600000101010101" pitchFamily="50" charset="-127"/>
              <a:ea typeface="돋움" panose="020B0600000101010101" pitchFamily="50" charset="-127"/>
            </a:endParaRPr>
          </a:p>
        </c:rich>
      </c:tx>
      <c:overlay val="0"/>
      <c:spPr>
        <a:solidFill>
          <a:schemeClr val="bg1"/>
        </a:solidFill>
        <a:ln>
          <a:solidFill>
            <a:schemeClr val="tx1"/>
          </a:solidFill>
        </a:ln>
        <a:effectLst>
          <a:outerShdw blurRad="50800" dist="38100" dir="16200000" rotWithShape="0">
            <a:prstClr val="black">
              <a:alpha val="40000"/>
            </a:prstClr>
          </a:outerShdw>
        </a:effectLst>
      </c:spPr>
      <c:txPr>
        <a:bodyPr rot="0" spcFirstLastPara="1" vertOverflow="ellipsis" vert="horz" wrap="square" anchor="ctr" anchorCtr="1"/>
        <a:lstStyle/>
        <a:p>
          <a:pPr>
            <a:defRPr sz="192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굴림" panose="020B0600000101010101" pitchFamily="50" charset="-127"/>
              <a:ea typeface="굴림" panose="020B0600000101010101" pitchFamily="50" charset="-127"/>
              <a:cs typeface="+mn-cs"/>
            </a:defRPr>
          </a:pPr>
          <a:endParaRPr lang="ko-KR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65세 이상 인구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Sheet1!$A$2:$A$6</c:f>
              <c:strCache>
                <c:ptCount val="5"/>
                <c:pt idx="0">
                  <c:v>2021년</c:v>
                </c:pt>
                <c:pt idx="1">
                  <c:v>2022년</c:v>
                </c:pt>
                <c:pt idx="2">
                  <c:v>2023년</c:v>
                </c:pt>
                <c:pt idx="3">
                  <c:v>2024년</c:v>
                </c:pt>
                <c:pt idx="4">
                  <c:v>2025년</c:v>
                </c:pt>
              </c:strCache>
            </c:strRef>
          </c:cat>
          <c:val>
            <c:numRef>
              <c:f>Sheet1!$B$2:$B$6</c:f>
              <c:numCache>
                <c:formatCode>#,##0_ </c:formatCode>
                <c:ptCount val="5"/>
                <c:pt idx="0">
                  <c:v>5268</c:v>
                </c:pt>
                <c:pt idx="1">
                  <c:v>5701</c:v>
                </c:pt>
                <c:pt idx="2">
                  <c:v>6251</c:v>
                </c:pt>
                <c:pt idx="3">
                  <c:v>6775</c:v>
                </c:pt>
                <c:pt idx="4">
                  <c:v>7257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51C-4117-949B-96A8DD8E8CA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615115935"/>
        <c:axId val="615114975"/>
      </c:barChart>
      <c:lineChart>
        <c:grouping val="standard"/>
        <c:varyColors val="0"/>
        <c:ser>
          <c:idx val="1"/>
          <c:order val="1"/>
          <c:tx>
            <c:strRef>
              <c:f>Sheet1!$C$1</c:f>
              <c:strCache>
                <c:ptCount val="1"/>
                <c:pt idx="0">
                  <c:v>전체 인구 중 비율(%)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diamond"/>
            <c:size val="5"/>
            <c:spPr>
              <a:solidFill>
                <a:schemeClr val="accent2"/>
              </a:solidFill>
              <a:ln w="9525">
                <a:solidFill>
                  <a:schemeClr val="accent2"/>
                </a:solidFill>
              </a:ln>
              <a:effectLst/>
            </c:spPr>
          </c:marker>
          <c:dLbls>
            <c:dLbl>
              <c:idx val="4"/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851C-4117-949B-96A8DD8E8CAF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굴림" panose="020B0600000101010101" pitchFamily="50" charset="-127"/>
                    <a:ea typeface="굴림" panose="020B0600000101010101" pitchFamily="50" charset="-127"/>
                    <a:cs typeface="+mn-cs"/>
                  </a:defRPr>
                </a:pPr>
                <a:endParaRPr lang="ko-KR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Sheet1!$A$2:$A$6</c:f>
              <c:strCache>
                <c:ptCount val="5"/>
                <c:pt idx="0">
                  <c:v>2021년</c:v>
                </c:pt>
                <c:pt idx="1">
                  <c:v>2022년</c:v>
                </c:pt>
                <c:pt idx="2">
                  <c:v>2023년</c:v>
                </c:pt>
                <c:pt idx="3">
                  <c:v>2024년</c:v>
                </c:pt>
                <c:pt idx="4">
                  <c:v>2025년</c:v>
                </c:pt>
              </c:strCache>
            </c:strRef>
          </c:cat>
          <c:val>
            <c:numRef>
              <c:f>Sheet1!$C$2:$C$6</c:f>
              <c:numCache>
                <c:formatCode>0.0_ </c:formatCode>
                <c:ptCount val="5"/>
                <c:pt idx="0">
                  <c:v>10.6</c:v>
                </c:pt>
                <c:pt idx="1">
                  <c:v>11.2</c:v>
                </c:pt>
                <c:pt idx="2">
                  <c:v>12.2</c:v>
                </c:pt>
                <c:pt idx="3">
                  <c:v>13.1</c:v>
                </c:pt>
                <c:pt idx="4">
                  <c:v>14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851C-4117-949B-96A8DD8E8CA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674090351"/>
        <c:axId val="674093711"/>
      </c:lineChart>
      <c:catAx>
        <c:axId val="615115935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굴림" panose="020B0600000101010101" pitchFamily="50" charset="-127"/>
                <a:ea typeface="굴림" panose="020B0600000101010101" pitchFamily="50" charset="-127"/>
                <a:cs typeface="+mn-cs"/>
              </a:defRPr>
            </a:pPr>
            <a:endParaRPr lang="ko-KR"/>
          </a:p>
        </c:txPr>
        <c:crossAx val="615114975"/>
        <c:crosses val="autoZero"/>
        <c:auto val="1"/>
        <c:lblAlgn val="ctr"/>
        <c:lblOffset val="100"/>
        <c:noMultiLvlLbl val="0"/>
      </c:catAx>
      <c:valAx>
        <c:axId val="615114975"/>
        <c:scaling>
          <c:orientation val="minMax"/>
        </c:scaling>
        <c:delete val="0"/>
        <c:axPos val="l"/>
        <c:numFmt formatCode="#,##0_ " sourceLinked="1"/>
        <c:majorTickMark val="none"/>
        <c:minorTickMark val="none"/>
        <c:tickLblPos val="nextTo"/>
        <c:spPr>
          <a:noFill/>
          <a:ln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굴림" panose="020B0600000101010101" pitchFamily="50" charset="-127"/>
                <a:ea typeface="굴림" panose="020B0600000101010101" pitchFamily="50" charset="-127"/>
                <a:cs typeface="+mn-cs"/>
              </a:defRPr>
            </a:pPr>
            <a:endParaRPr lang="ko-KR"/>
          </a:p>
        </c:txPr>
        <c:crossAx val="615115935"/>
        <c:crosses val="autoZero"/>
        <c:crossBetween val="between"/>
      </c:valAx>
      <c:valAx>
        <c:axId val="674093711"/>
        <c:scaling>
          <c:orientation val="minMax"/>
          <c:max val="16"/>
          <c:min val="0"/>
        </c:scaling>
        <c:delete val="0"/>
        <c:axPos val="r"/>
        <c:numFmt formatCode="0.0_ " sourceLinked="1"/>
        <c:majorTickMark val="out"/>
        <c:minorTickMark val="none"/>
        <c:tickLblPos val="nextTo"/>
        <c:spPr>
          <a:noFill/>
          <a:ln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굴림" panose="020B0600000101010101" pitchFamily="50" charset="-127"/>
                <a:ea typeface="굴림" panose="020B0600000101010101" pitchFamily="50" charset="-127"/>
                <a:cs typeface="+mn-cs"/>
              </a:defRPr>
            </a:pPr>
            <a:endParaRPr lang="ko-KR"/>
          </a:p>
        </c:txPr>
        <c:crossAx val="674090351"/>
        <c:crosses val="max"/>
        <c:crossBetween val="between"/>
        <c:majorUnit val="4"/>
      </c:valAx>
      <c:catAx>
        <c:axId val="674090351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extTo"/>
        <c:crossAx val="674093711"/>
        <c:auto val="1"/>
        <c:lblAlgn val="ctr"/>
        <c:lblOffset val="100"/>
        <c:noMultiLvlLbl val="0"/>
      </c:catAx>
      <c:dTable>
        <c:showHorzBorder val="1"/>
        <c:showVertBorder val="1"/>
        <c:showOutline val="1"/>
        <c:showKeys val="1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0" spcFirstLastPara="1" vertOverflow="ellipsis" vert="horz" wrap="square" anchor="ctr" anchorCtr="1"/>
          <a:lstStyle/>
          <a:p>
            <a:pPr rtl="0">
              <a:defRPr sz="16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굴림" panose="020B0600000101010101" pitchFamily="50" charset="-127"/>
                <a:ea typeface="굴림" panose="020B0600000101010101" pitchFamily="50" charset="-127"/>
                <a:cs typeface="+mn-cs"/>
              </a:defRPr>
            </a:pPr>
            <a:endParaRPr lang="ko-KR"/>
          </a:p>
        </c:txPr>
      </c:dTable>
      <c:spPr>
        <a:solidFill>
          <a:schemeClr val="bg1"/>
        </a:solidFill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solidFill>
      <a:srgbClr val="FFC000"/>
    </a:solidFill>
    <a:ln>
      <a:solidFill>
        <a:schemeClr val="tx1"/>
      </a:solidFill>
    </a:ln>
    <a:effectLst/>
  </c:spPr>
  <c:txPr>
    <a:bodyPr/>
    <a:lstStyle/>
    <a:p>
      <a:pPr>
        <a:defRPr sz="1600">
          <a:latin typeface="굴림" panose="020B0600000101010101" pitchFamily="50" charset="-127"/>
          <a:ea typeface="굴림" panose="020B0600000101010101" pitchFamily="50" charset="-127"/>
        </a:defRPr>
      </a:pPr>
      <a:endParaRPr lang="ko-KR"/>
    </a:p>
  </c:txPr>
  <c:externalData r:id="rId3">
    <c:autoUpdate val="0"/>
  </c:externalData>
  <c:userShapes r:id="rId4"/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0.30478</cdr:x>
      <cdr:y>0.1739</cdr:y>
    </cdr:from>
    <cdr:to>
      <cdr:x>0.50892</cdr:x>
      <cdr:y>0.25952</cdr:y>
    </cdr:to>
    <cdr:sp macro="" textlink="">
      <cdr:nvSpPr>
        <cdr:cNvPr id="2" name="사각형: 둥근 한쪽 모서리 1">
          <a:extLst xmlns:a="http://schemas.openxmlformats.org/drawingml/2006/main">
            <a:ext uri="{FF2B5EF4-FFF2-40B4-BE49-F238E27FC236}">
              <a16:creationId xmlns:a16="http://schemas.microsoft.com/office/drawing/2014/main" id="{5BD25A03-56B2-CC36-E732-8E73C30884FB}"/>
            </a:ext>
          </a:extLst>
        </cdr:cNvPr>
        <cdr:cNvSpPr/>
      </cdr:nvSpPr>
      <cdr:spPr>
        <a:xfrm xmlns:a="http://schemas.openxmlformats.org/drawingml/2006/main">
          <a:off x="2604028" y="756709"/>
          <a:ext cx="1744133" cy="372533"/>
        </a:xfrm>
        <a:prstGeom xmlns:a="http://schemas.openxmlformats.org/drawingml/2006/main" prst="round1Rect">
          <a:avLst>
            <a:gd name="adj" fmla="val 50000"/>
          </a:avLst>
        </a:prstGeom>
      </cdr:spPr>
      <cdr:style>
        <a:lnRef xmlns:a="http://schemas.openxmlformats.org/drawingml/2006/main" idx="1">
          <a:schemeClr val="accent1"/>
        </a:lnRef>
        <a:fillRef xmlns:a="http://schemas.openxmlformats.org/drawingml/2006/main" idx="2">
          <a:schemeClr val="accent1"/>
        </a:fillRef>
        <a:effectRef xmlns:a="http://schemas.openxmlformats.org/drawingml/2006/main" idx="1">
          <a:schemeClr val="accent1"/>
        </a:effectRef>
        <a:fontRef xmlns:a="http://schemas.openxmlformats.org/drawingml/2006/main" idx="minor">
          <a:schemeClr val="dk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pPr algn="ctr"/>
          <a:r>
            <a:rPr lang="ko-KR" altLang="en-US" sz="1800" dirty="0">
              <a:solidFill>
                <a:schemeClr val="tx1"/>
              </a:solidFill>
              <a:latin typeface="궁서" panose="02030600000101010101" pitchFamily="18" charset="-127"/>
              <a:ea typeface="궁서" panose="02030600000101010101" pitchFamily="18" charset="-127"/>
            </a:rPr>
            <a:t>단위 </a:t>
          </a:r>
          <a:r>
            <a:rPr lang="en-US" altLang="ko-KR" sz="1800" dirty="0">
              <a:solidFill>
                <a:schemeClr val="tx1"/>
              </a:solidFill>
              <a:latin typeface="궁서" panose="02030600000101010101" pitchFamily="18" charset="-127"/>
              <a:ea typeface="궁서" panose="02030600000101010101" pitchFamily="18" charset="-127"/>
            </a:rPr>
            <a:t>: </a:t>
          </a:r>
          <a:r>
            <a:rPr lang="ko-KR" altLang="en-US" sz="1800" dirty="0">
              <a:solidFill>
                <a:schemeClr val="tx1"/>
              </a:solidFill>
              <a:latin typeface="궁서" panose="02030600000101010101" pitchFamily="18" charset="-127"/>
              <a:ea typeface="궁서" panose="02030600000101010101" pitchFamily="18" charset="-127"/>
            </a:rPr>
            <a:t>천명</a:t>
          </a:r>
          <a:r>
            <a:rPr lang="en-US" altLang="ko-KR" sz="1800" dirty="0">
              <a:solidFill>
                <a:schemeClr val="tx1"/>
              </a:solidFill>
              <a:latin typeface="궁서" panose="02030600000101010101" pitchFamily="18" charset="-127"/>
              <a:ea typeface="궁서" panose="02030600000101010101" pitchFamily="18" charset="-127"/>
            </a:rPr>
            <a:t>, %</a:t>
          </a:r>
          <a:endParaRPr lang="ko-KR" sz="1800" dirty="0">
            <a:solidFill>
              <a:schemeClr val="tx1"/>
            </a:solidFill>
            <a:latin typeface="궁서" panose="02030600000101010101" pitchFamily="18" charset="-127"/>
            <a:ea typeface="궁서" panose="02030600000101010101" pitchFamily="18" charset="-127"/>
          </a:endParaRPr>
        </a:p>
      </cdr:txBody>
    </cdr:sp>
  </cdr:relSizeAnchor>
</c:userShape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64C1AAB-F3AB-4F0E-868F-A305251D5ED8}" type="datetimeFigureOut">
              <a:rPr lang="ko-KR" altLang="en-US" smtClean="0"/>
              <a:t>2026-10-12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1200150" y="1143000"/>
            <a:ext cx="44577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5C71133-D907-4613-9F9F-D832B898E62A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13555066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1122363"/>
            <a:ext cx="84201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38250" y="3602038"/>
            <a:ext cx="74295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ko-KR" altLang="en-US"/>
              <a:t>클릭하여 마스터 부제목 스타일 편집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491D94-CF8A-4C1A-8A5F-75D14AB3C285}" type="datetime1">
              <a:rPr lang="ko-KR" altLang="en-US" smtClean="0"/>
              <a:t>2026-10-12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B17C48-1821-42DD-B4A5-4031E123635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67475318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C4F541-113A-4C44-B885-B6DC04B757F2}" type="datetime1">
              <a:rPr lang="ko-KR" altLang="en-US" smtClean="0"/>
              <a:t>2026-10-12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B17C48-1821-42DD-B4A5-4031E1236356}" type="slidenum">
              <a:rPr lang="ko-KR" altLang="en-US" smtClean="0"/>
              <a:t>‹#›</a:t>
            </a:fld>
            <a:endParaRPr lang="ko-KR" altLang="en-US"/>
          </a:p>
        </p:txBody>
      </p:sp>
      <p:sp>
        <p:nvSpPr>
          <p:cNvPr id="7" name="화살표: 갈매기형 수장 6">
            <a:extLst>
              <a:ext uri="{FF2B5EF4-FFF2-40B4-BE49-F238E27FC236}">
                <a16:creationId xmlns:a16="http://schemas.microsoft.com/office/drawing/2014/main" id="{064BCB47-DD9C-85E4-A78A-766830AD5C02}"/>
              </a:ext>
            </a:extLst>
          </p:cNvPr>
          <p:cNvSpPr/>
          <p:nvPr userDrawn="1"/>
        </p:nvSpPr>
        <p:spPr>
          <a:xfrm>
            <a:off x="0" y="681037"/>
            <a:ext cx="9906000" cy="228600"/>
          </a:xfrm>
          <a:prstGeom prst="chevron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</a:endParaRPr>
          </a:p>
        </p:txBody>
      </p:sp>
      <p:sp>
        <p:nvSpPr>
          <p:cNvPr id="8" name="사각형: 잘린 한쪽 모서리 7">
            <a:extLst>
              <a:ext uri="{FF2B5EF4-FFF2-40B4-BE49-F238E27FC236}">
                <a16:creationId xmlns:a16="http://schemas.microsoft.com/office/drawing/2014/main" id="{38AB177B-3089-2BB9-6AF7-C40F00D39BAF}"/>
              </a:ext>
            </a:extLst>
          </p:cNvPr>
          <p:cNvSpPr/>
          <p:nvPr userDrawn="1"/>
        </p:nvSpPr>
        <p:spPr>
          <a:xfrm>
            <a:off x="681037" y="9523"/>
            <a:ext cx="8543925" cy="897995"/>
          </a:xfrm>
          <a:prstGeom prst="snip1Rect">
            <a:avLst>
              <a:gd name="adj" fmla="val 50000"/>
            </a:avLst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4000" dirty="0">
              <a:solidFill>
                <a:schemeClr val="bg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81037" y="9523"/>
            <a:ext cx="8454495" cy="897995"/>
          </a:xfrm>
        </p:spPr>
        <p:txBody>
          <a:bodyPr>
            <a:normAutofit/>
          </a:bodyPr>
          <a:lstStyle>
            <a:lvl1pPr algn="ctr">
              <a:defRPr sz="4000">
                <a:solidFill>
                  <a:schemeClr val="bg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</a:lstStyle>
          <a:p>
            <a:r>
              <a:rPr lang="ko-KR" altLang="en-US" dirty="0"/>
              <a:t>목차</a:t>
            </a:r>
            <a:endParaRPr lang="en-US" altLang="ko-KR" dirty="0"/>
          </a:p>
        </p:txBody>
      </p:sp>
      <p:pic>
        <p:nvPicPr>
          <p:cNvPr id="12" name="그림 11">
            <a:extLst>
              <a:ext uri="{FF2B5EF4-FFF2-40B4-BE49-F238E27FC236}">
                <a16:creationId xmlns:a16="http://schemas.microsoft.com/office/drawing/2014/main" id="{52891F05-EA25-FD14-83A0-828000DCBE0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clrChange>
              <a:clrFrom>
                <a:srgbClr val="7C7C7E"/>
              </a:clrFrom>
              <a:clrTo>
                <a:srgbClr val="7C7C7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53466" y="6438901"/>
            <a:ext cx="1300403" cy="365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3049255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5879" y="1709740"/>
            <a:ext cx="8543925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879" y="4589465"/>
            <a:ext cx="8543925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9DF4BC-E6F3-4160-8B35-F2CC44B68737}" type="datetime1">
              <a:rPr lang="ko-KR" altLang="en-US" smtClean="0"/>
              <a:t>2026-10-12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B17C48-1821-42DD-B4A5-4031E123635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17042395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1038" y="1825625"/>
            <a:ext cx="421005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14913" y="1825625"/>
            <a:ext cx="421005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778F2F-E671-41BB-BCD8-5A0A6B0BA2E8}" type="datetime1">
              <a:rPr lang="ko-KR" altLang="en-US" smtClean="0"/>
              <a:t>2026-10-12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B17C48-1821-42DD-B4A5-4031E123635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6422659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365127"/>
            <a:ext cx="8543925" cy="1325563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2329" y="1681163"/>
            <a:ext cx="4190702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2329" y="2505075"/>
            <a:ext cx="4190702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14913" y="1681163"/>
            <a:ext cx="4211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14913" y="2505075"/>
            <a:ext cx="4211340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AEE023-1BF8-42F3-88B9-A04D8AF2259B}" type="datetime1">
              <a:rPr lang="ko-KR" altLang="en-US" smtClean="0"/>
              <a:t>2026-10-12</a:t>
            </a:fld>
            <a:endParaRPr lang="ko-KR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B17C48-1821-42DD-B4A5-4031E123635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42384539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1FDAFA-9A4E-48B2-904E-7B7688251E17}" type="datetime1">
              <a:rPr lang="ko-KR" altLang="en-US" smtClean="0"/>
              <a:t>2026-10-12</a:t>
            </a:fld>
            <a:endParaRPr lang="ko-KR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B17C48-1821-42DD-B4A5-4031E123635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18267444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C087E1-4A39-4D64-8972-D0BB8EF9C963}" type="datetime1">
              <a:rPr lang="ko-KR" altLang="en-US" smtClean="0"/>
              <a:t>2026-10-12</a:t>
            </a:fld>
            <a:endParaRPr lang="ko-KR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B17C48-1821-42DD-B4A5-4031E123635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613992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11340" y="987427"/>
            <a:ext cx="5014913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2328" y="2057400"/>
            <a:ext cx="319494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A6ACAC-135D-43A2-9769-9773E8C8859C}" type="datetime1">
              <a:rPr lang="ko-KR" altLang="en-US" smtClean="0"/>
              <a:t>2026-10-12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B17C48-1821-42DD-B4A5-4031E123635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18147097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211340" y="987427"/>
            <a:ext cx="5014913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ko-KR" altLang="en-US"/>
              <a:t>그림을 추가하려면 아이콘을 클릭하십시오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2328" y="2057400"/>
            <a:ext cx="319494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C9AF4F-08CD-4BF9-8FFF-EEC70C3F44D3}" type="datetime1">
              <a:rPr lang="ko-KR" altLang="en-US" smtClean="0"/>
              <a:t>2026-10-12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B17C48-1821-42DD-B4A5-4031E123635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81477964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080012-043F-4DB7-8FFB-466A8CFABAE9}" type="datetime1">
              <a:rPr lang="ko-KR" altLang="en-US" smtClean="0"/>
              <a:t>2026-10-12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B17C48-1821-42DD-B4A5-4031E123635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87232823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088982" y="365125"/>
            <a:ext cx="2135981" cy="5811838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1038" y="365125"/>
            <a:ext cx="6284119" cy="5811838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FFEF74-D8AB-4DF8-8E94-CBEAF64D8F5C}" type="datetime1">
              <a:rPr lang="ko-KR" altLang="en-US" smtClean="0"/>
              <a:t>2026-10-12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B17C48-1821-42DD-B4A5-4031E123635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6882082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1038" y="365127"/>
            <a:ext cx="8543925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1038" y="1825625"/>
            <a:ext cx="8543925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81038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B061A48-98CE-4D11-A598-21D65BA648D7}" type="datetime1">
              <a:rPr lang="ko-KR" altLang="en-US" smtClean="0"/>
              <a:t>2026-10-12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281363" y="6356352"/>
            <a:ext cx="334327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996113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B17C48-1821-42DD-B4A5-4031E123635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78182923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hdr="0" ftr="0" dt="0"/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slide" Target="slide6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.wmv"/><Relationship Id="rId1" Type="http://schemas.microsoft.com/office/2007/relationships/media" Target="../media/media1.wmv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L 도형 3">
            <a:extLst>
              <a:ext uri="{FF2B5EF4-FFF2-40B4-BE49-F238E27FC236}">
                <a16:creationId xmlns:a16="http://schemas.microsoft.com/office/drawing/2014/main" id="{565AEE00-0DEC-9D58-753F-3533CA7FD865}"/>
              </a:ext>
            </a:extLst>
          </p:cNvPr>
          <p:cNvSpPr/>
          <p:nvPr/>
        </p:nvSpPr>
        <p:spPr>
          <a:xfrm>
            <a:off x="1" y="0"/>
            <a:ext cx="3945466" cy="6858000"/>
          </a:xfrm>
          <a:prstGeom prst="corner">
            <a:avLst>
              <a:gd name="adj1" fmla="val 62232"/>
              <a:gd name="adj2" fmla="val 52671"/>
            </a:avLst>
          </a:prstGeom>
          <a:blipFill dpi="0" rotWithShape="1">
            <a:blip r:embed="rId2">
              <a:alphaModFix amt="50000"/>
            </a:blip>
            <a:srcRect/>
            <a:stretch>
              <a:fillRect/>
            </a:stretch>
          </a:blipFill>
          <a:effectLst>
            <a:softEdge rad="63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463"/>
          </a:p>
        </p:txBody>
      </p:sp>
      <p:sp>
        <p:nvSpPr>
          <p:cNvPr id="5" name="직사각형 4">
            <a:extLst>
              <a:ext uri="{FF2B5EF4-FFF2-40B4-BE49-F238E27FC236}">
                <a16:creationId xmlns:a16="http://schemas.microsoft.com/office/drawing/2014/main" id="{34870BC5-7D19-BC73-1A75-B2EF7A83699E}"/>
              </a:ext>
            </a:extLst>
          </p:cNvPr>
          <p:cNvSpPr/>
          <p:nvPr/>
        </p:nvSpPr>
        <p:spPr>
          <a:xfrm>
            <a:off x="2489200" y="2158998"/>
            <a:ext cx="5359400" cy="1185333"/>
          </a:xfrm>
          <a:prstGeom prst="rect">
            <a:avLst/>
          </a:prstGeom>
          <a:noFill/>
          <a:effectLst>
            <a:reflection blurRad="6350" stA="52000" endA="300" endPos="35000" dir="5400000" sy="-100000" algn="bl" rotWithShape="0"/>
          </a:effectLst>
        </p:spPr>
        <p:txBody>
          <a:bodyPr wrap="none" lIns="91440" tIns="45720" rIns="91440" bIns="45720">
            <a:prstTxWarp prst="textCurveUp">
              <a:avLst>
                <a:gd name="adj" fmla="val 56338"/>
              </a:avLst>
            </a:prstTxWarp>
            <a:spAutoFit/>
          </a:bodyPr>
          <a:lstStyle/>
          <a:p>
            <a:pPr algn="ctr"/>
            <a:r>
              <a:rPr lang="en-US" altLang="ko-KR" sz="5400" b="1" dirty="0">
                <a:ln w="0"/>
                <a:latin typeface="궁서" panose="02030600000101010101" pitchFamily="18" charset="-127"/>
                <a:ea typeface="궁서" panose="02030600000101010101" pitchFamily="18" charset="-127"/>
              </a:rPr>
              <a:t>Aging society</a:t>
            </a:r>
          </a:p>
        </p:txBody>
      </p:sp>
      <p:pic>
        <p:nvPicPr>
          <p:cNvPr id="7" name="그림 6">
            <a:extLst>
              <a:ext uri="{FF2B5EF4-FFF2-40B4-BE49-F238E27FC236}">
                <a16:creationId xmlns:a16="http://schemas.microsoft.com/office/drawing/2014/main" id="{D82106E7-625F-6C70-B957-3DAD19E401C9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CEAAF4"/>
              </a:clrFrom>
              <a:clrTo>
                <a:srgbClr val="CEAAF4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44933" y="5909733"/>
            <a:ext cx="1566334" cy="8297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0301466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제목 2">
            <a:extLst>
              <a:ext uri="{FF2B5EF4-FFF2-40B4-BE49-F238E27FC236}">
                <a16:creationId xmlns:a16="http://schemas.microsoft.com/office/drawing/2014/main" id="{AD4CB87E-D0F1-7F89-29C2-C22D1629A7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/>
              <a:t>목차</a:t>
            </a:r>
          </a:p>
        </p:txBody>
      </p:sp>
      <p:sp>
        <p:nvSpPr>
          <p:cNvPr id="4" name="화살표: 위로 굽음 3">
            <a:extLst>
              <a:ext uri="{FF2B5EF4-FFF2-40B4-BE49-F238E27FC236}">
                <a16:creationId xmlns:a16="http://schemas.microsoft.com/office/drawing/2014/main" id="{7742D8E2-0B9D-FD7D-C19A-AE3D33690BE4}"/>
              </a:ext>
            </a:extLst>
          </p:cNvPr>
          <p:cNvSpPr/>
          <p:nvPr/>
        </p:nvSpPr>
        <p:spPr>
          <a:xfrm>
            <a:off x="1286933" y="1798935"/>
            <a:ext cx="5765800" cy="541866"/>
          </a:xfrm>
          <a:prstGeom prst="bentUpArrow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400">
              <a:latin typeface="돋움" panose="020B0600000101010101" pitchFamily="50" charset="-127"/>
              <a:ea typeface="돋움" panose="020B0600000101010101" pitchFamily="50" charset="-127"/>
            </a:endParaRPr>
          </a:p>
        </p:txBody>
      </p:sp>
      <p:sp>
        <p:nvSpPr>
          <p:cNvPr id="5" name="오각형 4">
            <a:extLst>
              <a:ext uri="{FF2B5EF4-FFF2-40B4-BE49-F238E27FC236}">
                <a16:creationId xmlns:a16="http://schemas.microsoft.com/office/drawing/2014/main" id="{B4BE5EE6-EC0B-8D9E-3F9E-CE2B24CF17A5}"/>
              </a:ext>
            </a:extLst>
          </p:cNvPr>
          <p:cNvSpPr/>
          <p:nvPr/>
        </p:nvSpPr>
        <p:spPr>
          <a:xfrm>
            <a:off x="804333" y="1544935"/>
            <a:ext cx="770467" cy="795866"/>
          </a:xfrm>
          <a:prstGeom prst="pentagon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2400" dirty="0">
                <a:latin typeface="돋움" panose="020B0600000101010101" pitchFamily="50" charset="-127"/>
                <a:ea typeface="돋움" panose="020B0600000101010101" pitchFamily="50" charset="-127"/>
              </a:rPr>
              <a:t>A</a:t>
            </a:r>
            <a:endParaRPr lang="ko-KR" altLang="en-US" sz="2400" dirty="0">
              <a:latin typeface="돋움" panose="020B0600000101010101" pitchFamily="50" charset="-127"/>
              <a:ea typeface="돋움" panose="020B0600000101010101" pitchFamily="50" charset="-127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A6C16B8E-3409-E716-F598-1C7CD3C575CD}"/>
              </a:ext>
            </a:extLst>
          </p:cNvPr>
          <p:cNvSpPr txBox="1"/>
          <p:nvPr/>
        </p:nvSpPr>
        <p:spPr>
          <a:xfrm>
            <a:off x="1574800" y="1798935"/>
            <a:ext cx="5283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400" dirty="0">
                <a:latin typeface="돋움" panose="020B0600000101010101" pitchFamily="50" charset="-127"/>
                <a:ea typeface="돋움" panose="020B0600000101010101" pitchFamily="50" charset="-127"/>
              </a:rPr>
              <a:t>고령화 </a:t>
            </a:r>
            <a:r>
              <a:rPr lang="ko-KR" altLang="en-US" sz="2400" dirty="0" err="1">
                <a:latin typeface="돋움" panose="020B0600000101010101" pitchFamily="50" charset="-127"/>
                <a:ea typeface="돋움" panose="020B0600000101010101" pitchFamily="50" charset="-127"/>
              </a:rPr>
              <a:t>사회란</a:t>
            </a:r>
            <a:endParaRPr lang="ko-KR" altLang="en-US" sz="2400" dirty="0">
              <a:latin typeface="돋움" panose="020B0600000101010101" pitchFamily="50" charset="-127"/>
              <a:ea typeface="돋움" panose="020B0600000101010101" pitchFamily="50" charset="-127"/>
            </a:endParaRPr>
          </a:p>
        </p:txBody>
      </p:sp>
      <p:sp>
        <p:nvSpPr>
          <p:cNvPr id="7" name="화살표: 위로 굽음 6">
            <a:extLst>
              <a:ext uri="{FF2B5EF4-FFF2-40B4-BE49-F238E27FC236}">
                <a16:creationId xmlns:a16="http://schemas.microsoft.com/office/drawing/2014/main" id="{0E789547-B90C-5AC6-08F6-8EC73AD6245E}"/>
              </a:ext>
            </a:extLst>
          </p:cNvPr>
          <p:cNvSpPr/>
          <p:nvPr/>
        </p:nvSpPr>
        <p:spPr>
          <a:xfrm>
            <a:off x="1286933" y="2967335"/>
            <a:ext cx="5765800" cy="541866"/>
          </a:xfrm>
          <a:prstGeom prst="bentUpArrow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400">
              <a:latin typeface="돋움" panose="020B0600000101010101" pitchFamily="50" charset="-127"/>
              <a:ea typeface="돋움" panose="020B0600000101010101" pitchFamily="50" charset="-127"/>
            </a:endParaRPr>
          </a:p>
        </p:txBody>
      </p:sp>
      <p:sp>
        <p:nvSpPr>
          <p:cNvPr id="8" name="오각형 7">
            <a:extLst>
              <a:ext uri="{FF2B5EF4-FFF2-40B4-BE49-F238E27FC236}">
                <a16:creationId xmlns:a16="http://schemas.microsoft.com/office/drawing/2014/main" id="{3BD5913E-29E2-7194-D4F4-5B78BF655471}"/>
              </a:ext>
            </a:extLst>
          </p:cNvPr>
          <p:cNvSpPr/>
          <p:nvPr/>
        </p:nvSpPr>
        <p:spPr>
          <a:xfrm>
            <a:off x="804333" y="2713335"/>
            <a:ext cx="770467" cy="795866"/>
          </a:xfrm>
          <a:prstGeom prst="pentagon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2400" dirty="0">
                <a:latin typeface="돋움" panose="020B0600000101010101" pitchFamily="50" charset="-127"/>
                <a:ea typeface="돋움" panose="020B0600000101010101" pitchFamily="50" charset="-127"/>
              </a:rPr>
              <a:t>B</a:t>
            </a:r>
            <a:endParaRPr lang="ko-KR" altLang="en-US" sz="2400" dirty="0">
              <a:latin typeface="돋움" panose="020B0600000101010101" pitchFamily="50" charset="-127"/>
              <a:ea typeface="돋움" panose="020B0600000101010101" pitchFamily="50" charset="-127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3F3D6F03-A291-0B50-C3B9-4A18C7B77C55}"/>
              </a:ext>
            </a:extLst>
          </p:cNvPr>
          <p:cNvSpPr txBox="1"/>
          <p:nvPr/>
        </p:nvSpPr>
        <p:spPr>
          <a:xfrm>
            <a:off x="1574800" y="2967335"/>
            <a:ext cx="5283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400" dirty="0">
                <a:latin typeface="돋움" panose="020B0600000101010101" pitchFamily="50" charset="-127"/>
                <a:ea typeface="돋움" panose="020B0600000101010101" pitchFamily="50" charset="-127"/>
              </a:rPr>
              <a:t>고령화 사회의 원인</a:t>
            </a:r>
          </a:p>
        </p:txBody>
      </p:sp>
      <p:sp>
        <p:nvSpPr>
          <p:cNvPr id="10" name="화살표: 위로 굽음 9">
            <a:extLst>
              <a:ext uri="{FF2B5EF4-FFF2-40B4-BE49-F238E27FC236}">
                <a16:creationId xmlns:a16="http://schemas.microsoft.com/office/drawing/2014/main" id="{C1BDE063-A0FA-0A87-2D23-DCD06FA67D78}"/>
              </a:ext>
            </a:extLst>
          </p:cNvPr>
          <p:cNvSpPr/>
          <p:nvPr/>
        </p:nvSpPr>
        <p:spPr>
          <a:xfrm>
            <a:off x="1286933" y="4135735"/>
            <a:ext cx="5765800" cy="541866"/>
          </a:xfrm>
          <a:prstGeom prst="bentUpArrow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400">
              <a:latin typeface="돋움" panose="020B0600000101010101" pitchFamily="50" charset="-127"/>
              <a:ea typeface="돋움" panose="020B0600000101010101" pitchFamily="50" charset="-127"/>
            </a:endParaRPr>
          </a:p>
        </p:txBody>
      </p:sp>
      <p:sp>
        <p:nvSpPr>
          <p:cNvPr id="11" name="오각형 10">
            <a:extLst>
              <a:ext uri="{FF2B5EF4-FFF2-40B4-BE49-F238E27FC236}">
                <a16:creationId xmlns:a16="http://schemas.microsoft.com/office/drawing/2014/main" id="{9F119D09-1EC2-2DC1-DD15-2A280AFDF842}"/>
              </a:ext>
            </a:extLst>
          </p:cNvPr>
          <p:cNvSpPr/>
          <p:nvPr/>
        </p:nvSpPr>
        <p:spPr>
          <a:xfrm>
            <a:off x="804333" y="3881735"/>
            <a:ext cx="770467" cy="795866"/>
          </a:xfrm>
          <a:prstGeom prst="pentagon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2400" dirty="0">
                <a:latin typeface="돋움" panose="020B0600000101010101" pitchFamily="50" charset="-127"/>
                <a:ea typeface="돋움" panose="020B0600000101010101" pitchFamily="50" charset="-127"/>
              </a:rPr>
              <a:t>C</a:t>
            </a:r>
            <a:endParaRPr lang="ko-KR" altLang="en-US" sz="2400" dirty="0">
              <a:latin typeface="돋움" panose="020B0600000101010101" pitchFamily="50" charset="-127"/>
              <a:ea typeface="돋움" panose="020B0600000101010101" pitchFamily="50" charset="-127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A793B423-4C1F-7271-22F5-3A69BC8728D2}"/>
              </a:ext>
            </a:extLst>
          </p:cNvPr>
          <p:cNvSpPr txBox="1"/>
          <p:nvPr/>
        </p:nvSpPr>
        <p:spPr>
          <a:xfrm>
            <a:off x="1574800" y="4135735"/>
            <a:ext cx="5283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400" dirty="0">
                <a:latin typeface="돋움" panose="020B0600000101010101" pitchFamily="50" charset="-127"/>
                <a:ea typeface="돋움" panose="020B0600000101010101" pitchFamily="50" charset="-127"/>
              </a:rPr>
              <a:t>국내 고령화 인구 추이</a:t>
            </a:r>
          </a:p>
        </p:txBody>
      </p:sp>
      <p:sp>
        <p:nvSpPr>
          <p:cNvPr id="13" name="화살표: 위로 굽음 12">
            <a:extLst>
              <a:ext uri="{FF2B5EF4-FFF2-40B4-BE49-F238E27FC236}">
                <a16:creationId xmlns:a16="http://schemas.microsoft.com/office/drawing/2014/main" id="{D79F4E59-C1AD-D94E-6699-2257F559EBD3}"/>
              </a:ext>
            </a:extLst>
          </p:cNvPr>
          <p:cNvSpPr/>
          <p:nvPr/>
        </p:nvSpPr>
        <p:spPr>
          <a:xfrm>
            <a:off x="1286933" y="5304135"/>
            <a:ext cx="5765800" cy="541866"/>
          </a:xfrm>
          <a:prstGeom prst="bentUpArrow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400">
              <a:latin typeface="돋움" panose="020B0600000101010101" pitchFamily="50" charset="-127"/>
              <a:ea typeface="돋움" panose="020B0600000101010101" pitchFamily="50" charset="-127"/>
            </a:endParaRPr>
          </a:p>
        </p:txBody>
      </p:sp>
      <p:sp>
        <p:nvSpPr>
          <p:cNvPr id="14" name="오각형 13">
            <a:extLst>
              <a:ext uri="{FF2B5EF4-FFF2-40B4-BE49-F238E27FC236}">
                <a16:creationId xmlns:a16="http://schemas.microsoft.com/office/drawing/2014/main" id="{598EBF52-5435-E1D0-E1F7-DC218BFD517C}"/>
              </a:ext>
            </a:extLst>
          </p:cNvPr>
          <p:cNvSpPr/>
          <p:nvPr/>
        </p:nvSpPr>
        <p:spPr>
          <a:xfrm>
            <a:off x="804333" y="5050135"/>
            <a:ext cx="770467" cy="795866"/>
          </a:xfrm>
          <a:prstGeom prst="pentagon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2400" dirty="0">
                <a:latin typeface="돋움" panose="020B0600000101010101" pitchFamily="50" charset="-127"/>
                <a:ea typeface="돋움" panose="020B0600000101010101" pitchFamily="50" charset="-127"/>
              </a:rPr>
              <a:t>D</a:t>
            </a:r>
            <a:endParaRPr lang="ko-KR" altLang="en-US" sz="2400" dirty="0">
              <a:latin typeface="돋움" panose="020B0600000101010101" pitchFamily="50" charset="-127"/>
              <a:ea typeface="돋움" panose="020B0600000101010101" pitchFamily="50" charset="-127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0C65F026-545C-EB31-FE3F-7E160901FA21}"/>
              </a:ext>
            </a:extLst>
          </p:cNvPr>
          <p:cNvSpPr txBox="1"/>
          <p:nvPr/>
        </p:nvSpPr>
        <p:spPr>
          <a:xfrm>
            <a:off x="1574800" y="5304135"/>
            <a:ext cx="5283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400" dirty="0">
                <a:latin typeface="돋움" panose="020B0600000101010101" pitchFamily="50" charset="-127"/>
                <a:ea typeface="돋움" panose="020B0600000101010101" pitchFamily="50" charset="-127"/>
                <a:hlinkClick r:id="rId2" action="ppaction://hlinksldjump"/>
              </a:rPr>
              <a:t>고령화 사회의 문제점과 해결방안</a:t>
            </a:r>
            <a:endParaRPr lang="ko-KR" altLang="en-US" sz="2400" dirty="0">
              <a:latin typeface="돋움" panose="020B0600000101010101" pitchFamily="50" charset="-127"/>
              <a:ea typeface="돋움" panose="020B0600000101010101" pitchFamily="50" charset="-127"/>
            </a:endParaRPr>
          </a:p>
        </p:txBody>
      </p:sp>
      <p:pic>
        <p:nvPicPr>
          <p:cNvPr id="17" name="그림 16">
            <a:extLst>
              <a:ext uri="{FF2B5EF4-FFF2-40B4-BE49-F238E27FC236}">
                <a16:creationId xmlns:a16="http://schemas.microsoft.com/office/drawing/2014/main" id="{0F0E7785-1090-859A-416C-01CE954D6A97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589" t="6022" r="4853" b="69800"/>
          <a:stretch/>
        </p:blipFill>
        <p:spPr>
          <a:xfrm>
            <a:off x="7416800" y="3037765"/>
            <a:ext cx="2048933" cy="1398768"/>
          </a:xfrm>
          <a:prstGeom prst="rect">
            <a:avLst/>
          </a:prstGeom>
        </p:spPr>
      </p:pic>
      <p:sp>
        <p:nvSpPr>
          <p:cNvPr id="18" name="슬라이드 번호 개체 틀 17">
            <a:extLst>
              <a:ext uri="{FF2B5EF4-FFF2-40B4-BE49-F238E27FC236}">
                <a16:creationId xmlns:a16="http://schemas.microsoft.com/office/drawing/2014/main" id="{174012A6-72FB-D320-ED8F-BF649692CE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B17C48-1821-42DD-B4A5-4031E1236356}" type="slidenum">
              <a:rPr lang="ko-KR" altLang="en-US" smtClean="0"/>
              <a:t>2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5549034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내용 개체 틀 1">
            <a:extLst>
              <a:ext uri="{FF2B5EF4-FFF2-40B4-BE49-F238E27FC236}">
                <a16:creationId xmlns:a16="http://schemas.microsoft.com/office/drawing/2014/main" id="{3A3A9444-314D-3C24-8D85-D4039FD982D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50839" y="907519"/>
            <a:ext cx="6761162" cy="2724682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altLang="ko-KR" sz="2400" b="1" dirty="0">
                <a:latin typeface="굴림" panose="020B0600000101010101" pitchFamily="50" charset="-127"/>
                <a:ea typeface="굴림" panose="020B0600000101010101" pitchFamily="50" charset="-127"/>
              </a:rPr>
              <a:t>Aging society</a:t>
            </a:r>
          </a:p>
          <a:p>
            <a:pPr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n-US" altLang="ko-KR" sz="2000" dirty="0">
                <a:latin typeface="굴림" panose="020B0600000101010101" pitchFamily="50" charset="-127"/>
                <a:ea typeface="굴림" panose="020B0600000101010101" pitchFamily="50" charset="-127"/>
              </a:rPr>
              <a:t>The proportion of the elderly population is significantly higher compared to other societies</a:t>
            </a:r>
          </a:p>
          <a:p>
            <a:pPr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n-US" altLang="ko-KR" sz="2000" dirty="0">
                <a:latin typeface="굴림" panose="020B0600000101010101" pitchFamily="50" charset="-127"/>
                <a:ea typeface="굴림" panose="020B0600000101010101" pitchFamily="50" charset="-127"/>
              </a:rPr>
              <a:t>As the average life expectancy increases, it progresses into an aging society</a:t>
            </a:r>
          </a:p>
        </p:txBody>
      </p:sp>
      <p:sp>
        <p:nvSpPr>
          <p:cNvPr id="3" name="제목 2">
            <a:extLst>
              <a:ext uri="{FF2B5EF4-FFF2-40B4-BE49-F238E27FC236}">
                <a16:creationId xmlns:a16="http://schemas.microsoft.com/office/drawing/2014/main" id="{4CFEA211-72C4-E394-119D-EC8664A69D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A.</a:t>
            </a:r>
            <a:r>
              <a:rPr lang="ko-KR" altLang="en-US" dirty="0"/>
              <a:t> 고령화 </a:t>
            </a:r>
            <a:r>
              <a:rPr lang="ko-KR" altLang="en-US" dirty="0" err="1"/>
              <a:t>사회란</a:t>
            </a:r>
            <a:endParaRPr lang="ko-KR" altLang="en-US" dirty="0"/>
          </a:p>
        </p:txBody>
      </p:sp>
      <p:sp>
        <p:nvSpPr>
          <p:cNvPr id="4" name="내용 개체 틀 1">
            <a:extLst>
              <a:ext uri="{FF2B5EF4-FFF2-40B4-BE49-F238E27FC236}">
                <a16:creationId xmlns:a16="http://schemas.microsoft.com/office/drawing/2014/main" id="{20168FE8-D9A4-0D5B-70FD-3DE8B5909840}"/>
              </a:ext>
            </a:extLst>
          </p:cNvPr>
          <p:cNvSpPr txBox="1">
            <a:spLocks/>
          </p:cNvSpPr>
          <p:nvPr/>
        </p:nvSpPr>
        <p:spPr>
          <a:xfrm>
            <a:off x="350838" y="3704693"/>
            <a:ext cx="8784693" cy="279717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ko-KR" altLang="en-US" sz="2400" b="1" dirty="0">
                <a:latin typeface="굴림" panose="020B0600000101010101" pitchFamily="50" charset="-127"/>
                <a:ea typeface="굴림" panose="020B0600000101010101" pitchFamily="50" charset="-127"/>
              </a:rPr>
              <a:t>고령화 사회</a:t>
            </a:r>
          </a:p>
          <a:p>
            <a:pPr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ko-KR" altLang="en-US" sz="2000" dirty="0">
                <a:latin typeface="굴림" panose="020B0600000101010101" pitchFamily="50" charset="-127"/>
                <a:ea typeface="굴림" panose="020B0600000101010101" pitchFamily="50" charset="-127"/>
              </a:rPr>
              <a:t>다른 사회와 비교할 때 노령인구의 비율이 현저히 높아가는 사회로 대한민국을 포함한 일부 국가에서는 의학의 발달</a:t>
            </a:r>
            <a:r>
              <a:rPr lang="en-US" altLang="ko-KR" sz="2000" dirty="0">
                <a:latin typeface="굴림" panose="020B0600000101010101" pitchFamily="50" charset="-127"/>
                <a:ea typeface="굴림" panose="020B0600000101010101" pitchFamily="50" charset="-127"/>
              </a:rPr>
              <a:t>, </a:t>
            </a:r>
            <a:r>
              <a:rPr lang="ko-KR" altLang="en-US" sz="2000" dirty="0">
                <a:latin typeface="굴림" panose="020B0600000101010101" pitchFamily="50" charset="-127"/>
                <a:ea typeface="굴림" panose="020B0600000101010101" pitchFamily="50" charset="-127"/>
              </a:rPr>
              <a:t>생활수준과 환경의 개선으로 평균수명이 높아지면서 고령화 사회로 진행</a:t>
            </a:r>
          </a:p>
        </p:txBody>
      </p:sp>
      <p:pic>
        <p:nvPicPr>
          <p:cNvPr id="5" name="동영상">
            <a:hlinkClick r:id="" action="ppaction://media"/>
            <a:extLst>
              <a:ext uri="{FF2B5EF4-FFF2-40B4-BE49-F238E27FC236}">
                <a16:creationId xmlns:a16="http://schemas.microsoft.com/office/drawing/2014/main" id="{318D4E6D-11A2-DC3B-B8FB-7EA2179E1B2B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7044266" y="1727199"/>
            <a:ext cx="1981200" cy="1617133"/>
          </a:xfrm>
          <a:prstGeom prst="rect">
            <a:avLst/>
          </a:prstGeom>
        </p:spPr>
      </p:pic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1B4CE07B-4E6B-42F1-CFBA-48F439B250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B17C48-1821-42DD-B4A5-4031E1236356}" type="slidenum">
              <a:rPr lang="ko-KR" altLang="en-US" smtClean="0"/>
              <a:t>3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4906538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9750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repeatCount="indefinite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EDD6C529-D758-666C-9900-EB4D29C85B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B. </a:t>
            </a:r>
            <a:r>
              <a:rPr lang="ko-KR" altLang="en-US" dirty="0"/>
              <a:t>고령화 사회의 원인</a:t>
            </a:r>
          </a:p>
        </p:txBody>
      </p:sp>
      <p:graphicFrame>
        <p:nvGraphicFramePr>
          <p:cNvPr id="15" name="표 15">
            <a:extLst>
              <a:ext uri="{FF2B5EF4-FFF2-40B4-BE49-F238E27FC236}">
                <a16:creationId xmlns:a16="http://schemas.microsoft.com/office/drawing/2014/main" id="{FAF3233B-A0B9-0374-1159-DD19B4ACC629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19734985"/>
              </p:ext>
            </p:extLst>
          </p:nvPr>
        </p:nvGraphicFramePr>
        <p:xfrm>
          <a:off x="2175933" y="2071157"/>
          <a:ext cx="7416800" cy="3787776"/>
        </p:xfrm>
        <a:graphic>
          <a:graphicData uri="http://schemas.openxmlformats.org/drawingml/2006/table">
            <a:tbl>
              <a:tblPr firstRow="1" bandRow="1">
                <a:tableStyleId>{3C2FFA5D-87B4-456A-9821-1D502468CF0F}</a:tableStyleId>
              </a:tblPr>
              <a:tblGrid>
                <a:gridCol w="3710346">
                  <a:extLst>
                    <a:ext uri="{9D8B030D-6E8A-4147-A177-3AD203B41FA5}">
                      <a16:colId xmlns:a16="http://schemas.microsoft.com/office/drawing/2014/main" val="885485483"/>
                    </a:ext>
                  </a:extLst>
                </a:gridCol>
                <a:gridCol w="3706454">
                  <a:extLst>
                    <a:ext uri="{9D8B030D-6E8A-4147-A177-3AD203B41FA5}">
                      <a16:colId xmlns:a16="http://schemas.microsoft.com/office/drawing/2014/main" val="1928822777"/>
                    </a:ext>
                  </a:extLst>
                </a:gridCol>
              </a:tblGrid>
              <a:tr h="1262592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b="0" dirty="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외동을 낳거나</a:t>
                      </a:r>
                      <a:endParaRPr lang="en-US" altLang="ko-KR" b="0" dirty="0">
                        <a:solidFill>
                          <a:schemeClr val="tx1"/>
                        </a:solidFill>
                        <a:latin typeface="굴림" panose="020B0600000101010101" pitchFamily="50" charset="-127"/>
                        <a:ea typeface="굴림" panose="020B0600000101010101" pitchFamily="50" charset="-127"/>
                      </a:endParaRPr>
                    </a:p>
                    <a:p>
                      <a:pPr algn="ctr" latinLnBrk="1"/>
                      <a:r>
                        <a:rPr lang="ko-KR" altLang="en-US" b="0" dirty="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출산을 하지 않는 부부 늘어남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b="0" dirty="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의료기술 발달</a:t>
                      </a:r>
                      <a:endParaRPr lang="en-US" altLang="ko-KR" b="0" dirty="0">
                        <a:solidFill>
                          <a:schemeClr val="tx1"/>
                        </a:solidFill>
                        <a:latin typeface="굴림" panose="020B0600000101010101" pitchFamily="50" charset="-127"/>
                        <a:ea typeface="굴림" panose="020B0600000101010101" pitchFamily="50" charset="-127"/>
                      </a:endParaRPr>
                    </a:p>
                    <a:p>
                      <a:pPr algn="ctr" latinLnBrk="1"/>
                      <a:r>
                        <a:rPr lang="ko-KR" altLang="en-US" b="0" dirty="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기대수명 연장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135134244"/>
                  </a:ext>
                </a:extLst>
              </a:tr>
              <a:tr h="1262592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dirty="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미혼</a:t>
                      </a:r>
                      <a:r>
                        <a:rPr lang="en-US" altLang="ko-KR" dirty="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, </a:t>
                      </a:r>
                      <a:r>
                        <a:rPr lang="ko-KR" altLang="en-US" dirty="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만혼이 늘어</a:t>
                      </a:r>
                      <a:endParaRPr lang="en-US" altLang="ko-KR" dirty="0">
                        <a:solidFill>
                          <a:schemeClr val="tx1"/>
                        </a:solidFill>
                        <a:latin typeface="굴림" panose="020B0600000101010101" pitchFamily="50" charset="-127"/>
                        <a:ea typeface="굴림" panose="020B0600000101010101" pitchFamily="50" charset="-127"/>
                      </a:endParaRPr>
                    </a:p>
                    <a:p>
                      <a:pPr algn="ctr" latinLnBrk="1"/>
                      <a:r>
                        <a:rPr lang="ko-KR" altLang="en-US" dirty="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인구대수준 못 미침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dirty="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건강관심 증대</a:t>
                      </a:r>
                      <a:endParaRPr lang="en-US" altLang="ko-KR" dirty="0">
                        <a:solidFill>
                          <a:schemeClr val="tx1"/>
                        </a:solidFill>
                        <a:latin typeface="굴림" panose="020B0600000101010101" pitchFamily="50" charset="-127"/>
                        <a:ea typeface="굴림" panose="020B0600000101010101" pitchFamily="50" charset="-127"/>
                      </a:endParaRPr>
                    </a:p>
                    <a:p>
                      <a:pPr algn="ctr" latinLnBrk="1"/>
                      <a:r>
                        <a:rPr lang="ko-KR" altLang="en-US" dirty="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영양상태 양호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27282414"/>
                  </a:ext>
                </a:extLst>
              </a:tr>
              <a:tr h="1262592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dirty="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전통적 가족제도</a:t>
                      </a:r>
                      <a:endParaRPr lang="en-US" altLang="ko-KR" dirty="0">
                        <a:solidFill>
                          <a:schemeClr val="tx1"/>
                        </a:solidFill>
                        <a:latin typeface="굴림" panose="020B0600000101010101" pitchFamily="50" charset="-127"/>
                        <a:ea typeface="굴림" panose="020B0600000101010101" pitchFamily="50" charset="-127"/>
                      </a:endParaRPr>
                    </a:p>
                    <a:p>
                      <a:pPr algn="ctr" latinLnBrk="1"/>
                      <a:r>
                        <a:rPr lang="ko-KR" altLang="en-US" dirty="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결혼제도 원인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dirty="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베이비붐 세대가 고령층으로 진입하면서 급격한 출산율의 저하와</a:t>
                      </a:r>
                      <a:endParaRPr lang="en-US" altLang="ko-KR" dirty="0">
                        <a:solidFill>
                          <a:schemeClr val="tx1"/>
                        </a:solidFill>
                        <a:latin typeface="굴림" panose="020B0600000101010101" pitchFamily="50" charset="-127"/>
                        <a:ea typeface="굴림" panose="020B0600000101010101" pitchFamily="50" charset="-127"/>
                      </a:endParaRPr>
                    </a:p>
                    <a:p>
                      <a:pPr algn="ctr" latinLnBrk="1"/>
                      <a:r>
                        <a:rPr lang="ko-KR" altLang="en-US" dirty="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맞물려 고령화의 진전을 더 가속화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001243304"/>
                  </a:ext>
                </a:extLst>
              </a:tr>
            </a:tbl>
          </a:graphicData>
        </a:graphic>
      </p:graphicFrame>
      <p:sp>
        <p:nvSpPr>
          <p:cNvPr id="16" name="슬라이드 번호 개체 틀 15">
            <a:extLst>
              <a:ext uri="{FF2B5EF4-FFF2-40B4-BE49-F238E27FC236}">
                <a16:creationId xmlns:a16="http://schemas.microsoft.com/office/drawing/2014/main" id="{33179B24-5BB8-F26C-DA6E-AA212784CB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B17C48-1821-42DD-B4A5-4031E1236356}" type="slidenum">
              <a:rPr lang="ko-KR" altLang="en-US" smtClean="0"/>
              <a:t>4</a:t>
            </a:fld>
            <a:endParaRPr lang="ko-KR" altLang="en-US"/>
          </a:p>
        </p:txBody>
      </p:sp>
      <p:sp>
        <p:nvSpPr>
          <p:cNvPr id="17" name="사각형: 잘린 한쪽 모서리 16">
            <a:extLst>
              <a:ext uri="{FF2B5EF4-FFF2-40B4-BE49-F238E27FC236}">
                <a16:creationId xmlns:a16="http://schemas.microsoft.com/office/drawing/2014/main" id="{69DCF498-475E-58C4-56D5-BE09DB92CCEC}"/>
              </a:ext>
            </a:extLst>
          </p:cNvPr>
          <p:cNvSpPr/>
          <p:nvPr/>
        </p:nvSpPr>
        <p:spPr>
          <a:xfrm>
            <a:off x="2175933" y="1449914"/>
            <a:ext cx="3708400" cy="618066"/>
          </a:xfrm>
          <a:prstGeom prst="snip1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0" name="평행 사변형 19">
            <a:extLst>
              <a:ext uri="{FF2B5EF4-FFF2-40B4-BE49-F238E27FC236}">
                <a16:creationId xmlns:a16="http://schemas.microsoft.com/office/drawing/2014/main" id="{AB4C79D3-7020-C3D9-EB4F-F1916183F055}"/>
              </a:ext>
            </a:extLst>
          </p:cNvPr>
          <p:cNvSpPr/>
          <p:nvPr/>
        </p:nvSpPr>
        <p:spPr>
          <a:xfrm>
            <a:off x="2175933" y="1449914"/>
            <a:ext cx="3598334" cy="618066"/>
          </a:xfrm>
          <a:prstGeom prst="parallelogram">
            <a:avLst>
              <a:gd name="adj" fmla="val 30139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dirty="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저출산</a:t>
            </a:r>
          </a:p>
        </p:txBody>
      </p:sp>
      <p:sp>
        <p:nvSpPr>
          <p:cNvPr id="21" name="사각형: 잘린 한쪽 모서리 20">
            <a:extLst>
              <a:ext uri="{FF2B5EF4-FFF2-40B4-BE49-F238E27FC236}">
                <a16:creationId xmlns:a16="http://schemas.microsoft.com/office/drawing/2014/main" id="{F41837CF-48F4-1057-C602-769116924801}"/>
              </a:ext>
            </a:extLst>
          </p:cNvPr>
          <p:cNvSpPr/>
          <p:nvPr/>
        </p:nvSpPr>
        <p:spPr>
          <a:xfrm>
            <a:off x="5884333" y="1449914"/>
            <a:ext cx="3708400" cy="618066"/>
          </a:xfrm>
          <a:prstGeom prst="snip1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2" name="평행 사변형 21">
            <a:extLst>
              <a:ext uri="{FF2B5EF4-FFF2-40B4-BE49-F238E27FC236}">
                <a16:creationId xmlns:a16="http://schemas.microsoft.com/office/drawing/2014/main" id="{23AB9523-6F33-8AD4-D111-A7558B01C6AC}"/>
              </a:ext>
            </a:extLst>
          </p:cNvPr>
          <p:cNvSpPr/>
          <p:nvPr/>
        </p:nvSpPr>
        <p:spPr>
          <a:xfrm>
            <a:off x="5884333" y="1449914"/>
            <a:ext cx="3598334" cy="618066"/>
          </a:xfrm>
          <a:prstGeom prst="parallelogram">
            <a:avLst>
              <a:gd name="adj" fmla="val 30139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dirty="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고령화</a:t>
            </a:r>
          </a:p>
        </p:txBody>
      </p:sp>
      <p:sp>
        <p:nvSpPr>
          <p:cNvPr id="23" name="사각형: 둥근 대각선 방향 모서리 22">
            <a:extLst>
              <a:ext uri="{FF2B5EF4-FFF2-40B4-BE49-F238E27FC236}">
                <a16:creationId xmlns:a16="http://schemas.microsoft.com/office/drawing/2014/main" id="{8AAFE668-5D79-73DC-53B4-B14B818C40AD}"/>
              </a:ext>
            </a:extLst>
          </p:cNvPr>
          <p:cNvSpPr/>
          <p:nvPr/>
        </p:nvSpPr>
        <p:spPr>
          <a:xfrm>
            <a:off x="1176867" y="2067979"/>
            <a:ext cx="999066" cy="2520953"/>
          </a:xfrm>
          <a:prstGeom prst="round2DiagRect">
            <a:avLst/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1"/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dirty="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사회적</a:t>
            </a:r>
          </a:p>
        </p:txBody>
      </p:sp>
      <p:sp>
        <p:nvSpPr>
          <p:cNvPr id="24" name="사각형: 둥근 대각선 방향 모서리 23">
            <a:extLst>
              <a:ext uri="{FF2B5EF4-FFF2-40B4-BE49-F238E27FC236}">
                <a16:creationId xmlns:a16="http://schemas.microsoft.com/office/drawing/2014/main" id="{B59E20A5-6885-B098-7BD2-D05DAFA19781}"/>
              </a:ext>
            </a:extLst>
          </p:cNvPr>
          <p:cNvSpPr/>
          <p:nvPr/>
        </p:nvSpPr>
        <p:spPr>
          <a:xfrm>
            <a:off x="1176867" y="4588931"/>
            <a:ext cx="999066" cy="1270001"/>
          </a:xfrm>
          <a:prstGeom prst="round2DiagRect">
            <a:avLst/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1"/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dirty="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역사적</a:t>
            </a:r>
          </a:p>
        </p:txBody>
      </p:sp>
    </p:spTree>
    <p:extLst>
      <p:ext uri="{BB962C8B-B14F-4D97-AF65-F5344CB8AC3E}">
        <p14:creationId xmlns:p14="http://schemas.microsoft.com/office/powerpoint/2010/main" val="394627434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066137C9-F14A-F827-5010-DAAD323F51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C. </a:t>
            </a:r>
            <a:r>
              <a:rPr lang="ko-KR" altLang="en-US" dirty="0"/>
              <a:t>국내 고령화 인구 추이</a:t>
            </a:r>
          </a:p>
        </p:txBody>
      </p:sp>
      <p:graphicFrame>
        <p:nvGraphicFramePr>
          <p:cNvPr id="8" name="내용 개체 틀 7">
            <a:extLst>
              <a:ext uri="{FF2B5EF4-FFF2-40B4-BE49-F238E27FC236}">
                <a16:creationId xmlns:a16="http://schemas.microsoft.com/office/drawing/2014/main" id="{F99A5A12-EB6F-01C6-5EB6-D684D8AEB91C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456270088"/>
              </p:ext>
            </p:extLst>
          </p:nvPr>
        </p:nvGraphicFramePr>
        <p:xfrm>
          <a:off x="681038" y="1825625"/>
          <a:ext cx="8543925" cy="435133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F31D1AFC-C65B-9E8D-E1C8-BC9B710466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B17C48-1821-42DD-B4A5-4031E1236356}" type="slidenum">
              <a:rPr lang="ko-KR" altLang="en-US" smtClean="0"/>
              <a:t>5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20844251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224FC979-1776-EF7F-7EFA-927008D3A3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31C3EB7D-D4D5-731E-6691-952BAE7664F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56A940AD-6104-1AC3-C76F-5DC30875C2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B17C48-1821-42DD-B4A5-4031E1236356}" type="slidenum">
              <a:rPr lang="ko-KR" altLang="en-US" smtClean="0"/>
              <a:t>6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07947683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 테마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테마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테마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 2013 - 2022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맑은 고딕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 2013 - 2022</Template>
  <TotalTime>133</TotalTime>
  <Words>147</Words>
  <Application>Microsoft Office PowerPoint</Application>
  <PresentationFormat>A4 용지(210x297mm)</PresentationFormat>
  <Paragraphs>42</Paragraphs>
  <Slides>6</Slides>
  <Notes>0</Notes>
  <HiddenSlides>0</HiddenSlides>
  <MMClips>1</MMClips>
  <ScaleCrop>false</ScaleCrop>
  <HeadingPairs>
    <vt:vector size="6" baseType="variant">
      <vt:variant>
        <vt:lpstr>사용한 글꼴</vt:lpstr>
      </vt:variant>
      <vt:variant>
        <vt:i4>8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6</vt:i4>
      </vt:variant>
    </vt:vector>
  </HeadingPairs>
  <TitlesOfParts>
    <vt:vector size="15" baseType="lpstr">
      <vt:lpstr>굴림</vt:lpstr>
      <vt:lpstr>궁서</vt:lpstr>
      <vt:lpstr>돋움</vt:lpstr>
      <vt:lpstr>맑은 고딕</vt:lpstr>
      <vt:lpstr>Arial</vt:lpstr>
      <vt:lpstr>Calibri</vt:lpstr>
      <vt:lpstr>Calibri Light</vt:lpstr>
      <vt:lpstr>Wingdings</vt:lpstr>
      <vt:lpstr>Office 테마</vt:lpstr>
      <vt:lpstr>PowerPoint 프레젠테이션</vt:lpstr>
      <vt:lpstr>목차</vt:lpstr>
      <vt:lpstr>A. 고령화 사회란</vt:lpstr>
      <vt:lpstr>B. 고령화 사회의 원인</vt:lpstr>
      <vt:lpstr>C. 국내 고령화 인구 추이</vt:lpstr>
      <vt:lpstr>PowerPoint 프레젠테이션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HWANJIN</dc:creator>
  <cp:lastModifiedBy>HWANJIN</cp:lastModifiedBy>
  <cp:revision>15</cp:revision>
  <dcterms:created xsi:type="dcterms:W3CDTF">2026-10-12T10:49:15Z</dcterms:created>
  <dcterms:modified xsi:type="dcterms:W3CDTF">2026-10-12T13:02:43Z</dcterms:modified>
</cp:coreProperties>
</file>