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715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37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altLang="en-US" sz="2400" b="1" dirty="0">
                <a:latin typeface="궁서" panose="02030600000101010101" pitchFamily="18" charset="-127"/>
                <a:ea typeface="궁서" panose="02030600000101010101" pitchFamily="18" charset="-127"/>
              </a:rPr>
              <a:t>논리적 사고력에 순서도가 미치는 영향</a:t>
            </a: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algn="l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의사코드사용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Sheet1!$B$2:$B$6</c:f>
              <c:numCache>
                <c:formatCode>#,##0_ </c:formatCode>
                <c:ptCount val="5"/>
                <c:pt idx="0">
                  <c:v>2150</c:v>
                </c:pt>
                <c:pt idx="1">
                  <c:v>1409</c:v>
                </c:pt>
                <c:pt idx="2">
                  <c:v>1852</c:v>
                </c:pt>
                <c:pt idx="3">
                  <c:v>1204</c:v>
                </c:pt>
                <c:pt idx="4">
                  <c:v>1138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85-473B-BD00-59EF9010F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7956336"/>
        <c:axId val="667955856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순서도사용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Pt>
            <c:idx val="0"/>
            <c:marker>
              <c:symbol val="diamond"/>
              <c:size val="5"/>
              <c:spPr>
                <a:solidFill>
                  <a:schemeClr val="accent2"/>
                </a:solidFill>
                <a:ln w="9525">
                  <a:solidFill>
                    <a:schemeClr val="accent2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8885-473B-BD00-59EF9010FCFF}"/>
              </c:ext>
            </c:extLst>
          </c:dPt>
          <c:dLbls>
            <c:dLbl>
              <c:idx val="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8885-473B-BD00-59EF9010FCF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계열화논리</c:v>
                </c:pt>
                <c:pt idx="1">
                  <c:v>비례논리</c:v>
                </c:pt>
                <c:pt idx="2">
                  <c:v>확률논리</c:v>
                </c:pt>
                <c:pt idx="3">
                  <c:v>조합논리</c:v>
                </c:pt>
                <c:pt idx="4">
                  <c:v>명제논리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2250</c:v>
                </c:pt>
                <c:pt idx="1">
                  <c:v>1836</c:v>
                </c:pt>
                <c:pt idx="2">
                  <c:v>2064</c:v>
                </c:pt>
                <c:pt idx="3">
                  <c:v>1357</c:v>
                </c:pt>
                <c:pt idx="4">
                  <c:v>1225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885-473B-BD00-59EF9010FC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65766128"/>
        <c:axId val="1165764208"/>
      </c:lineChart>
      <c:catAx>
        <c:axId val="667956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67955856"/>
        <c:crosses val="autoZero"/>
        <c:auto val="1"/>
        <c:lblAlgn val="ctr"/>
        <c:lblOffset val="100"/>
        <c:noMultiLvlLbl val="0"/>
      </c:catAx>
      <c:valAx>
        <c:axId val="667955856"/>
        <c:scaling>
          <c:orientation val="minMax"/>
        </c:scaling>
        <c:delete val="0"/>
        <c:axPos val="l"/>
        <c:numFmt formatCode="#,##0_ 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667956336"/>
        <c:crosses val="autoZero"/>
        <c:crossBetween val="between"/>
      </c:valAx>
      <c:valAx>
        <c:axId val="1165764208"/>
        <c:scaling>
          <c:orientation val="minMax"/>
          <c:max val="3000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65766128"/>
        <c:crosses val="max"/>
        <c:crossBetween val="between"/>
        <c:majorUnit val="1000"/>
      </c:valAx>
      <c:catAx>
        <c:axId val="11657661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165764208"/>
        <c:crosses val="autoZero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00"/>
    </a:solidFill>
    <a:ln>
      <a:solidFill>
        <a:schemeClr val="tx1"/>
      </a:solidFill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150B7-DBEC-48F2-807B-0506FBB3EEC7}" type="doc">
      <dgm:prSet loTypeId="urn:microsoft.com/office/officeart/2005/8/layout/hProcess9" loCatId="process" qsTypeId="urn:microsoft.com/office/officeart/2005/8/quickstyle/3d1" qsCatId="3D" csTypeId="urn:microsoft.com/office/officeart/2005/8/colors/accent1_2" csCatId="accent1" phldr="1"/>
      <dgm:spPr/>
    </dgm:pt>
    <dgm:pt modelId="{3E8BEF45-AB04-454D-9EA2-FBEF5D1CDD5F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B7552109-68CF-4D90-B80B-C68FFD2446A3}" type="parTrans" cxnId="{BBF221AD-7DF8-4691-AC50-BBD1A2333C46}">
      <dgm:prSet/>
      <dgm:spPr/>
      <dgm:t>
        <a:bodyPr/>
        <a:lstStyle/>
        <a:p>
          <a:pPr latinLnBrk="1"/>
          <a:endParaRPr lang="ko-KR" altLang="en-US"/>
        </a:p>
      </dgm:t>
    </dgm:pt>
    <dgm:pt modelId="{50E70495-7FFE-4FA7-A00C-036890C5A130}" type="sibTrans" cxnId="{BBF221AD-7DF8-4691-AC50-BBD1A2333C46}">
      <dgm:prSet/>
      <dgm:spPr/>
      <dgm:t>
        <a:bodyPr/>
        <a:lstStyle/>
        <a:p>
          <a:pPr latinLnBrk="1"/>
          <a:endParaRPr lang="ko-KR" altLang="en-US"/>
        </a:p>
      </dgm:t>
    </dgm:pt>
    <dgm:pt modelId="{A3017393-75F8-486C-AA97-77E8ED00ABB6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 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gm:t>
    </dgm:pt>
    <dgm:pt modelId="{2E11CAA5-64D1-4D3D-A362-1167818C41A0}" type="parTrans" cxnId="{5B2B0C84-15BF-448B-AA7B-62724595538E}">
      <dgm:prSet/>
      <dgm:spPr/>
      <dgm:t>
        <a:bodyPr/>
        <a:lstStyle/>
        <a:p>
          <a:pPr latinLnBrk="1"/>
          <a:endParaRPr lang="ko-KR" altLang="en-US"/>
        </a:p>
      </dgm:t>
    </dgm:pt>
    <dgm:pt modelId="{FB886B3D-6814-44F3-86D2-E617D99A66E3}" type="sibTrans" cxnId="{5B2B0C84-15BF-448B-AA7B-62724595538E}">
      <dgm:prSet/>
      <dgm:spPr/>
      <dgm:t>
        <a:bodyPr/>
        <a:lstStyle/>
        <a:p>
          <a:pPr latinLnBrk="1"/>
          <a:endParaRPr lang="ko-KR" altLang="en-US"/>
        </a:p>
      </dgm:t>
    </dgm:pt>
    <dgm:pt modelId="{C627FFAE-C1FB-40F6-956E-6B0452E58378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프로그램 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gm:t>
    </dgm:pt>
    <dgm:pt modelId="{D9B8EA21-5E36-4A77-9217-455CA925E9EA}" type="parTrans" cxnId="{1DFD4A89-9B4B-4AF2-91B7-8637AE8B02C2}">
      <dgm:prSet/>
      <dgm:spPr/>
      <dgm:t>
        <a:bodyPr/>
        <a:lstStyle/>
        <a:p>
          <a:pPr latinLnBrk="1"/>
          <a:endParaRPr lang="ko-KR" altLang="en-US"/>
        </a:p>
      </dgm:t>
    </dgm:pt>
    <dgm:pt modelId="{30EEF735-3EF3-4032-A29C-E80C2E2F9F76}" type="sibTrans" cxnId="{1DFD4A89-9B4B-4AF2-91B7-8637AE8B02C2}">
      <dgm:prSet/>
      <dgm:spPr/>
      <dgm:t>
        <a:bodyPr/>
        <a:lstStyle/>
        <a:p>
          <a:pPr latinLnBrk="1"/>
          <a:endParaRPr lang="ko-KR" altLang="en-US"/>
        </a:p>
      </dgm:t>
    </dgm:pt>
    <dgm:pt modelId="{0D76960F-07FD-46AD-BD3E-14C1666E9597}" type="pres">
      <dgm:prSet presAssocID="{81C150B7-DBEC-48F2-807B-0506FBB3EEC7}" presName="CompostProcess" presStyleCnt="0">
        <dgm:presLayoutVars>
          <dgm:dir/>
          <dgm:resizeHandles val="exact"/>
        </dgm:presLayoutVars>
      </dgm:prSet>
      <dgm:spPr/>
    </dgm:pt>
    <dgm:pt modelId="{FEA91BE7-541B-439D-942B-3186AA6ECD00}" type="pres">
      <dgm:prSet presAssocID="{81C150B7-DBEC-48F2-807B-0506FBB3EEC7}" presName="arrow" presStyleLbl="bgShp" presStyleIdx="0" presStyleCnt="1"/>
      <dgm:spPr/>
    </dgm:pt>
    <dgm:pt modelId="{55B9FC22-3DA2-4A0D-A6DF-2298F5542D03}" type="pres">
      <dgm:prSet presAssocID="{81C150B7-DBEC-48F2-807B-0506FBB3EEC7}" presName="linearProcess" presStyleCnt="0"/>
      <dgm:spPr/>
    </dgm:pt>
    <dgm:pt modelId="{80B2F316-964B-4391-BC4C-41C993FA80EE}" type="pres">
      <dgm:prSet presAssocID="{3E8BEF45-AB04-454D-9EA2-FBEF5D1CDD5F}" presName="textNode" presStyleLbl="node1" presStyleIdx="0" presStyleCnt="3">
        <dgm:presLayoutVars>
          <dgm:bulletEnabled val="1"/>
        </dgm:presLayoutVars>
      </dgm:prSet>
      <dgm:spPr/>
    </dgm:pt>
    <dgm:pt modelId="{88F5FF44-7BAE-4A2A-B841-16D5C70945BA}" type="pres">
      <dgm:prSet presAssocID="{50E70495-7FFE-4FA7-A00C-036890C5A130}" presName="sibTrans" presStyleCnt="0"/>
      <dgm:spPr/>
    </dgm:pt>
    <dgm:pt modelId="{EA1199C3-CC15-48EF-A390-FCAD34EE3660}" type="pres">
      <dgm:prSet presAssocID="{A3017393-75F8-486C-AA97-77E8ED00ABB6}" presName="textNode" presStyleLbl="node1" presStyleIdx="1" presStyleCnt="3">
        <dgm:presLayoutVars>
          <dgm:bulletEnabled val="1"/>
        </dgm:presLayoutVars>
      </dgm:prSet>
      <dgm:spPr/>
    </dgm:pt>
    <dgm:pt modelId="{DBFE21B1-AF45-47D5-8B8E-AE2FD0E8FE7A}" type="pres">
      <dgm:prSet presAssocID="{FB886B3D-6814-44F3-86D2-E617D99A66E3}" presName="sibTrans" presStyleCnt="0"/>
      <dgm:spPr/>
    </dgm:pt>
    <dgm:pt modelId="{F2852797-AF29-40A0-95F2-7994AA468217}" type="pres">
      <dgm:prSet presAssocID="{C627FFAE-C1FB-40F6-956E-6B0452E58378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15AAB323-5DFD-4860-A1CA-177B32644F08}" type="presOf" srcId="{C627FFAE-C1FB-40F6-956E-6B0452E58378}" destId="{F2852797-AF29-40A0-95F2-7994AA468217}" srcOrd="0" destOrd="0" presId="urn:microsoft.com/office/officeart/2005/8/layout/hProcess9"/>
    <dgm:cxn modelId="{29185B2C-542D-4A10-8147-B98EB1E722FD}" type="presOf" srcId="{3E8BEF45-AB04-454D-9EA2-FBEF5D1CDD5F}" destId="{80B2F316-964B-4391-BC4C-41C993FA80EE}" srcOrd="0" destOrd="0" presId="urn:microsoft.com/office/officeart/2005/8/layout/hProcess9"/>
    <dgm:cxn modelId="{5B2B0C84-15BF-448B-AA7B-62724595538E}" srcId="{81C150B7-DBEC-48F2-807B-0506FBB3EEC7}" destId="{A3017393-75F8-486C-AA97-77E8ED00ABB6}" srcOrd="1" destOrd="0" parTransId="{2E11CAA5-64D1-4D3D-A362-1167818C41A0}" sibTransId="{FB886B3D-6814-44F3-86D2-E617D99A66E3}"/>
    <dgm:cxn modelId="{1DFD4A89-9B4B-4AF2-91B7-8637AE8B02C2}" srcId="{81C150B7-DBEC-48F2-807B-0506FBB3EEC7}" destId="{C627FFAE-C1FB-40F6-956E-6B0452E58378}" srcOrd="2" destOrd="0" parTransId="{D9B8EA21-5E36-4A77-9217-455CA925E9EA}" sibTransId="{30EEF735-3EF3-4032-A29C-E80C2E2F9F76}"/>
    <dgm:cxn modelId="{013150A7-21D7-4C66-9D1C-3D19A167844B}" type="presOf" srcId="{A3017393-75F8-486C-AA97-77E8ED00ABB6}" destId="{EA1199C3-CC15-48EF-A390-FCAD34EE3660}" srcOrd="0" destOrd="0" presId="urn:microsoft.com/office/officeart/2005/8/layout/hProcess9"/>
    <dgm:cxn modelId="{BBF221AD-7DF8-4691-AC50-BBD1A2333C46}" srcId="{81C150B7-DBEC-48F2-807B-0506FBB3EEC7}" destId="{3E8BEF45-AB04-454D-9EA2-FBEF5D1CDD5F}" srcOrd="0" destOrd="0" parTransId="{B7552109-68CF-4D90-B80B-C68FFD2446A3}" sibTransId="{50E70495-7FFE-4FA7-A00C-036890C5A130}"/>
    <dgm:cxn modelId="{55CCC8FA-970F-4062-B26B-156342BAB99B}" type="presOf" srcId="{81C150B7-DBEC-48F2-807B-0506FBB3EEC7}" destId="{0D76960F-07FD-46AD-BD3E-14C1666E9597}" srcOrd="0" destOrd="0" presId="urn:microsoft.com/office/officeart/2005/8/layout/hProcess9"/>
    <dgm:cxn modelId="{6550DD24-E784-4883-A9DC-C3CE55BD21F5}" type="presParOf" srcId="{0D76960F-07FD-46AD-BD3E-14C1666E9597}" destId="{FEA91BE7-541B-439D-942B-3186AA6ECD00}" srcOrd="0" destOrd="0" presId="urn:microsoft.com/office/officeart/2005/8/layout/hProcess9"/>
    <dgm:cxn modelId="{262EFBB0-E1F7-4342-AF5B-59F4CDFCA464}" type="presParOf" srcId="{0D76960F-07FD-46AD-BD3E-14C1666E9597}" destId="{55B9FC22-3DA2-4A0D-A6DF-2298F5542D03}" srcOrd="1" destOrd="0" presId="urn:microsoft.com/office/officeart/2005/8/layout/hProcess9"/>
    <dgm:cxn modelId="{5C4BCDF0-A6CB-4EBD-BE8D-877D5999A8EC}" type="presParOf" srcId="{55B9FC22-3DA2-4A0D-A6DF-2298F5542D03}" destId="{80B2F316-964B-4391-BC4C-41C993FA80EE}" srcOrd="0" destOrd="0" presId="urn:microsoft.com/office/officeart/2005/8/layout/hProcess9"/>
    <dgm:cxn modelId="{47AFE79F-DD79-4CA8-BEFD-5CFC7938F838}" type="presParOf" srcId="{55B9FC22-3DA2-4A0D-A6DF-2298F5542D03}" destId="{88F5FF44-7BAE-4A2A-B841-16D5C70945BA}" srcOrd="1" destOrd="0" presId="urn:microsoft.com/office/officeart/2005/8/layout/hProcess9"/>
    <dgm:cxn modelId="{9ABD1DC9-3126-4A5D-B179-ABBE146E0524}" type="presParOf" srcId="{55B9FC22-3DA2-4A0D-A6DF-2298F5542D03}" destId="{EA1199C3-CC15-48EF-A390-FCAD34EE3660}" srcOrd="2" destOrd="0" presId="urn:microsoft.com/office/officeart/2005/8/layout/hProcess9"/>
    <dgm:cxn modelId="{2B70C9BE-7502-4B70-96C7-2F995E70BE4E}" type="presParOf" srcId="{55B9FC22-3DA2-4A0D-A6DF-2298F5542D03}" destId="{DBFE21B1-AF45-47D5-8B8E-AE2FD0E8FE7A}" srcOrd="3" destOrd="0" presId="urn:microsoft.com/office/officeart/2005/8/layout/hProcess9"/>
    <dgm:cxn modelId="{ABC02F73-32C4-4745-B119-1242A52754C9}" type="presParOf" srcId="{55B9FC22-3DA2-4A0D-A6DF-2298F5542D03}" destId="{F2852797-AF29-40A0-95F2-7994AA468217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6A091CC-A1FE-40EC-AE5C-4C39BD1B74B6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3AE3D6BC-8C1D-4398-A646-5BEC530FDE05}">
      <dgm:prSet phldrT="[텍스트]"/>
      <dgm:spPr/>
      <dgm:t>
        <a:bodyPr/>
        <a:lstStyle/>
        <a:p>
          <a:pPr latinLnBrk="1"/>
          <a:r>
            <a:rPr lang="ko-KR" altLang="en-US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gm:t>
    </dgm:pt>
    <dgm:pt modelId="{2409417F-3860-4EAE-8C20-97333D851DB6}" type="parTrans" cxnId="{7E43909B-4A6B-4D0A-8A4C-170A6554A9A9}">
      <dgm:prSet/>
      <dgm:spPr/>
      <dgm:t>
        <a:bodyPr/>
        <a:lstStyle/>
        <a:p>
          <a:pPr latinLnBrk="1"/>
          <a:endParaRPr lang="ko-KR" altLang="en-US"/>
        </a:p>
      </dgm:t>
    </dgm:pt>
    <dgm:pt modelId="{F50245C6-74B2-48E9-B345-CBA3094D595B}" type="sibTrans" cxnId="{7E43909B-4A6B-4D0A-8A4C-170A6554A9A9}">
      <dgm:prSet/>
      <dgm:spPr/>
      <dgm:t>
        <a:bodyPr/>
        <a:lstStyle/>
        <a:p>
          <a:pPr latinLnBrk="1"/>
          <a:endParaRPr lang="ko-KR" altLang="en-US"/>
        </a:p>
      </dgm:t>
    </dgm:pt>
    <dgm:pt modelId="{9D80DC4E-A740-4201-93EC-B84E06521B99}" type="pres">
      <dgm:prSet presAssocID="{C6A091CC-A1FE-40EC-AE5C-4C39BD1B74B6}" presName="compositeShape" presStyleCnt="0">
        <dgm:presLayoutVars>
          <dgm:dir/>
          <dgm:resizeHandles/>
        </dgm:presLayoutVars>
      </dgm:prSet>
      <dgm:spPr/>
    </dgm:pt>
    <dgm:pt modelId="{1C99C601-48F5-495E-B703-468FF67630AD}" type="pres">
      <dgm:prSet presAssocID="{C6A091CC-A1FE-40EC-AE5C-4C39BD1B74B6}" presName="pyramid" presStyleLbl="node1" presStyleIdx="0" presStyleCnt="1" custScaleX="50442" custScaleY="36459"/>
      <dgm:spPr/>
    </dgm:pt>
    <dgm:pt modelId="{04E947A3-76E6-44F7-A3C5-3444C8B8D79C}" type="pres">
      <dgm:prSet presAssocID="{C6A091CC-A1FE-40EC-AE5C-4C39BD1B74B6}" presName="theList" presStyleCnt="0"/>
      <dgm:spPr/>
    </dgm:pt>
    <dgm:pt modelId="{6C044E38-AFDA-4B61-9754-38E89528DBBD}" type="pres">
      <dgm:prSet presAssocID="{3AE3D6BC-8C1D-4398-A646-5BEC530FDE05}" presName="aNode" presStyleLbl="fgAcc1" presStyleIdx="0" presStyleCnt="1" custScaleX="59574" custScaleY="26182" custLinFactNeighborX="-49634" custLinFactNeighborY="3223">
        <dgm:presLayoutVars>
          <dgm:bulletEnabled val="1"/>
        </dgm:presLayoutVars>
      </dgm:prSet>
      <dgm:spPr/>
    </dgm:pt>
    <dgm:pt modelId="{A89B3CF7-49E3-4280-9C47-0511E55729BA}" type="pres">
      <dgm:prSet presAssocID="{3AE3D6BC-8C1D-4398-A646-5BEC530FDE05}" presName="aSpace" presStyleCnt="0"/>
      <dgm:spPr/>
    </dgm:pt>
  </dgm:ptLst>
  <dgm:cxnLst>
    <dgm:cxn modelId="{264EA382-4C9F-4BDD-998B-D361D8059B83}" type="presOf" srcId="{3AE3D6BC-8C1D-4398-A646-5BEC530FDE05}" destId="{6C044E38-AFDA-4B61-9754-38E89528DBBD}" srcOrd="0" destOrd="0" presId="urn:microsoft.com/office/officeart/2005/8/layout/pyramid2"/>
    <dgm:cxn modelId="{7E43909B-4A6B-4D0A-8A4C-170A6554A9A9}" srcId="{C6A091CC-A1FE-40EC-AE5C-4C39BD1B74B6}" destId="{3AE3D6BC-8C1D-4398-A646-5BEC530FDE05}" srcOrd="0" destOrd="0" parTransId="{2409417F-3860-4EAE-8C20-97333D851DB6}" sibTransId="{F50245C6-74B2-48E9-B345-CBA3094D595B}"/>
    <dgm:cxn modelId="{043CDE9E-D6B0-41C9-9871-9A0331388164}" type="presOf" srcId="{C6A091CC-A1FE-40EC-AE5C-4C39BD1B74B6}" destId="{9D80DC4E-A740-4201-93EC-B84E06521B99}" srcOrd="0" destOrd="0" presId="urn:microsoft.com/office/officeart/2005/8/layout/pyramid2"/>
    <dgm:cxn modelId="{25BBE2F3-8152-4DFB-A1CC-8C61E34E74EF}" type="presParOf" srcId="{9D80DC4E-A740-4201-93EC-B84E06521B99}" destId="{1C99C601-48F5-495E-B703-468FF67630AD}" srcOrd="0" destOrd="0" presId="urn:microsoft.com/office/officeart/2005/8/layout/pyramid2"/>
    <dgm:cxn modelId="{2A16E71D-CAF3-410E-94F0-5D83C763F063}" type="presParOf" srcId="{9D80DC4E-A740-4201-93EC-B84E06521B99}" destId="{04E947A3-76E6-44F7-A3C5-3444C8B8D79C}" srcOrd="1" destOrd="0" presId="urn:microsoft.com/office/officeart/2005/8/layout/pyramid2"/>
    <dgm:cxn modelId="{40C0F2A8-31EB-48AA-A197-B2D3CE5BE0E4}" type="presParOf" srcId="{04E947A3-76E6-44F7-A3C5-3444C8B8D79C}" destId="{6C044E38-AFDA-4B61-9754-38E89528DBBD}" srcOrd="0" destOrd="0" presId="urn:microsoft.com/office/officeart/2005/8/layout/pyramid2"/>
    <dgm:cxn modelId="{AC4D9D28-1E4C-4BDA-A48B-7AD688182B20}" type="presParOf" srcId="{04E947A3-76E6-44F7-A3C5-3444C8B8D79C}" destId="{A89B3CF7-49E3-4280-9C47-0511E55729BA}" srcOrd="1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A91BE7-541B-439D-942B-3186AA6ECD00}">
      <dsp:nvSpPr>
        <dsp:cNvPr id="0" name=""/>
        <dsp:cNvSpPr/>
      </dsp:nvSpPr>
      <dsp:spPr>
        <a:xfrm>
          <a:off x="231954" y="0"/>
          <a:ext cx="2628815" cy="1337567"/>
        </a:xfrm>
        <a:prstGeom prst="rightArrow">
          <a:avLst/>
        </a:prstGeom>
        <a:gradFill rotWithShape="0">
          <a:gsLst>
            <a:gs pos="0">
              <a:schemeClr val="accent1">
                <a:tint val="4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4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4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z="-190500" extrusionH="12700" prstMaterial="plastic">
          <a:bevelT w="50800" h="50800"/>
        </a:sp3d>
      </dsp:spPr>
      <dsp:style>
        <a:lnRef idx="0">
          <a:scrgbClr r="0" g="0" b="0"/>
        </a:lnRef>
        <a:fillRef idx="3">
          <a:scrgbClr r="0" g="0" b="0"/>
        </a:fillRef>
        <a:effectRef idx="0">
          <a:scrgbClr r="0" g="0" b="0"/>
        </a:effectRef>
        <a:fontRef idx="minor"/>
      </dsp:style>
    </dsp:sp>
    <dsp:sp modelId="{80B2F316-964B-4391-BC4C-41C993FA80EE}">
      <dsp:nvSpPr>
        <dsp:cNvPr id="0" name=""/>
        <dsp:cNvSpPr/>
      </dsp:nvSpPr>
      <dsp:spPr>
        <a:xfrm>
          <a:off x="1014" y="401270"/>
          <a:ext cx="944154" cy="5350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알고리즘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27132" y="427388"/>
        <a:ext cx="891918" cy="482791"/>
      </dsp:txXfrm>
    </dsp:sp>
    <dsp:sp modelId="{EA1199C3-CC15-48EF-A390-FCAD34EE3660}">
      <dsp:nvSpPr>
        <dsp:cNvPr id="0" name=""/>
        <dsp:cNvSpPr/>
      </dsp:nvSpPr>
      <dsp:spPr>
        <a:xfrm>
          <a:off x="1074284" y="401270"/>
          <a:ext cx="944154" cy="5350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 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작성</a:t>
          </a:r>
        </a:p>
      </dsp:txBody>
      <dsp:txXfrm>
        <a:off x="1100402" y="427388"/>
        <a:ext cx="891918" cy="482791"/>
      </dsp:txXfrm>
    </dsp:sp>
    <dsp:sp modelId="{F2852797-AF29-40A0-95F2-7994AA468217}">
      <dsp:nvSpPr>
        <dsp:cNvPr id="0" name=""/>
        <dsp:cNvSpPr/>
      </dsp:nvSpPr>
      <dsp:spPr>
        <a:xfrm>
          <a:off x="2147554" y="401270"/>
          <a:ext cx="944154" cy="535027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프로그램 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실행</a:t>
          </a:r>
        </a:p>
      </dsp:txBody>
      <dsp:txXfrm>
        <a:off x="2173672" y="427388"/>
        <a:ext cx="891918" cy="48279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C99C601-48F5-495E-B703-468FF67630AD}">
      <dsp:nvSpPr>
        <dsp:cNvPr id="0" name=""/>
        <dsp:cNvSpPr/>
      </dsp:nvSpPr>
      <dsp:spPr>
        <a:xfrm>
          <a:off x="1062588" y="696145"/>
          <a:ext cx="1105269" cy="79887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044E38-AFDA-4B61-9754-38E89528DBBD}">
      <dsp:nvSpPr>
        <dsp:cNvPr id="0" name=""/>
        <dsp:cNvSpPr/>
      </dsp:nvSpPr>
      <dsp:spPr>
        <a:xfrm>
          <a:off x="1196191" y="763611"/>
          <a:ext cx="848488" cy="458953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수정</a:t>
          </a:r>
        </a:p>
      </dsp:txBody>
      <dsp:txXfrm>
        <a:off x="1218595" y="786015"/>
        <a:ext cx="803680" cy="41414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0.57247</cdr:x>
      <cdr:y>0.20252</cdr:y>
    </cdr:from>
    <cdr:to>
      <cdr:x>0.89187</cdr:x>
      <cdr:y>0.35741</cdr:y>
    </cdr:to>
    <cdr:sp macro="" textlink="">
      <cdr:nvSpPr>
        <cdr:cNvPr id="2" name="순서도: 준비 1">
          <a:extLst xmlns:a="http://schemas.openxmlformats.org/drawingml/2006/main">
            <a:ext uri="{FF2B5EF4-FFF2-40B4-BE49-F238E27FC236}">
              <a16:creationId xmlns:a16="http://schemas.microsoft.com/office/drawing/2014/main" id="{0D5A66C6-6078-FBC3-ABB9-364A9E5395BB}"/>
            </a:ext>
          </a:extLst>
        </cdr:cNvPr>
        <cdr:cNvSpPr/>
      </cdr:nvSpPr>
      <cdr:spPr>
        <a:xfrm xmlns:a="http://schemas.openxmlformats.org/drawingml/2006/main">
          <a:off x="5014320" y="796888"/>
          <a:ext cx="2797623" cy="609499"/>
        </a:xfrm>
        <a:prstGeom xmlns:a="http://schemas.openxmlformats.org/drawingml/2006/main" prst="flowChartPreparation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학습에 효과적</a:t>
          </a:r>
          <a:endParaRPr 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</cdr:txBody>
    </cdr:sp>
  </cdr:relSizeAnchor>
  <cdr:relSizeAnchor xmlns:cdr="http://schemas.openxmlformats.org/drawingml/2006/chartDrawing">
    <cdr:from>
      <cdr:x>0.69799</cdr:x>
      <cdr:y>0.23854</cdr:y>
    </cdr:from>
    <cdr:to>
      <cdr:x>0.83967</cdr:x>
      <cdr:y>0.36848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4D5EBA08-3D3D-48FB-AB9B-4E1EF37DDD2B}"/>
            </a:ext>
          </a:extLst>
        </cdr:cNvPr>
        <cdr:cNvSpPr txBox="1"/>
      </cdr:nvSpPr>
      <cdr:spPr>
        <a:xfrm xmlns:a="http://schemas.openxmlformats.org/drawingml/2006/main">
          <a:off x="5963602" y="843365"/>
          <a:ext cx="1210491" cy="45937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ko-KR" altLang="en-US" sz="1100" kern="12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728DFF-DCD3-4AFA-BCC6-2C058668D2A0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60A173-0E80-4461-9AE0-DBA5323EA1FF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27283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97B548-A1B1-BF39-CAE8-0CD0F224E2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F9F56C-FB45-F139-2B26-F459C80FE8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078A2B0-3588-0709-73F1-E9A060192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805301A-A43F-891F-384E-F795B26957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9294544-5FB1-FEA9-9EBA-00C64AE6AD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59080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BB8553E-8272-156D-312B-9FA65B5F7C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A137D0A-CDDA-ED60-E6B5-97C08B4A9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6F5466-9641-4BC4-B4DB-719D88061B76}" type="datetime1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E6352C8-2752-9603-E6E2-E67952A43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06DE90C-CC13-82DE-D6CA-92E7B15F8E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F3D0FB9E-86EB-D7EA-23AF-16988CE0D25C}"/>
              </a:ext>
            </a:extLst>
          </p:cNvPr>
          <p:cNvSpPr/>
          <p:nvPr userDrawn="1"/>
        </p:nvSpPr>
        <p:spPr>
          <a:xfrm>
            <a:off x="0" y="1173018"/>
            <a:ext cx="9906000" cy="47322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3BA45E4C-3A95-61A8-CC61-DC6B26876CA5}"/>
              </a:ext>
            </a:extLst>
          </p:cNvPr>
          <p:cNvSpPr/>
          <p:nvPr userDrawn="1"/>
        </p:nvSpPr>
        <p:spPr>
          <a:xfrm>
            <a:off x="1362075" y="0"/>
            <a:ext cx="7163089" cy="1646238"/>
          </a:xfrm>
          <a:prstGeom prst="parallelogram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pic>
        <p:nvPicPr>
          <p:cNvPr id="9" name="그림 8" descr="그래픽, 그래픽 디자인, 폰트, 클립아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308BD5C9-6312-D8EB-CF7F-8D65D8325C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11" y="6075651"/>
            <a:ext cx="1718819" cy="782348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CAEA7C2-6CF6-0E5E-14C3-045E1AB08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8255"/>
            <a:ext cx="9906000" cy="1627982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9330137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E6D913-CE12-F683-0CA5-6F7B12AC2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3BA0D97-45DD-B797-9CD4-5A5F7DD278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82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82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82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A6E89E2-80AC-4D4A-0093-566967C1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499F3C0-8D11-5927-DB73-F2AE26DA79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F84106F-84FE-E074-3BBC-E86D43241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169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F67D469-5BCC-9D97-AEE1-B4C5F55A4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D6B25F-5108-BF21-E739-54763CBEBF6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622BC6E1-D6DB-5887-3E98-AA800992D9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CFFCD681-AB97-39B9-EF7E-05E9EE65B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ADF55B1-35E3-B9BE-6126-F915BCD44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90BD39-E269-CE3E-EA5E-5C5836D81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91293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DF89354-601C-FF02-ECD0-A1FF72FC0C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1AA2D6F-9D78-9FF1-C35C-B5B476B843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A7EFCA2-BD49-1F45-1E25-9C52FFC275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889AABC-DE69-05CA-251A-587FE789B7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30BC8219-1155-29CD-0009-750DA35A26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3C44806-FA21-265D-398F-261DAD3C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D38E754-21D7-F4B6-ACE0-3E84E965C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20D144-90CD-5DF9-165F-EC50CB08D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8073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597D98-6192-5A11-BBB4-D793EA20D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7DF6F6FC-67BC-A6DE-428D-2ED7FC4198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E2C8DFA7-4A19-2089-B08B-46FEF6C3A0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BE2E6A8-6C02-9D73-F7DF-E1CD7C9EC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91461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E245D44B-92D9-6420-2090-8473BB22E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7D8AC6FD-A35B-F74A-7185-6A54A9DC4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EF8074B-DCAE-BB91-EA15-A9CFB64A59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879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1207648-2D67-65A7-0E90-7D7E7EA89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A252067-4B7F-415D-06C4-8E9167B032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E51B74F-7C79-F8E2-A9A9-FBF018A8F5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ECE3A4B-64C7-C92C-BC67-98A18CF469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BBF3877-5021-0A32-FA11-1FBDDBF06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CC5152F-9ADC-0042-FA37-F83F359CB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9566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05ADDEB-49A8-E6BC-925D-F44F1CF26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2A72A0AA-7990-EF65-9555-4F7879E65B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CB0AA390-256A-45B1-0C19-99355A9C7A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5EFBC16-26F6-1B28-91FF-BBBA350A5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3B426CD-AE41-6F12-38E9-9ECB731F7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9A38859-2A82-B54E-E337-A4111C682C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58999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3C91A0-3486-8788-3A58-F79795754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D7931D-EEA8-D05A-CFE3-71107D9E47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7AEC40A-7DF8-E9F4-B83A-B5B9192CD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CAA61D-0459-ACB0-32EF-5D459511FA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F54C034-03B9-3234-15E0-55E02E933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842168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995CDA0C-BE11-634B-EA07-207F69DA56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E573327-1464-51A7-7657-E650F38BB2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96B3996-4B2E-1905-D3F3-158AD7C830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9D7A151-7372-FAB1-D9B5-E8387E8144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4642875-75C5-FD4E-8714-49C730FA1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08375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F5124573-C637-F880-AB72-3CE8EAE18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1C4F45B-0E55-7B5F-A0B5-66FFF66228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D2CAD1-8077-98EB-A49F-8E6D68E3B7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3928C4-9F33-420C-8FF0-7BFA74AB647C}" type="datetimeFigureOut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E2957CB-CB61-0E56-6D1B-BFCE0CF949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A39F62D-C6E7-A737-4376-576F4BDC2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33433E-E788-475B-98E6-76BFE1CBC9B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55950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42950" rtl="0" eaLnBrk="1" latinLnBrk="1" hangingPunct="1">
        <a:lnSpc>
          <a:spcPct val="90000"/>
        </a:lnSpc>
        <a:spcBef>
          <a:spcPct val="0"/>
        </a:spcBef>
        <a:buNone/>
        <a:defRPr sz="35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5738" indent="-185738" algn="l" defTabSz="742950" rtl="0" eaLnBrk="1" latinLnBrk="1" hangingPunct="1">
        <a:lnSpc>
          <a:spcPct val="90000"/>
        </a:lnSpc>
        <a:spcBef>
          <a:spcPts val="813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286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625" kern="1200">
          <a:solidFill>
            <a:schemeClr val="tx1"/>
          </a:solidFill>
          <a:latin typeface="+mn-lt"/>
          <a:ea typeface="+mn-ea"/>
          <a:cs typeface="+mn-cs"/>
        </a:defRPr>
      </a:lvl3pPr>
      <a:lvl4pPr marL="13001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6716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204311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41458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786063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3157538" indent="-185738" algn="l" defTabSz="742950" rtl="0" eaLnBrk="1" latinLnBrk="1" hangingPunct="1">
        <a:lnSpc>
          <a:spcPct val="90000"/>
        </a:lnSpc>
        <a:spcBef>
          <a:spcPts val="406"/>
        </a:spcBef>
        <a:buFont typeface="Arial" panose="020B0604020202020204" pitchFamily="34" charset="0"/>
        <a:buChar char="•"/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3pPr>
      <a:lvl4pPr marL="11144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4pPr>
      <a:lvl5pPr marL="14859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5pPr>
      <a:lvl6pPr marL="185737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7pPr>
      <a:lvl8pPr marL="2600325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8pPr>
      <a:lvl9pPr marL="2971800" algn="l" defTabSz="742950" rtl="0" eaLnBrk="1" latinLnBrk="1" hangingPunct="1">
        <a:defRPr sz="146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각형: 잘린 한쪽 모서리 3">
            <a:extLst>
              <a:ext uri="{FF2B5EF4-FFF2-40B4-BE49-F238E27FC236}">
                <a16:creationId xmlns:a16="http://schemas.microsoft.com/office/drawing/2014/main" id="{7E817541-2465-6F77-A518-E94390BFE55D}"/>
              </a:ext>
            </a:extLst>
          </p:cNvPr>
          <p:cNvSpPr/>
          <p:nvPr/>
        </p:nvSpPr>
        <p:spPr>
          <a:xfrm>
            <a:off x="0" y="642938"/>
            <a:ext cx="4751938" cy="5572125"/>
          </a:xfrm>
          <a:prstGeom prst="snip1Rect">
            <a:avLst/>
          </a:prstGeom>
          <a:blipFill dpi="0" rotWithShape="1">
            <a:blip r:embed="rId2">
              <a:alphaModFix amt="50000"/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 dirty="0"/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CC4E9DE2-CE32-45A1-AC1E-7EE81D756990}"/>
              </a:ext>
            </a:extLst>
          </p:cNvPr>
          <p:cNvSpPr/>
          <p:nvPr/>
        </p:nvSpPr>
        <p:spPr>
          <a:xfrm>
            <a:off x="1345193" y="2729201"/>
            <a:ext cx="7215622" cy="1313296"/>
          </a:xfrm>
          <a:prstGeom prst="rect">
            <a:avLst/>
          </a:prstGeom>
          <a:noFill/>
        </p:spPr>
        <p:txBody>
          <a:bodyPr wrap="none" lIns="74295" tIns="37148" rIns="74295" bIns="37148" numCol="1">
            <a:prstTxWarp prst="textChevronInverted">
              <a:avLst/>
            </a:prstTxWarp>
            <a:spAutoFit/>
          </a:bodyPr>
          <a:lstStyle/>
          <a:p>
            <a:pPr algn="ctr"/>
            <a:r>
              <a:rPr lang="en-US" altLang="ko-KR" sz="4388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0000" endA="300" endPos="50000" dist="2999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About Solving The Problem</a:t>
            </a:r>
          </a:p>
        </p:txBody>
      </p:sp>
      <p:pic>
        <p:nvPicPr>
          <p:cNvPr id="12" name="그림 11" descr="그래픽, 그래픽 디자인, 폰트, 클립아트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D6AE328B-20E4-43F5-3418-520B30804B2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7C7C7E"/>
              </a:clrFrom>
              <a:clrTo>
                <a:srgbClr val="7C7C7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8662" y="786617"/>
            <a:ext cx="2144305" cy="70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397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3B618E6-7511-C159-B0CE-CF12A4181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25C2091-8453-9B1F-AD57-8FE40E3A0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3EFE9F-7F11-450A-8364-32ED39817665}" type="datetime1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C025B2AD-B11D-2BE1-71D1-9823CF26A9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2</a:t>
            </a:fld>
            <a:endParaRPr lang="ko-KR" altLang="en-US" dirty="0"/>
          </a:p>
        </p:txBody>
      </p:sp>
      <p:sp>
        <p:nvSpPr>
          <p:cNvPr id="6" name="L 도형 5">
            <a:extLst>
              <a:ext uri="{FF2B5EF4-FFF2-40B4-BE49-F238E27FC236}">
                <a16:creationId xmlns:a16="http://schemas.microsoft.com/office/drawing/2014/main" id="{A9240F68-2CAC-B6C7-D500-1AD56C957035}"/>
              </a:ext>
            </a:extLst>
          </p:cNvPr>
          <p:cNvSpPr/>
          <p:nvPr/>
        </p:nvSpPr>
        <p:spPr>
          <a:xfrm flipH="1">
            <a:off x="2279507" y="2341570"/>
            <a:ext cx="5656551" cy="4127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2B5B9CE5-7FB8-B36F-6988-62CD36CA59EC}"/>
              </a:ext>
            </a:extLst>
          </p:cNvPr>
          <p:cNvSpPr/>
          <p:nvPr/>
        </p:nvSpPr>
        <p:spPr>
          <a:xfrm>
            <a:off x="2204461" y="1996361"/>
            <a:ext cx="1410854" cy="757959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50" dirty="0">
                <a:latin typeface="굴림" panose="020B0600000101010101" pitchFamily="50" charset="-127"/>
                <a:ea typeface="굴림" panose="020B0600000101010101" pitchFamily="50" charset="-127"/>
              </a:rPr>
              <a:t>A</a:t>
            </a:r>
            <a:endParaRPr lang="ko-KR" altLang="en-US" sz="195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CACFFC-F7FF-32DD-DB54-9430448B52F8}"/>
              </a:ext>
            </a:extLst>
          </p:cNvPr>
          <p:cNvSpPr txBox="1"/>
          <p:nvPr/>
        </p:nvSpPr>
        <p:spPr>
          <a:xfrm>
            <a:off x="3615315" y="2078911"/>
            <a:ext cx="381981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5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정의와 조건</a:t>
            </a:r>
          </a:p>
        </p:txBody>
      </p:sp>
      <p:sp>
        <p:nvSpPr>
          <p:cNvPr id="21" name="L 도형 20">
            <a:extLst>
              <a:ext uri="{FF2B5EF4-FFF2-40B4-BE49-F238E27FC236}">
                <a16:creationId xmlns:a16="http://schemas.microsoft.com/office/drawing/2014/main" id="{D6E06142-C27E-DC56-D37F-07E52F1FAD2A}"/>
              </a:ext>
            </a:extLst>
          </p:cNvPr>
          <p:cNvSpPr/>
          <p:nvPr/>
        </p:nvSpPr>
        <p:spPr>
          <a:xfrm flipH="1">
            <a:off x="2279507" y="3438382"/>
            <a:ext cx="5656551" cy="4127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2" name="사다리꼴 21">
            <a:extLst>
              <a:ext uri="{FF2B5EF4-FFF2-40B4-BE49-F238E27FC236}">
                <a16:creationId xmlns:a16="http://schemas.microsoft.com/office/drawing/2014/main" id="{E2A0BB4E-3FDA-ABCA-19FB-1CE80DBBF51A}"/>
              </a:ext>
            </a:extLst>
          </p:cNvPr>
          <p:cNvSpPr/>
          <p:nvPr/>
        </p:nvSpPr>
        <p:spPr>
          <a:xfrm>
            <a:off x="2204461" y="3093173"/>
            <a:ext cx="1410854" cy="757959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50" dirty="0">
                <a:latin typeface="굴림" panose="020B0600000101010101" pitchFamily="50" charset="-127"/>
                <a:ea typeface="굴림" panose="020B0600000101010101" pitchFamily="50" charset="-127"/>
              </a:rPr>
              <a:t>B</a:t>
            </a:r>
            <a:endParaRPr lang="ko-KR" altLang="en-US" sz="195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A8AB18B-94B4-6EE3-EAA1-F5E1E67D5D35}"/>
              </a:ext>
            </a:extLst>
          </p:cNvPr>
          <p:cNvSpPr txBox="1"/>
          <p:nvPr/>
        </p:nvSpPr>
        <p:spPr>
          <a:xfrm>
            <a:off x="3615315" y="3175723"/>
            <a:ext cx="381981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50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표현 방법</a:t>
            </a:r>
          </a:p>
        </p:txBody>
      </p:sp>
      <p:sp>
        <p:nvSpPr>
          <p:cNvPr id="24" name="L 도형 23">
            <a:extLst>
              <a:ext uri="{FF2B5EF4-FFF2-40B4-BE49-F238E27FC236}">
                <a16:creationId xmlns:a16="http://schemas.microsoft.com/office/drawing/2014/main" id="{CC68A2D4-E71E-1C2F-D2E3-A927C8F1C2B8}"/>
              </a:ext>
            </a:extLst>
          </p:cNvPr>
          <p:cNvSpPr/>
          <p:nvPr/>
        </p:nvSpPr>
        <p:spPr>
          <a:xfrm flipH="1">
            <a:off x="2279507" y="4541549"/>
            <a:ext cx="5656551" cy="4127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5" name="사다리꼴 24">
            <a:extLst>
              <a:ext uri="{FF2B5EF4-FFF2-40B4-BE49-F238E27FC236}">
                <a16:creationId xmlns:a16="http://schemas.microsoft.com/office/drawing/2014/main" id="{F8B6587D-D228-6916-BE3C-DA03696E48DB}"/>
              </a:ext>
            </a:extLst>
          </p:cNvPr>
          <p:cNvSpPr/>
          <p:nvPr/>
        </p:nvSpPr>
        <p:spPr>
          <a:xfrm>
            <a:off x="2204461" y="4196340"/>
            <a:ext cx="1410854" cy="757959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50" dirty="0">
                <a:latin typeface="굴림" panose="020B0600000101010101" pitchFamily="50" charset="-127"/>
                <a:ea typeface="굴림" panose="020B0600000101010101" pitchFamily="50" charset="-127"/>
              </a:rPr>
              <a:t>C</a:t>
            </a:r>
            <a:endParaRPr lang="ko-KR" altLang="en-US" sz="195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6B96D02-AEE1-48FD-0E24-4A4781FE7403}"/>
              </a:ext>
            </a:extLst>
          </p:cNvPr>
          <p:cNvSpPr txBox="1"/>
          <p:nvPr/>
        </p:nvSpPr>
        <p:spPr>
          <a:xfrm>
            <a:off x="3615315" y="4278890"/>
            <a:ext cx="381981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50" dirty="0">
                <a:latin typeface="굴림" panose="020B0600000101010101" pitchFamily="50" charset="-127"/>
                <a:ea typeface="굴림" panose="020B0600000101010101" pitchFamily="50" charset="-127"/>
                <a:hlinkClick r:id="rId2" action="ppaction://hlinksldjump"/>
              </a:rPr>
              <a:t>의사코드와 순서도 비교</a:t>
            </a:r>
            <a:endParaRPr lang="ko-KR" altLang="en-US" sz="195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7" name="L 도형 26">
            <a:extLst>
              <a:ext uri="{FF2B5EF4-FFF2-40B4-BE49-F238E27FC236}">
                <a16:creationId xmlns:a16="http://schemas.microsoft.com/office/drawing/2014/main" id="{5D8F6A34-D0E4-C570-2A54-60C1F69AAE08}"/>
              </a:ext>
            </a:extLst>
          </p:cNvPr>
          <p:cNvSpPr/>
          <p:nvPr/>
        </p:nvSpPr>
        <p:spPr>
          <a:xfrm flipH="1">
            <a:off x="2279507" y="5633525"/>
            <a:ext cx="5656551" cy="412750"/>
          </a:xfrm>
          <a:prstGeom prst="corner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28" name="사다리꼴 27">
            <a:extLst>
              <a:ext uri="{FF2B5EF4-FFF2-40B4-BE49-F238E27FC236}">
                <a16:creationId xmlns:a16="http://schemas.microsoft.com/office/drawing/2014/main" id="{0F25AA39-7F95-81CB-2D6F-7E2AD772DACF}"/>
              </a:ext>
            </a:extLst>
          </p:cNvPr>
          <p:cNvSpPr/>
          <p:nvPr/>
        </p:nvSpPr>
        <p:spPr>
          <a:xfrm>
            <a:off x="2204461" y="5288317"/>
            <a:ext cx="1410854" cy="757959"/>
          </a:xfrm>
          <a:prstGeom prst="trapezoid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950" dirty="0">
                <a:latin typeface="굴림" panose="020B0600000101010101" pitchFamily="50" charset="-127"/>
                <a:ea typeface="굴림" panose="020B0600000101010101" pitchFamily="50" charset="-127"/>
              </a:rPr>
              <a:t>D</a:t>
            </a:r>
            <a:endParaRPr lang="ko-KR" altLang="en-US" sz="195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C22F2F-3A3A-F7CB-8E9B-9D77DCEB4D2E}"/>
              </a:ext>
            </a:extLst>
          </p:cNvPr>
          <p:cNvSpPr txBox="1"/>
          <p:nvPr/>
        </p:nvSpPr>
        <p:spPr>
          <a:xfrm>
            <a:off x="3615315" y="5370867"/>
            <a:ext cx="3819815" cy="392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950" dirty="0">
                <a:latin typeface="굴림" panose="020B0600000101010101" pitchFamily="50" charset="-127"/>
                <a:ea typeface="굴림" panose="020B0600000101010101" pitchFamily="50" charset="-127"/>
              </a:rPr>
              <a:t>프로그램 생성 과정</a:t>
            </a:r>
          </a:p>
        </p:txBody>
      </p:sp>
      <p:pic>
        <p:nvPicPr>
          <p:cNvPr id="31" name="그림 30">
            <a:extLst>
              <a:ext uri="{FF2B5EF4-FFF2-40B4-BE49-F238E27FC236}">
                <a16:creationId xmlns:a16="http://schemas.microsoft.com/office/drawing/2014/main" id="{4E87A2FC-643A-EB2A-C47E-5819FA7D3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67" t="31431" r="10716" b="35271"/>
          <a:stretch/>
        </p:blipFill>
        <p:spPr>
          <a:xfrm>
            <a:off x="528130" y="4061837"/>
            <a:ext cx="1045949" cy="1444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766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B836416-6171-6CC0-A27D-F552E5175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A. </a:t>
            </a:r>
            <a:r>
              <a:rPr lang="ko-KR" altLang="en-US" dirty="0"/>
              <a:t>알고리즘의 정의와 조건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6BC9B141-17FD-398A-5DFC-1A96742374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6290" y="1980506"/>
            <a:ext cx="6673417" cy="173613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1950" b="1" dirty="0">
                <a:latin typeface="굴림" panose="020B0600000101010101" pitchFamily="50" charset="-127"/>
                <a:ea typeface="굴림" panose="020B0600000101010101" pitchFamily="50" charset="-127"/>
              </a:rPr>
              <a:t>Conditions of Algorithm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25" dirty="0">
                <a:latin typeface="굴림" panose="020B0600000101010101" pitchFamily="50" charset="-127"/>
                <a:ea typeface="굴림" panose="020B0600000101010101" pitchFamily="50" charset="-127"/>
              </a:rPr>
              <a:t>Once the correct data us entered, the results shall be printed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altLang="ko-KR" sz="1625" dirty="0">
                <a:latin typeface="굴림" panose="020B0600000101010101" pitchFamily="50" charset="-127"/>
                <a:ea typeface="굴림" panose="020B0600000101010101" pitchFamily="50" charset="-127"/>
              </a:rPr>
              <a:t>Each step should be clearly represented and be expressed in a simple and manner</a:t>
            </a:r>
            <a:endParaRPr lang="ko-KR" altLang="en-US" sz="1625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C9E9AEC-7474-8D85-D045-7E71E3137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F1B6EE-A9B6-4F33-812A-51CFA39ED7EC}" type="datetime1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BD759B5-B026-D255-69EF-CAEBFC254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3</a:t>
            </a:fld>
            <a:endParaRPr lang="ko-KR" altLang="en-US" dirty="0"/>
          </a:p>
        </p:txBody>
      </p:sp>
      <p:sp>
        <p:nvSpPr>
          <p:cNvPr id="6" name="내용 개체 틀 2">
            <a:extLst>
              <a:ext uri="{FF2B5EF4-FFF2-40B4-BE49-F238E27FC236}">
                <a16:creationId xmlns:a16="http://schemas.microsoft.com/office/drawing/2014/main" id="{9E0859AB-C698-3E33-548A-F3613CB43E86}"/>
              </a:ext>
            </a:extLst>
          </p:cNvPr>
          <p:cNvSpPr txBox="1">
            <a:spLocks/>
          </p:cNvSpPr>
          <p:nvPr/>
        </p:nvSpPr>
        <p:spPr>
          <a:xfrm>
            <a:off x="1616290" y="3893990"/>
            <a:ext cx="5145306" cy="1364244"/>
          </a:xfrm>
          <a:prstGeom prst="rect">
            <a:avLst/>
          </a:prstGeom>
        </p:spPr>
        <p:txBody>
          <a:bodyPr vert="horz" lIns="74295" tIns="37148" rIns="74295" bIns="37148" rtlCol="0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1950" b="1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알고리즘의 정의</a:t>
            </a:r>
            <a:endParaRPr lang="en-US" altLang="ko-KR" sz="195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25" dirty="0">
                <a:latin typeface="굴림" panose="020B0600000101010101" pitchFamily="50" charset="-127"/>
                <a:ea typeface="굴림" panose="020B0600000101010101" pitchFamily="50" charset="-127"/>
              </a:rPr>
              <a:t>알고리즘이란 제한적인 횟수나</a:t>
            </a:r>
            <a:r>
              <a:rPr lang="en-US" altLang="ko-KR" sz="1625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25" dirty="0">
                <a:latin typeface="굴림" panose="020B0600000101010101" pitchFamily="50" charset="-127"/>
                <a:ea typeface="굴림" panose="020B0600000101010101" pitchFamily="50" charset="-127"/>
              </a:rPr>
              <a:t>시간 내에 계산</a:t>
            </a:r>
            <a:r>
              <a:rPr lang="en-US" altLang="ko-KR" sz="1625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1625" dirty="0">
                <a:latin typeface="굴림" panose="020B0600000101010101" pitchFamily="50" charset="-127"/>
                <a:ea typeface="굴림" panose="020B0600000101010101" pitchFamily="50" charset="-127"/>
              </a:rPr>
              <a:t>데이터 처리 등 어떤 문제를 해결하는 논리적인 방법이다</a:t>
            </a:r>
            <a:r>
              <a:rPr lang="en-US" altLang="ko-KR" sz="1625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  <a:endParaRPr lang="ko-KR" altLang="en-US" sz="1625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9" name="동영상">
            <a:hlinkClick r:id="" action="ppaction://media"/>
            <a:extLst>
              <a:ext uri="{FF2B5EF4-FFF2-40B4-BE49-F238E27FC236}">
                <a16:creationId xmlns:a16="http://schemas.microsoft.com/office/drawing/2014/main" id="{2A87B985-076A-7D29-6F03-A704A6C3E9A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067405" y="4258369"/>
            <a:ext cx="1609725" cy="123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83242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8A7861-17BE-6737-334D-8815B8626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B. </a:t>
            </a:r>
            <a:r>
              <a:rPr lang="ko-KR" altLang="en-US" dirty="0"/>
              <a:t>알고리즘의 표현방법</a:t>
            </a:r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01A4B8FF-E30B-BB34-37F0-998D29B6E8F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3006769"/>
              </p:ext>
            </p:extLst>
          </p:nvPr>
        </p:nvGraphicFramePr>
        <p:xfrm>
          <a:off x="1744161" y="2977923"/>
          <a:ext cx="6774999" cy="2416376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936300">
                  <a:extLst>
                    <a:ext uri="{9D8B030D-6E8A-4147-A177-3AD203B41FA5}">
                      <a16:colId xmlns:a16="http://schemas.microsoft.com/office/drawing/2014/main" val="3790438547"/>
                    </a:ext>
                  </a:extLst>
                </a:gridCol>
                <a:gridCol w="3838699">
                  <a:extLst>
                    <a:ext uri="{9D8B030D-6E8A-4147-A177-3AD203B41FA5}">
                      <a16:colId xmlns:a16="http://schemas.microsoft.com/office/drawing/2014/main" val="2091815565"/>
                    </a:ext>
                  </a:extLst>
                </a:gridCol>
              </a:tblGrid>
              <a:tr h="604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특정 규칙에 구애 받지 않고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해결방법을 기술할 수 있음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정해진 기호를 이용하여 문제의 해결과정을</a:t>
                      </a:r>
                      <a:r>
                        <a:rPr lang="en-US" altLang="ko-KR" sz="1500" dirty="0"/>
                        <a:t> </a:t>
                      </a:r>
                      <a:r>
                        <a:rPr lang="ko-KR" altLang="en-US" sz="1500" dirty="0"/>
                        <a:t>이해하기 쉽게 표현할 수 있음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4183232590"/>
                  </a:ext>
                </a:extLst>
              </a:tr>
              <a:tr h="604094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프로그래밍 언어의 지식이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없어도 표현할 수 있음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순서도를 직접 그려보면 알고리즘을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보다 쉽게 이해할 수 있음</a:t>
                      </a:r>
                      <a:r>
                        <a:rPr lang="en-US" altLang="ko-KR" sz="1500" dirty="0"/>
                        <a:t>.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545281321"/>
                  </a:ext>
                </a:extLst>
              </a:tr>
              <a:tr h="60409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프로그램 작성을 위한 기초자료가 되고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/>
                        <a:t>프로그램의 처리 순서와 논리적인 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흐름을 쉽게 이해할 수 있음</a:t>
                      </a:r>
                      <a:r>
                        <a:rPr lang="en-US" altLang="ko-KR" sz="1500" dirty="0"/>
                        <a:t>.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742666"/>
                  </a:ext>
                </a:extLst>
              </a:tr>
              <a:tr h="604094">
                <a:tc grid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500" dirty="0"/>
                        <a:t>의사코드</a:t>
                      </a:r>
                      <a:r>
                        <a:rPr lang="en-US" altLang="ko-KR" sz="1500" dirty="0"/>
                        <a:t>, </a:t>
                      </a:r>
                      <a:r>
                        <a:rPr lang="ko-KR" altLang="en-US" sz="1500" dirty="0"/>
                        <a:t>순서도의 형태로 만들어진 알고리즘은 프로그램의 형태로 표현</a:t>
                      </a:r>
                      <a:endParaRPr lang="en-US" altLang="ko-KR" sz="1500" dirty="0"/>
                    </a:p>
                    <a:p>
                      <a:pPr algn="ctr" latinLnBrk="1"/>
                      <a:r>
                        <a:rPr lang="ko-KR" altLang="en-US" sz="1500" dirty="0"/>
                        <a:t>되었을 경우에만 실행 가능함</a:t>
                      </a:r>
                      <a:endParaRPr lang="ko-KR" altLang="en-US" sz="1500" dirty="0">
                        <a:latin typeface="돋움" panose="020B0600000101010101" pitchFamily="50" charset="-127"/>
                        <a:ea typeface="돋움" panose="020B0600000101010101" pitchFamily="50" charset="-127"/>
                      </a:endParaRP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312460"/>
                  </a:ext>
                </a:extLst>
              </a:tr>
            </a:tbl>
          </a:graphicData>
        </a:graphic>
      </p:graphicFrame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13AFEF7-F36F-55FD-0300-9F8B02822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63E801-A85E-48BB-912A-AD2A6F305F00}" type="datetime1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19F3DBA6-A9B3-58AD-0046-16CFC3E37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4</a:t>
            </a:fld>
            <a:endParaRPr lang="ko-KR" altLang="en-US" dirty="0"/>
          </a:p>
        </p:txBody>
      </p:sp>
      <p:sp>
        <p:nvSpPr>
          <p:cNvPr id="7" name="사각형: 잘린 위쪽 모서리 6">
            <a:extLst>
              <a:ext uri="{FF2B5EF4-FFF2-40B4-BE49-F238E27FC236}">
                <a16:creationId xmlns:a16="http://schemas.microsoft.com/office/drawing/2014/main" id="{DAF2972F-14C8-1936-8A0C-D85928D4C2DE}"/>
              </a:ext>
            </a:extLst>
          </p:cNvPr>
          <p:cNvSpPr/>
          <p:nvPr/>
        </p:nvSpPr>
        <p:spPr>
          <a:xfrm>
            <a:off x="1744161" y="2348184"/>
            <a:ext cx="2932886" cy="629739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8" name="사각형: 잘린 위쪽 모서리 7">
            <a:extLst>
              <a:ext uri="{FF2B5EF4-FFF2-40B4-BE49-F238E27FC236}">
                <a16:creationId xmlns:a16="http://schemas.microsoft.com/office/drawing/2014/main" id="{6FB6941F-EED9-5E49-A11A-B2E6358EDDD7}"/>
              </a:ext>
            </a:extLst>
          </p:cNvPr>
          <p:cNvSpPr/>
          <p:nvPr/>
        </p:nvSpPr>
        <p:spPr>
          <a:xfrm>
            <a:off x="4677047" y="2348184"/>
            <a:ext cx="3842113" cy="629739"/>
          </a:xfrm>
          <a:prstGeom prst="snip2Same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63"/>
          </a:p>
        </p:txBody>
      </p:sp>
      <p:sp>
        <p:nvSpPr>
          <p:cNvPr id="9" name="다이아몬드 8">
            <a:extLst>
              <a:ext uri="{FF2B5EF4-FFF2-40B4-BE49-F238E27FC236}">
                <a16:creationId xmlns:a16="http://schemas.microsoft.com/office/drawing/2014/main" id="{CF985EB2-2A4C-B2C1-781F-8CE4A7C0035B}"/>
              </a:ext>
            </a:extLst>
          </p:cNvPr>
          <p:cNvSpPr/>
          <p:nvPr/>
        </p:nvSpPr>
        <p:spPr>
          <a:xfrm rot="10800000" flipV="1">
            <a:off x="1744161" y="2393679"/>
            <a:ext cx="2932886" cy="58424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의사코드</a:t>
            </a:r>
          </a:p>
        </p:txBody>
      </p:sp>
      <p:sp>
        <p:nvSpPr>
          <p:cNvPr id="10" name="다이아몬드 9">
            <a:extLst>
              <a:ext uri="{FF2B5EF4-FFF2-40B4-BE49-F238E27FC236}">
                <a16:creationId xmlns:a16="http://schemas.microsoft.com/office/drawing/2014/main" id="{B4F4B66E-BDFB-95A9-410F-9185F9325215}"/>
              </a:ext>
            </a:extLst>
          </p:cNvPr>
          <p:cNvSpPr/>
          <p:nvPr/>
        </p:nvSpPr>
        <p:spPr>
          <a:xfrm rot="10800000" flipV="1">
            <a:off x="4677047" y="2393679"/>
            <a:ext cx="3842113" cy="584243"/>
          </a:xfrm>
          <a:prstGeom prst="diamond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순서도</a:t>
            </a:r>
          </a:p>
        </p:txBody>
      </p:sp>
      <p:sp>
        <p:nvSpPr>
          <p:cNvPr id="12" name="사각형: 잘린 한쪽 모서리 11">
            <a:extLst>
              <a:ext uri="{FF2B5EF4-FFF2-40B4-BE49-F238E27FC236}">
                <a16:creationId xmlns:a16="http://schemas.microsoft.com/office/drawing/2014/main" id="{395C66C8-5A41-4146-236E-4A907EA3A124}"/>
              </a:ext>
            </a:extLst>
          </p:cNvPr>
          <p:cNvSpPr/>
          <p:nvPr/>
        </p:nvSpPr>
        <p:spPr>
          <a:xfrm flipH="1">
            <a:off x="979984" y="2956328"/>
            <a:ext cx="764177" cy="1231543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정의</a:t>
            </a:r>
          </a:p>
        </p:txBody>
      </p:sp>
      <p:sp>
        <p:nvSpPr>
          <p:cNvPr id="13" name="사각형: 잘린 한쪽 모서리 12">
            <a:extLst>
              <a:ext uri="{FF2B5EF4-FFF2-40B4-BE49-F238E27FC236}">
                <a16:creationId xmlns:a16="http://schemas.microsoft.com/office/drawing/2014/main" id="{2313893D-AF28-93EB-A20D-501C1E8AC5E7}"/>
              </a:ext>
            </a:extLst>
          </p:cNvPr>
          <p:cNvSpPr/>
          <p:nvPr/>
        </p:nvSpPr>
        <p:spPr>
          <a:xfrm flipH="1">
            <a:off x="979984" y="4209466"/>
            <a:ext cx="764177" cy="1184832"/>
          </a:xfrm>
          <a:prstGeom prst="snip1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463" dirty="0">
                <a:solidFill>
                  <a:schemeClr val="tx1"/>
                </a:solidFill>
                <a:latin typeface="돋움" panose="020B0600000101010101" pitchFamily="50" charset="-127"/>
                <a:ea typeface="돋움" panose="020B0600000101010101" pitchFamily="50" charset="-127"/>
              </a:rPr>
              <a:t>공동역할</a:t>
            </a:r>
          </a:p>
        </p:txBody>
      </p:sp>
    </p:spTree>
    <p:extLst>
      <p:ext uri="{BB962C8B-B14F-4D97-AF65-F5344CB8AC3E}">
        <p14:creationId xmlns:p14="http://schemas.microsoft.com/office/powerpoint/2010/main" val="1141937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A0107DF-CB9E-EE7F-BCF4-41579DDBB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C. </a:t>
            </a:r>
            <a:r>
              <a:rPr lang="ko-KR" altLang="en-US" dirty="0"/>
              <a:t>의사코드와 순서도 비교</a:t>
            </a:r>
          </a:p>
        </p:txBody>
      </p:sp>
      <p:graphicFrame>
        <p:nvGraphicFramePr>
          <p:cNvPr id="9" name="내용 개체 틀 8">
            <a:extLst>
              <a:ext uri="{FF2B5EF4-FFF2-40B4-BE49-F238E27FC236}">
                <a16:creationId xmlns:a16="http://schemas.microsoft.com/office/drawing/2014/main" id="{C51C4465-F59D-0F79-C5B8-60CE419AFAB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3641425"/>
              </p:ext>
            </p:extLst>
          </p:nvPr>
        </p:nvGraphicFramePr>
        <p:xfrm>
          <a:off x="681038" y="2126258"/>
          <a:ext cx="8759053" cy="39349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D20B126A-5C83-BBA4-1A8B-5926EC710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4EBABF-0B97-4416-9250-B4B09AC685A3}" type="datetime1">
              <a:rPr lang="ko-KR" altLang="en-US" smtClean="0"/>
              <a:t>2026-05-28</a:t>
            </a:fld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79FB856-5DED-C155-7BE1-DE11CD25A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mtClean="0"/>
              <a:t>5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557963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FE2F1C5-8F09-A9A9-A0B4-DDA14C673B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D. </a:t>
            </a:r>
            <a:r>
              <a:rPr lang="ko-KR" altLang="en-US" dirty="0"/>
              <a:t>프로그램 생성 과정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4A9AB54-7213-CC38-45F8-8BF5263AA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9442A5-C1F9-4376-8087-17384F242415}" type="datetime1">
              <a:rPr lang="ko-KR" altLang="en-US" sz="1463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2026-05-28</a:t>
            </a:fld>
            <a:endParaRPr lang="ko-KR" altLang="en-US" sz="1463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FD789107-6BC5-8619-3FC9-FACA6DB578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33433E-E788-475B-98E6-76BFE1CBC9B2}" type="slidenum">
              <a:rPr lang="ko-KR" altLang="en-US" sz="1463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6</a:t>
            </a:fld>
            <a:endParaRPr lang="ko-KR" altLang="en-US" sz="1463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FEC5355E-F35A-61A1-FFF4-F97B2E841FC0}"/>
              </a:ext>
            </a:extLst>
          </p:cNvPr>
          <p:cNvGrpSpPr/>
          <p:nvPr/>
        </p:nvGrpSpPr>
        <p:grpSpPr>
          <a:xfrm>
            <a:off x="452493" y="2034425"/>
            <a:ext cx="4214672" cy="4773902"/>
            <a:chOff x="556914" y="1712600"/>
            <a:chExt cx="5187289" cy="5875572"/>
          </a:xfrm>
        </p:grpSpPr>
        <p:grpSp>
          <p:nvGrpSpPr>
            <p:cNvPr id="50" name="그룹 49">
              <a:extLst>
                <a:ext uri="{FF2B5EF4-FFF2-40B4-BE49-F238E27FC236}">
                  <a16:creationId xmlns:a16="http://schemas.microsoft.com/office/drawing/2014/main" id="{6B4550ED-C86B-8601-E00E-532E1F249F93}"/>
                </a:ext>
              </a:extLst>
            </p:cNvPr>
            <p:cNvGrpSpPr/>
            <p:nvPr/>
          </p:nvGrpSpPr>
          <p:grpSpPr>
            <a:xfrm>
              <a:off x="556914" y="1828800"/>
              <a:ext cx="5187289" cy="5759372"/>
              <a:chOff x="556914" y="1828800"/>
              <a:chExt cx="5187289" cy="5759372"/>
            </a:xfrm>
          </p:grpSpPr>
          <p:sp>
            <p:nvSpPr>
              <p:cNvPr id="17" name="십자형 16">
                <a:extLst>
                  <a:ext uri="{FF2B5EF4-FFF2-40B4-BE49-F238E27FC236}">
                    <a16:creationId xmlns:a16="http://schemas.microsoft.com/office/drawing/2014/main" id="{4702A101-7ABB-386F-05DB-74BF83652791}"/>
                  </a:ext>
                </a:extLst>
              </p:cNvPr>
              <p:cNvSpPr/>
              <p:nvPr/>
            </p:nvSpPr>
            <p:spPr>
              <a:xfrm>
                <a:off x="720435" y="1828800"/>
                <a:ext cx="4694381" cy="4363893"/>
              </a:xfrm>
              <a:prstGeom prst="plus">
                <a:avLst>
                  <a:gd name="adj" fmla="val 6514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7" name="순서도: 지연 6">
                <a:extLst>
                  <a:ext uri="{FF2B5EF4-FFF2-40B4-BE49-F238E27FC236}">
                    <a16:creationId xmlns:a16="http://schemas.microsoft.com/office/drawing/2014/main" id="{8BF64E5B-58F9-C3EB-122A-E629646F55CA}"/>
                  </a:ext>
                </a:extLst>
              </p:cNvPr>
              <p:cNvSpPr/>
              <p:nvPr/>
            </p:nvSpPr>
            <p:spPr>
              <a:xfrm rot="5400000">
                <a:off x="2842114" y="880143"/>
                <a:ext cx="485658" cy="3121893"/>
              </a:xfrm>
              <a:prstGeom prst="flowChartDelay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분석</a:t>
                </a:r>
              </a:p>
            </p:txBody>
          </p:sp>
          <p:sp>
            <p:nvSpPr>
              <p:cNvPr id="8" name="화살표: 톱니 모양의 오른쪽 7">
                <a:extLst>
                  <a:ext uri="{FF2B5EF4-FFF2-40B4-BE49-F238E27FC236}">
                    <a16:creationId xmlns:a16="http://schemas.microsoft.com/office/drawing/2014/main" id="{F67C0AD9-08F9-92DD-F8A4-CD59DE6848A8}"/>
                  </a:ext>
                </a:extLst>
              </p:cNvPr>
              <p:cNvSpPr/>
              <p:nvPr/>
            </p:nvSpPr>
            <p:spPr>
              <a:xfrm rot="5400000">
                <a:off x="2792127" y="2651987"/>
                <a:ext cx="585632" cy="812800"/>
              </a:xfrm>
              <a:prstGeom prst="notchedRightArrow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9" name="화살표: 갈매기형 수장 8">
                <a:extLst>
                  <a:ext uri="{FF2B5EF4-FFF2-40B4-BE49-F238E27FC236}">
                    <a16:creationId xmlns:a16="http://schemas.microsoft.com/office/drawing/2014/main" id="{303E9A54-DD27-BD41-5A4D-8479B06AB8F7}"/>
                  </a:ext>
                </a:extLst>
              </p:cNvPr>
              <p:cNvSpPr/>
              <p:nvPr/>
            </p:nvSpPr>
            <p:spPr>
              <a:xfrm rot="5400000">
                <a:off x="2600823" y="2230041"/>
                <a:ext cx="1005947" cy="3164210"/>
              </a:xfrm>
              <a:prstGeom prst="chevron">
                <a:avLst>
                  <a:gd name="adj" fmla="val 17304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0" name="직사각형 9">
                <a:extLst>
                  <a:ext uri="{FF2B5EF4-FFF2-40B4-BE49-F238E27FC236}">
                    <a16:creationId xmlns:a16="http://schemas.microsoft.com/office/drawing/2014/main" id="{DD88C65B-786D-FEE7-AB71-C94BBE3677D6}"/>
                  </a:ext>
                </a:extLst>
              </p:cNvPr>
              <p:cNvSpPr/>
              <p:nvPr/>
            </p:nvSpPr>
            <p:spPr>
              <a:xfrm>
                <a:off x="1595583" y="3601790"/>
                <a:ext cx="3034147" cy="374666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문제해결방법 찾기</a:t>
                </a:r>
              </a:p>
            </p:txBody>
          </p:sp>
          <p:sp>
            <p:nvSpPr>
              <p:cNvPr id="11" name="이등변 삼각형 10">
                <a:extLst>
                  <a:ext uri="{FF2B5EF4-FFF2-40B4-BE49-F238E27FC236}">
                    <a16:creationId xmlns:a16="http://schemas.microsoft.com/office/drawing/2014/main" id="{6F97FC91-82EE-E613-992D-59D299E480A6}"/>
                  </a:ext>
                </a:extLst>
              </p:cNvPr>
              <p:cNvSpPr/>
              <p:nvPr/>
            </p:nvSpPr>
            <p:spPr>
              <a:xfrm rot="5400000" flipV="1">
                <a:off x="576690" y="3289398"/>
                <a:ext cx="832528" cy="872079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12" name="이등변 삼각형 11">
                <a:extLst>
                  <a:ext uri="{FF2B5EF4-FFF2-40B4-BE49-F238E27FC236}">
                    <a16:creationId xmlns:a16="http://schemas.microsoft.com/office/drawing/2014/main" id="{5BFA1659-3E10-F26C-0387-02E48F98ECAF}"/>
                  </a:ext>
                </a:extLst>
              </p:cNvPr>
              <p:cNvSpPr/>
              <p:nvPr/>
            </p:nvSpPr>
            <p:spPr>
              <a:xfrm rot="16200000" flipH="1" flipV="1">
                <a:off x="4800325" y="3287448"/>
                <a:ext cx="828629" cy="872082"/>
              </a:xfrm>
              <a:prstGeom prst="triangle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graphicFrame>
            <p:nvGraphicFramePr>
              <p:cNvPr id="13" name="다이어그램 12">
                <a:extLst>
                  <a:ext uri="{FF2B5EF4-FFF2-40B4-BE49-F238E27FC236}">
                    <a16:creationId xmlns:a16="http://schemas.microsoft.com/office/drawing/2014/main" id="{692DA5F7-B1E3-3B15-CAB7-E115F914EC1D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287810736"/>
                  </p:ext>
                </p:extLst>
              </p:nvPr>
            </p:nvGraphicFramePr>
            <p:xfrm>
              <a:off x="1153932" y="4331818"/>
              <a:ext cx="3806430" cy="1646237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2" r:lo="rId3" r:qs="rId4" r:cs="rId5"/>
              </a:graphicData>
            </a:graphic>
          </p:graphicFrame>
          <p:graphicFrame>
            <p:nvGraphicFramePr>
              <p:cNvPr id="16" name="다이어그램 15">
                <a:extLst>
                  <a:ext uri="{FF2B5EF4-FFF2-40B4-BE49-F238E27FC236}">
                    <a16:creationId xmlns:a16="http://schemas.microsoft.com/office/drawing/2014/main" id="{983D50E3-F228-D894-B994-66BD8585E7E1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06649454"/>
                  </p:ext>
                </p:extLst>
              </p:nvPr>
            </p:nvGraphicFramePr>
            <p:xfrm>
              <a:off x="1049821" y="4891349"/>
              <a:ext cx="4694382" cy="2696823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7" r:lo="rId8" r:qs="rId9" r:cs="rId10"/>
              </a:graphicData>
            </a:graphic>
          </p:graphicFrame>
        </p:grpSp>
        <p:sp>
          <p:nvSpPr>
            <p:cNvPr id="6" name="순서도: 대조 5">
              <a:extLst>
                <a:ext uri="{FF2B5EF4-FFF2-40B4-BE49-F238E27FC236}">
                  <a16:creationId xmlns:a16="http://schemas.microsoft.com/office/drawing/2014/main" id="{2D9B0757-0EE3-A401-8288-F0F5FD77C1CD}"/>
                </a:ext>
              </a:extLst>
            </p:cNvPr>
            <p:cNvSpPr/>
            <p:nvPr/>
          </p:nvSpPr>
          <p:spPr>
            <a:xfrm rot="5400000">
              <a:off x="2842116" y="394483"/>
              <a:ext cx="485658" cy="3121892"/>
            </a:xfrm>
            <a:prstGeom prst="flowChartCollat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none" rtlCol="0" anchor="ctr"/>
            <a:lstStyle/>
            <a:p>
              <a:pPr algn="ctr"/>
              <a:r>
                <a:rPr lang="ko-KR" altLang="en-US" sz="1463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문제                    이해</a:t>
              </a:r>
            </a:p>
          </p:txBody>
        </p:sp>
      </p:grpSp>
      <p:grpSp>
        <p:nvGrpSpPr>
          <p:cNvPr id="52" name="그룹 51">
            <a:extLst>
              <a:ext uri="{FF2B5EF4-FFF2-40B4-BE49-F238E27FC236}">
                <a16:creationId xmlns:a16="http://schemas.microsoft.com/office/drawing/2014/main" id="{E3790AC5-747E-3D30-25CD-1D124D045859}"/>
              </a:ext>
            </a:extLst>
          </p:cNvPr>
          <p:cNvGrpSpPr/>
          <p:nvPr/>
        </p:nvGrpSpPr>
        <p:grpSpPr>
          <a:xfrm>
            <a:off x="5433291" y="2034425"/>
            <a:ext cx="4020217" cy="4035337"/>
            <a:chOff x="6687127" y="1712600"/>
            <a:chExt cx="4947959" cy="4966568"/>
          </a:xfrm>
        </p:grpSpPr>
        <p:grpSp>
          <p:nvGrpSpPr>
            <p:cNvPr id="49" name="그룹 48">
              <a:extLst>
                <a:ext uri="{FF2B5EF4-FFF2-40B4-BE49-F238E27FC236}">
                  <a16:creationId xmlns:a16="http://schemas.microsoft.com/office/drawing/2014/main" id="{1F958D77-4A1F-818F-7416-9681027ADC53}"/>
                </a:ext>
              </a:extLst>
            </p:cNvPr>
            <p:cNvGrpSpPr/>
            <p:nvPr/>
          </p:nvGrpSpPr>
          <p:grpSpPr>
            <a:xfrm>
              <a:off x="6687127" y="1712600"/>
              <a:ext cx="4947959" cy="4903584"/>
              <a:chOff x="6687127" y="1712600"/>
              <a:chExt cx="4947959" cy="4903584"/>
            </a:xfrm>
          </p:grpSpPr>
          <p:sp>
            <p:nvSpPr>
              <p:cNvPr id="48" name="사각형: 모서리가 접힌 도형 47">
                <a:extLst>
                  <a:ext uri="{FF2B5EF4-FFF2-40B4-BE49-F238E27FC236}">
                    <a16:creationId xmlns:a16="http://schemas.microsoft.com/office/drawing/2014/main" id="{8E475774-6B8B-A151-32CB-52B4E6811335}"/>
                  </a:ext>
                </a:extLst>
              </p:cNvPr>
              <p:cNvSpPr/>
              <p:nvPr/>
            </p:nvSpPr>
            <p:spPr>
              <a:xfrm>
                <a:off x="6687127" y="3735546"/>
                <a:ext cx="4947959" cy="2773424"/>
              </a:xfrm>
              <a:prstGeom prst="foldedCorner">
                <a:avLst>
                  <a:gd name="adj" fmla="val 1500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0" name="화살표: 위쪽 19">
                <a:extLst>
                  <a:ext uri="{FF2B5EF4-FFF2-40B4-BE49-F238E27FC236}">
                    <a16:creationId xmlns:a16="http://schemas.microsoft.com/office/drawing/2014/main" id="{64C24E25-2834-E0D5-7ABE-A3AD2842A855}"/>
                  </a:ext>
                </a:extLst>
              </p:cNvPr>
              <p:cNvSpPr/>
              <p:nvPr/>
            </p:nvSpPr>
            <p:spPr>
              <a:xfrm>
                <a:off x="7250548" y="2087421"/>
                <a:ext cx="1219200" cy="1051348"/>
              </a:xfrm>
              <a:prstGeom prst="upArrow">
                <a:avLst>
                  <a:gd name="adj1" fmla="val 50000"/>
                  <a:gd name="adj2" fmla="val 2976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1" name="화살표: 위쪽 20">
                <a:extLst>
                  <a:ext uri="{FF2B5EF4-FFF2-40B4-BE49-F238E27FC236}">
                    <a16:creationId xmlns:a16="http://schemas.microsoft.com/office/drawing/2014/main" id="{E16CBD72-75E8-B4A5-FF58-4A301CC854A5}"/>
                  </a:ext>
                </a:extLst>
              </p:cNvPr>
              <p:cNvSpPr/>
              <p:nvPr/>
            </p:nvSpPr>
            <p:spPr>
              <a:xfrm rot="10800000">
                <a:off x="9677399" y="2165218"/>
                <a:ext cx="1029856" cy="1051348"/>
              </a:xfrm>
              <a:prstGeom prst="upArrow">
                <a:avLst>
                  <a:gd name="adj1" fmla="val 50000"/>
                  <a:gd name="adj2" fmla="val 29762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B3ACE7B-8655-0396-A6BB-8DEC8D1B27B9}"/>
                  </a:ext>
                </a:extLst>
              </p:cNvPr>
              <p:cNvSpPr txBox="1"/>
              <p:nvPr/>
            </p:nvSpPr>
            <p:spPr>
              <a:xfrm>
                <a:off x="7663875" y="2308538"/>
                <a:ext cx="196273" cy="667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63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기호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B677FDD-3EC1-31DF-1619-479E69324196}"/>
                  </a:ext>
                </a:extLst>
              </p:cNvPr>
              <p:cNvSpPr txBox="1"/>
              <p:nvPr/>
            </p:nvSpPr>
            <p:spPr>
              <a:xfrm>
                <a:off x="9968343" y="2229971"/>
                <a:ext cx="196273" cy="667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ko-KR" altLang="en-US" sz="1463" dirty="0">
                    <a:latin typeface="굴림" panose="020B0600000101010101" pitchFamily="50" charset="-127"/>
                    <a:ea typeface="굴림" panose="020B0600000101010101" pitchFamily="50" charset="-127"/>
                  </a:rPr>
                  <a:t>의미</a:t>
                </a:r>
              </a:p>
            </p:txBody>
          </p:sp>
          <p:cxnSp>
            <p:nvCxnSpPr>
              <p:cNvPr id="29" name="연결선: 꺾임 28">
                <a:extLst>
                  <a:ext uri="{FF2B5EF4-FFF2-40B4-BE49-F238E27FC236}">
                    <a16:creationId xmlns:a16="http://schemas.microsoft.com/office/drawing/2014/main" id="{109A1FD5-F115-4B9C-7D9D-1DE928A606BD}"/>
                  </a:ext>
                </a:extLst>
              </p:cNvPr>
              <p:cNvCxnSpPr>
                <a:cxnSpLocks/>
                <a:stCxn id="20" idx="0"/>
                <a:endCxn id="21" idx="2"/>
              </p:cNvCxnSpPr>
              <p:nvPr/>
            </p:nvCxnSpPr>
            <p:spPr>
              <a:xfrm rot="16200000" flipH="1">
                <a:off x="8987338" y="960230"/>
                <a:ext cx="77797" cy="2332179"/>
              </a:xfrm>
              <a:prstGeom prst="bentConnector3">
                <a:avLst>
                  <a:gd name="adj1" fmla="val -293842"/>
                </a:avLst>
              </a:prstGeom>
              <a:ln>
                <a:headEnd type="oval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연결선: 꺾임 33">
                <a:extLst>
                  <a:ext uri="{FF2B5EF4-FFF2-40B4-BE49-F238E27FC236}">
                    <a16:creationId xmlns:a16="http://schemas.microsoft.com/office/drawing/2014/main" id="{19EE75AF-4916-1815-042B-F370C0A9F5F4}"/>
                  </a:ext>
                </a:extLst>
              </p:cNvPr>
              <p:cNvCxnSpPr>
                <a:cxnSpLocks/>
                <a:stCxn id="21" idx="0"/>
                <a:endCxn id="20" idx="2"/>
              </p:cNvCxnSpPr>
              <p:nvPr/>
            </p:nvCxnSpPr>
            <p:spPr>
              <a:xfrm rot="5400000" flipH="1">
                <a:off x="8987339" y="2011579"/>
                <a:ext cx="77797" cy="2332179"/>
              </a:xfrm>
              <a:prstGeom prst="bentConnector3">
                <a:avLst>
                  <a:gd name="adj1" fmla="val -293842"/>
                </a:avLst>
              </a:prstGeom>
              <a:ln>
                <a:headEnd type="oval" w="med" len="med"/>
                <a:tailEnd type="triangle" w="med" len="med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하트 35">
                <a:extLst>
                  <a:ext uri="{FF2B5EF4-FFF2-40B4-BE49-F238E27FC236}">
                    <a16:creationId xmlns:a16="http://schemas.microsoft.com/office/drawing/2014/main" id="{37A6D785-331E-7B2A-FD31-A775BC7FBD9C}"/>
                  </a:ext>
                </a:extLst>
              </p:cNvPr>
              <p:cNvSpPr/>
              <p:nvPr/>
            </p:nvSpPr>
            <p:spPr>
              <a:xfrm>
                <a:off x="8342746" y="1712600"/>
                <a:ext cx="1366979" cy="716564"/>
              </a:xfrm>
              <a:prstGeom prst="hear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bg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순서도</a:t>
                </a:r>
              </a:p>
            </p:txBody>
          </p:sp>
          <p:sp>
            <p:nvSpPr>
              <p:cNvPr id="37" name="순서도: 수행의 시작/종료 36">
                <a:extLst>
                  <a:ext uri="{FF2B5EF4-FFF2-40B4-BE49-F238E27FC236}">
                    <a16:creationId xmlns:a16="http://schemas.microsoft.com/office/drawing/2014/main" id="{B46E3B6D-C02A-90AE-F2BA-D10CAAB74ED0}"/>
                  </a:ext>
                </a:extLst>
              </p:cNvPr>
              <p:cNvSpPr/>
              <p:nvPr/>
            </p:nvSpPr>
            <p:spPr>
              <a:xfrm>
                <a:off x="8197275" y="3618133"/>
                <a:ext cx="1567868" cy="519671"/>
              </a:xfrm>
              <a:prstGeom prst="flowChartTerminator">
                <a:avLst/>
              </a:prstGeom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시작</a:t>
                </a:r>
              </a:p>
            </p:txBody>
          </p:sp>
          <p:sp>
            <p:nvSpPr>
              <p:cNvPr id="38" name="순서도: 수행의 시작/종료 37">
                <a:extLst>
                  <a:ext uri="{FF2B5EF4-FFF2-40B4-BE49-F238E27FC236}">
                    <a16:creationId xmlns:a16="http://schemas.microsoft.com/office/drawing/2014/main" id="{571FFF6F-0729-6FE6-DB53-5A32B1A5CA63}"/>
                  </a:ext>
                </a:extLst>
              </p:cNvPr>
              <p:cNvSpPr/>
              <p:nvPr/>
            </p:nvSpPr>
            <p:spPr>
              <a:xfrm>
                <a:off x="8395854" y="6096513"/>
                <a:ext cx="1572489" cy="519671"/>
              </a:xfrm>
              <a:prstGeom prst="flowChartTerminator">
                <a:avLst/>
              </a:prstGeom>
              <a:ln>
                <a:prstDash val="dash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완료</a:t>
                </a:r>
              </a:p>
            </p:txBody>
          </p:sp>
          <p:sp>
            <p:nvSpPr>
              <p:cNvPr id="39" name="평행 사변형 38">
                <a:extLst>
                  <a:ext uri="{FF2B5EF4-FFF2-40B4-BE49-F238E27FC236}">
                    <a16:creationId xmlns:a16="http://schemas.microsoft.com/office/drawing/2014/main" id="{995B567D-1BFA-4C08-02C6-4DFA8E3BC471}"/>
                  </a:ext>
                </a:extLst>
              </p:cNvPr>
              <p:cNvSpPr/>
              <p:nvPr/>
            </p:nvSpPr>
            <p:spPr>
              <a:xfrm>
                <a:off x="7994070" y="4291171"/>
                <a:ext cx="2225964" cy="470901"/>
              </a:xfrm>
              <a:prstGeom prst="parallelogram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데이터 입출력</a:t>
                </a:r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:a16="http://schemas.microsoft.com/office/drawing/2014/main" id="{BE337033-2BC2-2C3A-4310-2E917E1D771B}"/>
                  </a:ext>
                </a:extLst>
              </p:cNvPr>
              <p:cNvSpPr/>
              <p:nvPr/>
            </p:nvSpPr>
            <p:spPr>
              <a:xfrm>
                <a:off x="8100291" y="4867564"/>
                <a:ext cx="1868052" cy="519671"/>
              </a:xfrm>
              <a:prstGeom prst="rect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데이터 처리</a:t>
                </a:r>
              </a:p>
            </p:txBody>
          </p:sp>
          <p:sp>
            <p:nvSpPr>
              <p:cNvPr id="41" name="다이아몬드 40">
                <a:extLst>
                  <a:ext uri="{FF2B5EF4-FFF2-40B4-BE49-F238E27FC236}">
                    <a16:creationId xmlns:a16="http://schemas.microsoft.com/office/drawing/2014/main" id="{F0925B77-9D31-4D39-D603-371F65F86A4C}"/>
                  </a:ext>
                </a:extLst>
              </p:cNvPr>
              <p:cNvSpPr/>
              <p:nvPr/>
            </p:nvSpPr>
            <p:spPr>
              <a:xfrm>
                <a:off x="8197275" y="5526634"/>
                <a:ext cx="1784925" cy="409106"/>
              </a:xfrm>
              <a:prstGeom prst="diamond">
                <a:avLst/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ko-KR" altLang="en-US" sz="1463" dirty="0">
                    <a:solidFill>
                      <a:schemeClr val="tx1"/>
                    </a:solidFill>
                    <a:latin typeface="굴림" panose="020B0600000101010101" pitchFamily="50" charset="-127"/>
                    <a:ea typeface="굴림" panose="020B0600000101010101" pitchFamily="50" charset="-127"/>
                  </a:rPr>
                  <a:t>조건</a:t>
                </a:r>
              </a:p>
            </p:txBody>
          </p:sp>
          <p:sp>
            <p:nvSpPr>
              <p:cNvPr id="42" name="화살표: 오른쪽으로 구부러짐 41">
                <a:extLst>
                  <a:ext uri="{FF2B5EF4-FFF2-40B4-BE49-F238E27FC236}">
                    <a16:creationId xmlns:a16="http://schemas.microsoft.com/office/drawing/2014/main" id="{C22049A0-4511-E6BC-8F15-76C3CBF9EFAD}"/>
                  </a:ext>
                </a:extLst>
              </p:cNvPr>
              <p:cNvSpPr/>
              <p:nvPr/>
            </p:nvSpPr>
            <p:spPr>
              <a:xfrm>
                <a:off x="6936464" y="3677383"/>
                <a:ext cx="1042599" cy="972949"/>
              </a:xfrm>
              <a:prstGeom prst="curvedRightArrow">
                <a:avLst>
                  <a:gd name="adj1" fmla="val 25000"/>
                  <a:gd name="adj2" fmla="val 34749"/>
                  <a:gd name="adj3" fmla="val 39701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3" name="화살표: 오른쪽으로 구부러짐 42">
                <a:extLst>
                  <a:ext uri="{FF2B5EF4-FFF2-40B4-BE49-F238E27FC236}">
                    <a16:creationId xmlns:a16="http://schemas.microsoft.com/office/drawing/2014/main" id="{76A61553-A5B8-1D39-FBF6-F67ADAC2743C}"/>
                  </a:ext>
                </a:extLst>
              </p:cNvPr>
              <p:cNvSpPr/>
              <p:nvPr/>
            </p:nvSpPr>
            <p:spPr>
              <a:xfrm rot="21334505">
                <a:off x="6936464" y="4918372"/>
                <a:ext cx="1001547" cy="972949"/>
              </a:xfrm>
              <a:prstGeom prst="curvedRightArrow">
                <a:avLst>
                  <a:gd name="adj1" fmla="val 25000"/>
                  <a:gd name="adj2" fmla="val 34749"/>
                  <a:gd name="adj3" fmla="val 39701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  <p:sp>
            <p:nvSpPr>
              <p:cNvPr id="44" name="화살표: 왼쪽으로 구부러짐 43">
                <a:extLst>
                  <a:ext uri="{FF2B5EF4-FFF2-40B4-BE49-F238E27FC236}">
                    <a16:creationId xmlns:a16="http://schemas.microsoft.com/office/drawing/2014/main" id="{A6A19CB1-C996-BD62-39CE-DED392BFB39D}"/>
                  </a:ext>
                </a:extLst>
              </p:cNvPr>
              <p:cNvSpPr/>
              <p:nvPr/>
            </p:nvSpPr>
            <p:spPr>
              <a:xfrm rot="316411">
                <a:off x="10277657" y="4452261"/>
                <a:ext cx="989921" cy="972949"/>
              </a:xfrm>
              <a:prstGeom prst="curvedLeftArrow">
                <a:avLst>
                  <a:gd name="adj1" fmla="val 25000"/>
                  <a:gd name="adj2" fmla="val 49840"/>
                  <a:gd name="adj3" fmla="val 25000"/>
                </a:avLst>
              </a:pr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sz="1463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endParaRPr>
              </a:p>
            </p:txBody>
          </p:sp>
        </p:grpSp>
        <p:sp>
          <p:nvSpPr>
            <p:cNvPr id="45" name="화살표: 왼쪽으로 구부러짐 44">
              <a:extLst>
                <a:ext uri="{FF2B5EF4-FFF2-40B4-BE49-F238E27FC236}">
                  <a16:creationId xmlns:a16="http://schemas.microsoft.com/office/drawing/2014/main" id="{A30B2EFA-77B6-20ED-C3BB-B40272E7A656}"/>
                </a:ext>
              </a:extLst>
            </p:cNvPr>
            <p:cNvSpPr/>
            <p:nvPr/>
          </p:nvSpPr>
          <p:spPr>
            <a:xfrm rot="388698">
              <a:off x="10213573" y="5706219"/>
              <a:ext cx="922707" cy="972949"/>
            </a:xfrm>
            <a:prstGeom prst="curvedLeftArrow">
              <a:avLst>
                <a:gd name="adj1" fmla="val 25000"/>
                <a:gd name="adj2" fmla="val 48474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463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0959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2013 -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</TotalTime>
  <Words>199</Words>
  <Application>Microsoft Office PowerPoint</Application>
  <PresentationFormat>A4 용지(210x297mm)</PresentationFormat>
  <Paragraphs>61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3" baseType="lpstr">
      <vt:lpstr>굴림</vt:lpstr>
      <vt:lpstr>궁서</vt:lpstr>
      <vt:lpstr>돋움</vt:lpstr>
      <vt:lpstr>맑은 고딕</vt:lpstr>
      <vt:lpstr>Arial</vt:lpstr>
      <vt:lpstr>Wingdings</vt:lpstr>
      <vt:lpstr>Office 테마</vt:lpstr>
      <vt:lpstr>PowerPoint 프레젠테이션</vt:lpstr>
      <vt:lpstr>목차</vt:lpstr>
      <vt:lpstr>A. 알고리즘의 정의와 조건</vt:lpstr>
      <vt:lpstr>B. 알고리즘의 표현방법</vt:lpstr>
      <vt:lpstr>C. 의사코드와 순서도 비교</vt:lpstr>
      <vt:lpstr>D. 프로그램 생성 과정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sm lee</dc:creator>
  <cp:lastModifiedBy>sm lee</cp:lastModifiedBy>
  <cp:revision>10</cp:revision>
  <dcterms:created xsi:type="dcterms:W3CDTF">2026-05-28T04:34:27Z</dcterms:created>
  <dcterms:modified xsi:type="dcterms:W3CDTF">2026-05-28T07:08:13Z</dcterms:modified>
</cp:coreProperties>
</file>