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9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78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en-US" dirty="0"/>
              <a:t>65</a:t>
            </a:r>
            <a:r>
              <a:rPr lang="ko-KR" dirty="0"/>
              <a:t>세 이상 인구 추이</a:t>
            </a:r>
          </a:p>
        </c:rich>
      </c:tx>
      <c:layout/>
      <c:overlay val="0"/>
      <c:spPr>
        <a:solidFill>
          <a:schemeClr val="bg1"/>
        </a:solidFill>
        <a:ln>
          <a:noFill/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65세 이상 인구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2017년</c:v>
                </c:pt>
                <c:pt idx="2">
                  <c:v>2018년</c:v>
                </c:pt>
                <c:pt idx="3">
                  <c:v>2019년</c:v>
                </c:pt>
                <c:pt idx="4">
                  <c:v>2020년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5268</c:v>
                </c:pt>
                <c:pt idx="1">
                  <c:v>5701</c:v>
                </c:pt>
                <c:pt idx="2">
                  <c:v>6251</c:v>
                </c:pt>
                <c:pt idx="3">
                  <c:v>6775</c:v>
                </c:pt>
                <c:pt idx="4">
                  <c:v>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1-42A5-8468-00EA72540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558928"/>
        <c:axId val="25055934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전체 인구 중 비율(%)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3.8647342995169191E-2"/>
                  <c:y val="-6.421013490563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251-42A5-8468-00EA72540A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2017년</c:v>
                </c:pt>
                <c:pt idx="2">
                  <c:v>2018년</c:v>
                </c:pt>
                <c:pt idx="3">
                  <c:v>2019년</c:v>
                </c:pt>
                <c:pt idx="4">
                  <c:v>2020년</c:v>
                </c:pt>
              </c:strCache>
            </c:strRef>
          </c:cat>
          <c:val>
            <c:numRef>
              <c:f>Sheet1!$C$2:$C$6</c:f>
              <c:numCache>
                <c:formatCode>0.0_ </c:formatCode>
                <c:ptCount val="5"/>
                <c:pt idx="0">
                  <c:v>10.6</c:v>
                </c:pt>
                <c:pt idx="1">
                  <c:v>11.2</c:v>
                </c:pt>
                <c:pt idx="2">
                  <c:v>12.2</c:v>
                </c:pt>
                <c:pt idx="3">
                  <c:v>13.1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51-42A5-8468-00EA72540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0557680"/>
        <c:axId val="250558512"/>
      </c:lineChart>
      <c:catAx>
        <c:axId val="25055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250559344"/>
        <c:crosses val="autoZero"/>
        <c:auto val="1"/>
        <c:lblAlgn val="ctr"/>
        <c:lblOffset val="100"/>
        <c:noMultiLvlLbl val="0"/>
      </c:catAx>
      <c:valAx>
        <c:axId val="250559344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250558928"/>
        <c:crosses val="autoZero"/>
        <c:crossBetween val="between"/>
      </c:valAx>
      <c:valAx>
        <c:axId val="250558512"/>
        <c:scaling>
          <c:orientation val="minMax"/>
          <c:max val="16"/>
        </c:scaling>
        <c:delete val="0"/>
        <c:axPos val="r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_);[Red]\(#,##0\)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250557680"/>
        <c:crosses val="max"/>
        <c:crossBetween val="between"/>
        <c:majorUnit val="4"/>
      </c:valAx>
      <c:catAx>
        <c:axId val="250557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055851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C8D8A0-C6EA-4778-A017-27297F060F5D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CE472B7-924C-4719-A8BF-5C63B01C0B16}">
      <dgm:prSet phldrT="[텍스트]"/>
      <dgm:spPr/>
      <dgm:t>
        <a:bodyPr/>
        <a:lstStyle/>
        <a:p>
          <a:pPr latinLnBrk="1"/>
          <a:r>
            <a:rPr lang="ko-KR" altLang="en-US" dirty="0" smtClean="0"/>
            <a:t>빈곤</a:t>
          </a:r>
          <a:endParaRPr lang="ko-KR" altLang="en-US" dirty="0"/>
        </a:p>
      </dgm:t>
    </dgm:pt>
    <dgm:pt modelId="{D006D56D-35FB-4C80-8DBF-0E92EB182E5B}" type="parTrans" cxnId="{02D2FF20-68DA-4641-8F8B-D21D142D7B1E}">
      <dgm:prSet/>
      <dgm:spPr/>
      <dgm:t>
        <a:bodyPr/>
        <a:lstStyle/>
        <a:p>
          <a:pPr latinLnBrk="1"/>
          <a:endParaRPr lang="ko-KR" altLang="en-US"/>
        </a:p>
      </dgm:t>
    </dgm:pt>
    <dgm:pt modelId="{03D22BDE-A7B6-4EA2-BDD7-4CFB891651E4}" type="sibTrans" cxnId="{02D2FF20-68DA-4641-8F8B-D21D142D7B1E}">
      <dgm:prSet/>
      <dgm:spPr/>
      <dgm:t>
        <a:bodyPr/>
        <a:lstStyle/>
        <a:p>
          <a:pPr latinLnBrk="1"/>
          <a:endParaRPr lang="ko-KR" altLang="en-US"/>
        </a:p>
      </dgm:t>
    </dgm:pt>
    <dgm:pt modelId="{0F1BB17B-43A0-42E2-92E7-CC84B46CA4B1}">
      <dgm:prSet phldrT="[텍스트]"/>
      <dgm:spPr/>
      <dgm:t>
        <a:bodyPr/>
        <a:lstStyle/>
        <a:p>
          <a:pPr latinLnBrk="1"/>
          <a:r>
            <a:rPr lang="ko-KR" altLang="en-US" dirty="0" smtClean="0"/>
            <a:t>질병</a:t>
          </a:r>
          <a:endParaRPr lang="ko-KR" altLang="en-US" dirty="0"/>
        </a:p>
      </dgm:t>
    </dgm:pt>
    <dgm:pt modelId="{4449409F-C69A-49B1-A1AE-C30EA8239278}" type="parTrans" cxnId="{17FC0699-2C40-43F2-A410-D9B9602F4F0B}">
      <dgm:prSet/>
      <dgm:spPr/>
      <dgm:t>
        <a:bodyPr/>
        <a:lstStyle/>
        <a:p>
          <a:pPr latinLnBrk="1"/>
          <a:endParaRPr lang="ko-KR" altLang="en-US"/>
        </a:p>
      </dgm:t>
    </dgm:pt>
    <dgm:pt modelId="{052CDA99-9F31-469B-A50B-0BE90A01A07F}" type="sibTrans" cxnId="{17FC0699-2C40-43F2-A410-D9B9602F4F0B}">
      <dgm:prSet/>
      <dgm:spPr/>
      <dgm:t>
        <a:bodyPr/>
        <a:lstStyle/>
        <a:p>
          <a:pPr latinLnBrk="1"/>
          <a:endParaRPr lang="ko-KR" altLang="en-US"/>
        </a:p>
      </dgm:t>
    </dgm:pt>
    <dgm:pt modelId="{0A8E69A4-B928-4648-BA71-3AAEB6343DB0}">
      <dgm:prSet phldrT="[텍스트]"/>
      <dgm:spPr/>
      <dgm:t>
        <a:bodyPr/>
        <a:lstStyle/>
        <a:p>
          <a:pPr latinLnBrk="1"/>
          <a:r>
            <a:rPr lang="ko-KR" altLang="en-US" dirty="0" smtClean="0"/>
            <a:t>소외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및 고독</a:t>
          </a:r>
          <a:endParaRPr lang="ko-KR" altLang="en-US" dirty="0"/>
        </a:p>
      </dgm:t>
    </dgm:pt>
    <dgm:pt modelId="{FE26C69A-8B43-455D-9E9C-9BA3B1E1618B}" type="parTrans" cxnId="{BAB6E917-1B63-4A7C-B357-39DEECF842A7}">
      <dgm:prSet/>
      <dgm:spPr/>
      <dgm:t>
        <a:bodyPr/>
        <a:lstStyle/>
        <a:p>
          <a:pPr latinLnBrk="1"/>
          <a:endParaRPr lang="ko-KR" altLang="en-US"/>
        </a:p>
      </dgm:t>
    </dgm:pt>
    <dgm:pt modelId="{C1A21F36-18EA-4568-A260-9799592A5930}" type="sibTrans" cxnId="{BAB6E917-1B63-4A7C-B357-39DEECF842A7}">
      <dgm:prSet/>
      <dgm:spPr/>
      <dgm:t>
        <a:bodyPr/>
        <a:lstStyle/>
        <a:p>
          <a:pPr latinLnBrk="1"/>
          <a:endParaRPr lang="ko-KR" altLang="en-US"/>
        </a:p>
      </dgm:t>
    </dgm:pt>
    <dgm:pt modelId="{02B26CBA-CCE7-45B4-A988-5CB5EEF8992F}" type="pres">
      <dgm:prSet presAssocID="{E3C8D8A0-C6EA-4778-A017-27297F060F5D}" presName="Name0" presStyleCnt="0">
        <dgm:presLayoutVars>
          <dgm:dir/>
          <dgm:resizeHandles val="exact"/>
        </dgm:presLayoutVars>
      </dgm:prSet>
      <dgm:spPr/>
    </dgm:pt>
    <dgm:pt modelId="{B0B416F5-7E6E-49A4-9555-07A61929F18E}" type="pres">
      <dgm:prSet presAssocID="{BCE472B7-924C-4719-A8BF-5C63B01C0B16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744DB8E-06CB-47CA-A28F-90586834E1E3}" type="pres">
      <dgm:prSet presAssocID="{03D22BDE-A7B6-4EA2-BDD7-4CFB891651E4}" presName="space" presStyleCnt="0"/>
      <dgm:spPr/>
    </dgm:pt>
    <dgm:pt modelId="{14A7780D-8D99-44DB-885C-4336260B1CB6}" type="pres">
      <dgm:prSet presAssocID="{0F1BB17B-43A0-42E2-92E7-CC84B46CA4B1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346FBEB-9CBA-43AB-8012-91732D00813D}" type="pres">
      <dgm:prSet presAssocID="{052CDA99-9F31-469B-A50B-0BE90A01A07F}" presName="space" presStyleCnt="0"/>
      <dgm:spPr/>
    </dgm:pt>
    <dgm:pt modelId="{E60D253A-7D90-4759-9DAD-BB592F657129}" type="pres">
      <dgm:prSet presAssocID="{0A8E69A4-B928-4648-BA71-3AAEB6343DB0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AB6E917-1B63-4A7C-B357-39DEECF842A7}" srcId="{E3C8D8A0-C6EA-4778-A017-27297F060F5D}" destId="{0A8E69A4-B928-4648-BA71-3AAEB6343DB0}" srcOrd="2" destOrd="0" parTransId="{FE26C69A-8B43-455D-9E9C-9BA3B1E1618B}" sibTransId="{C1A21F36-18EA-4568-A260-9799592A5930}"/>
    <dgm:cxn modelId="{728751B1-706F-4FF1-9283-8AD8CB6B06D5}" type="presOf" srcId="{0F1BB17B-43A0-42E2-92E7-CC84B46CA4B1}" destId="{14A7780D-8D99-44DB-885C-4336260B1CB6}" srcOrd="0" destOrd="0" presId="urn:microsoft.com/office/officeart/2005/8/layout/venn3"/>
    <dgm:cxn modelId="{02CB249B-3BA1-4766-8676-7C71E0A84282}" type="presOf" srcId="{BCE472B7-924C-4719-A8BF-5C63B01C0B16}" destId="{B0B416F5-7E6E-49A4-9555-07A61929F18E}" srcOrd="0" destOrd="0" presId="urn:microsoft.com/office/officeart/2005/8/layout/venn3"/>
    <dgm:cxn modelId="{02D2FF20-68DA-4641-8F8B-D21D142D7B1E}" srcId="{E3C8D8A0-C6EA-4778-A017-27297F060F5D}" destId="{BCE472B7-924C-4719-A8BF-5C63B01C0B16}" srcOrd="0" destOrd="0" parTransId="{D006D56D-35FB-4C80-8DBF-0E92EB182E5B}" sibTransId="{03D22BDE-A7B6-4EA2-BDD7-4CFB891651E4}"/>
    <dgm:cxn modelId="{86AC932B-6432-4364-B8A1-800854295FAB}" type="presOf" srcId="{E3C8D8A0-C6EA-4778-A017-27297F060F5D}" destId="{02B26CBA-CCE7-45B4-A988-5CB5EEF8992F}" srcOrd="0" destOrd="0" presId="urn:microsoft.com/office/officeart/2005/8/layout/venn3"/>
    <dgm:cxn modelId="{8234E64C-D980-4478-8650-CB68C33CB3E3}" type="presOf" srcId="{0A8E69A4-B928-4648-BA71-3AAEB6343DB0}" destId="{E60D253A-7D90-4759-9DAD-BB592F657129}" srcOrd="0" destOrd="0" presId="urn:microsoft.com/office/officeart/2005/8/layout/venn3"/>
    <dgm:cxn modelId="{17FC0699-2C40-43F2-A410-D9B9602F4F0B}" srcId="{E3C8D8A0-C6EA-4778-A017-27297F060F5D}" destId="{0F1BB17B-43A0-42E2-92E7-CC84B46CA4B1}" srcOrd="1" destOrd="0" parTransId="{4449409F-C69A-49B1-A1AE-C30EA8239278}" sibTransId="{052CDA99-9F31-469B-A50B-0BE90A01A07F}"/>
    <dgm:cxn modelId="{C109E2E8-790A-4194-932B-4765C5805736}" type="presParOf" srcId="{02B26CBA-CCE7-45B4-A988-5CB5EEF8992F}" destId="{B0B416F5-7E6E-49A4-9555-07A61929F18E}" srcOrd="0" destOrd="0" presId="urn:microsoft.com/office/officeart/2005/8/layout/venn3"/>
    <dgm:cxn modelId="{C968E0E1-E6ED-44CD-B533-13481CFCF5E8}" type="presParOf" srcId="{02B26CBA-CCE7-45B4-A988-5CB5EEF8992F}" destId="{0744DB8E-06CB-47CA-A28F-90586834E1E3}" srcOrd="1" destOrd="0" presId="urn:microsoft.com/office/officeart/2005/8/layout/venn3"/>
    <dgm:cxn modelId="{77867DE1-6D56-4154-976B-39E747E153C0}" type="presParOf" srcId="{02B26CBA-CCE7-45B4-A988-5CB5EEF8992F}" destId="{14A7780D-8D99-44DB-885C-4336260B1CB6}" srcOrd="2" destOrd="0" presId="urn:microsoft.com/office/officeart/2005/8/layout/venn3"/>
    <dgm:cxn modelId="{2E07CD43-DF1E-4C56-B39A-2D0C0BD849ED}" type="presParOf" srcId="{02B26CBA-CCE7-45B4-A988-5CB5EEF8992F}" destId="{1346FBEB-9CBA-43AB-8012-91732D00813D}" srcOrd="3" destOrd="0" presId="urn:microsoft.com/office/officeart/2005/8/layout/venn3"/>
    <dgm:cxn modelId="{C5ABBE46-F5FF-4ED8-9A70-12B6CF062642}" type="presParOf" srcId="{02B26CBA-CCE7-45B4-A988-5CB5EEF8992F}" destId="{E60D253A-7D90-4759-9DAD-BB592F657129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60843E-9324-4868-911E-AE9A30F945B4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82E2D3CC-77D8-446F-BCEF-C33DFFE0B8D6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저출산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4156E7F1-BC41-47EE-AB2C-DD4E129751B4}" type="parTrans" cxnId="{30D61B75-BF48-404D-8F32-E0E8F10F5741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1A18B11-4B95-41D5-96F4-B82E106924ED}" type="sibTrans" cxnId="{30D61B75-BF48-404D-8F32-E0E8F10F5741}">
      <dgm:prSet custT="1"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57A5A69-FD32-4F01-8382-4612FDDAA436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고령화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C9B9E10-098A-46AF-835D-45602C9987BD}" type="parTrans" cxnId="{A2876933-27CE-41D3-9EF3-CDA76F60D0B6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7E69294-C18C-43AD-B2A9-FA643836FB01}" type="sibTrans" cxnId="{A2876933-27CE-41D3-9EF3-CDA76F60D0B6}">
      <dgm:prSet custT="1"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54A2E160-00AB-4416-9DEF-590CB1985FF2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경쟁력약화</a:t>
          </a:r>
          <a:endParaRPr lang="en-US" altLang="ko-KR" sz="1800" dirty="0" smtClean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42BBFD2A-0C94-4675-B20A-73E693C963D3}" type="parTrans" cxnId="{E424995E-9C5B-4E22-AFCD-D49F3DFB6F19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532C2891-933C-4FE5-B465-9F40B1E3DFB4}" type="sibTrans" cxnId="{E424995E-9C5B-4E22-AFCD-D49F3DFB6F19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E392635-EFAA-421F-9829-96BBC26FA482}" type="pres">
      <dgm:prSet presAssocID="{E860843E-9324-4868-911E-AE9A30F945B4}" presName="linearFlow" presStyleCnt="0">
        <dgm:presLayoutVars>
          <dgm:dir/>
          <dgm:resizeHandles val="exact"/>
        </dgm:presLayoutVars>
      </dgm:prSet>
      <dgm:spPr/>
    </dgm:pt>
    <dgm:pt modelId="{F8B8C6B3-B9E8-4FA2-890E-D1FF1A2217CF}" type="pres">
      <dgm:prSet presAssocID="{82E2D3CC-77D8-446F-BCEF-C33DFFE0B8D6}" presName="node" presStyleLbl="node1" presStyleIdx="0" presStyleCnt="3" custScaleY="83411">
        <dgm:presLayoutVars>
          <dgm:bulletEnabled val="1"/>
        </dgm:presLayoutVars>
      </dgm:prSet>
      <dgm:spPr/>
    </dgm:pt>
    <dgm:pt modelId="{B0DAF047-4A67-4E3E-8E2A-A26F1D3D4227}" type="pres">
      <dgm:prSet presAssocID="{31A18B11-4B95-41D5-96F4-B82E106924ED}" presName="spacerL" presStyleCnt="0"/>
      <dgm:spPr/>
    </dgm:pt>
    <dgm:pt modelId="{CD67DD4D-0394-46D9-BBE7-9193C8FE6FA2}" type="pres">
      <dgm:prSet presAssocID="{31A18B11-4B95-41D5-96F4-B82E106924ED}" presName="sibTrans" presStyleLbl="sibTrans2D1" presStyleIdx="0" presStyleCnt="2"/>
      <dgm:spPr/>
    </dgm:pt>
    <dgm:pt modelId="{E0EE51E4-37C6-4694-B63D-EA41DB4E7853}" type="pres">
      <dgm:prSet presAssocID="{31A18B11-4B95-41D5-96F4-B82E106924ED}" presName="spacerR" presStyleCnt="0"/>
      <dgm:spPr/>
    </dgm:pt>
    <dgm:pt modelId="{F1D4C984-89E4-49C2-A14E-795C7326B498}" type="pres">
      <dgm:prSet presAssocID="{F57A5A69-FD32-4F01-8382-4612FDDAA436}" presName="node" presStyleLbl="node1" presStyleIdx="1" presStyleCnt="3" custScaleY="83411">
        <dgm:presLayoutVars>
          <dgm:bulletEnabled val="1"/>
        </dgm:presLayoutVars>
      </dgm:prSet>
      <dgm:spPr/>
    </dgm:pt>
    <dgm:pt modelId="{FAC59C54-19F9-4F3B-AB07-59C99E0159D0}" type="pres">
      <dgm:prSet presAssocID="{E7E69294-C18C-43AD-B2A9-FA643836FB01}" presName="spacerL" presStyleCnt="0"/>
      <dgm:spPr/>
    </dgm:pt>
    <dgm:pt modelId="{02F34178-A24B-41E5-8DC7-F046B61D3E56}" type="pres">
      <dgm:prSet presAssocID="{E7E69294-C18C-43AD-B2A9-FA643836FB01}" presName="sibTrans" presStyleLbl="sibTrans2D1" presStyleIdx="1" presStyleCnt="2"/>
      <dgm:spPr/>
    </dgm:pt>
    <dgm:pt modelId="{E33104D8-D712-406B-95D8-158E0BF3927B}" type="pres">
      <dgm:prSet presAssocID="{E7E69294-C18C-43AD-B2A9-FA643836FB01}" presName="spacerR" presStyleCnt="0"/>
      <dgm:spPr/>
    </dgm:pt>
    <dgm:pt modelId="{6AB622F3-F000-46AA-9BC3-3080B4A254F7}" type="pres">
      <dgm:prSet presAssocID="{54A2E160-00AB-4416-9DEF-590CB1985FF2}" presName="node" presStyleLbl="node1" presStyleIdx="2" presStyleCnt="3" custScaleX="95433" custScaleY="8341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8E84149-3EE2-4634-8D63-B1BD3720396A}" type="presOf" srcId="{54A2E160-00AB-4416-9DEF-590CB1985FF2}" destId="{6AB622F3-F000-46AA-9BC3-3080B4A254F7}" srcOrd="0" destOrd="0" presId="urn:microsoft.com/office/officeart/2005/8/layout/equation1"/>
    <dgm:cxn modelId="{E424995E-9C5B-4E22-AFCD-D49F3DFB6F19}" srcId="{E860843E-9324-4868-911E-AE9A30F945B4}" destId="{54A2E160-00AB-4416-9DEF-590CB1985FF2}" srcOrd="2" destOrd="0" parTransId="{42BBFD2A-0C94-4675-B20A-73E693C963D3}" sibTransId="{532C2891-933C-4FE5-B465-9F40B1E3DFB4}"/>
    <dgm:cxn modelId="{16EA61D5-54F3-4A9B-A4B3-0C4657994D9D}" type="presOf" srcId="{82E2D3CC-77D8-446F-BCEF-C33DFFE0B8D6}" destId="{F8B8C6B3-B9E8-4FA2-890E-D1FF1A2217CF}" srcOrd="0" destOrd="0" presId="urn:microsoft.com/office/officeart/2005/8/layout/equation1"/>
    <dgm:cxn modelId="{0D31D989-A7DD-4EC0-B8A7-11173614069F}" type="presOf" srcId="{E860843E-9324-4868-911E-AE9A30F945B4}" destId="{9E392635-EFAA-421F-9829-96BBC26FA482}" srcOrd="0" destOrd="0" presId="urn:microsoft.com/office/officeart/2005/8/layout/equation1"/>
    <dgm:cxn modelId="{0772B034-73C7-4116-B25A-614A74EBB695}" type="presOf" srcId="{F57A5A69-FD32-4F01-8382-4612FDDAA436}" destId="{F1D4C984-89E4-49C2-A14E-795C7326B498}" srcOrd="0" destOrd="0" presId="urn:microsoft.com/office/officeart/2005/8/layout/equation1"/>
    <dgm:cxn modelId="{3B57D5FE-B0A2-47F3-85C0-7522709C22B9}" type="presOf" srcId="{31A18B11-4B95-41D5-96F4-B82E106924ED}" destId="{CD67DD4D-0394-46D9-BBE7-9193C8FE6FA2}" srcOrd="0" destOrd="0" presId="urn:microsoft.com/office/officeart/2005/8/layout/equation1"/>
    <dgm:cxn modelId="{A2876933-27CE-41D3-9EF3-CDA76F60D0B6}" srcId="{E860843E-9324-4868-911E-AE9A30F945B4}" destId="{F57A5A69-FD32-4F01-8382-4612FDDAA436}" srcOrd="1" destOrd="0" parTransId="{2C9B9E10-098A-46AF-835D-45602C9987BD}" sibTransId="{E7E69294-C18C-43AD-B2A9-FA643836FB01}"/>
    <dgm:cxn modelId="{B425A60E-889D-42BF-B92E-040F7F9CC109}" type="presOf" srcId="{E7E69294-C18C-43AD-B2A9-FA643836FB01}" destId="{02F34178-A24B-41E5-8DC7-F046B61D3E56}" srcOrd="0" destOrd="0" presId="urn:microsoft.com/office/officeart/2005/8/layout/equation1"/>
    <dgm:cxn modelId="{30D61B75-BF48-404D-8F32-E0E8F10F5741}" srcId="{E860843E-9324-4868-911E-AE9A30F945B4}" destId="{82E2D3CC-77D8-446F-BCEF-C33DFFE0B8D6}" srcOrd="0" destOrd="0" parTransId="{4156E7F1-BC41-47EE-AB2C-DD4E129751B4}" sibTransId="{31A18B11-4B95-41D5-96F4-B82E106924ED}"/>
    <dgm:cxn modelId="{D53298AB-B630-4192-A8B3-1C731D2F5FB4}" type="presParOf" srcId="{9E392635-EFAA-421F-9829-96BBC26FA482}" destId="{F8B8C6B3-B9E8-4FA2-890E-D1FF1A2217CF}" srcOrd="0" destOrd="0" presId="urn:microsoft.com/office/officeart/2005/8/layout/equation1"/>
    <dgm:cxn modelId="{536E7C4A-223C-414D-A2BE-04A2201C1E3E}" type="presParOf" srcId="{9E392635-EFAA-421F-9829-96BBC26FA482}" destId="{B0DAF047-4A67-4E3E-8E2A-A26F1D3D4227}" srcOrd="1" destOrd="0" presId="urn:microsoft.com/office/officeart/2005/8/layout/equation1"/>
    <dgm:cxn modelId="{C8C5D53E-C5E6-431D-A468-FAB94793F22B}" type="presParOf" srcId="{9E392635-EFAA-421F-9829-96BBC26FA482}" destId="{CD67DD4D-0394-46D9-BBE7-9193C8FE6FA2}" srcOrd="2" destOrd="0" presId="urn:microsoft.com/office/officeart/2005/8/layout/equation1"/>
    <dgm:cxn modelId="{1613361A-313B-4779-89CB-8D0D18F37624}" type="presParOf" srcId="{9E392635-EFAA-421F-9829-96BBC26FA482}" destId="{E0EE51E4-37C6-4694-B63D-EA41DB4E7853}" srcOrd="3" destOrd="0" presId="urn:microsoft.com/office/officeart/2005/8/layout/equation1"/>
    <dgm:cxn modelId="{CF3DCED0-5C92-489E-A7ED-4D3F0A43725D}" type="presParOf" srcId="{9E392635-EFAA-421F-9829-96BBC26FA482}" destId="{F1D4C984-89E4-49C2-A14E-795C7326B498}" srcOrd="4" destOrd="0" presId="urn:microsoft.com/office/officeart/2005/8/layout/equation1"/>
    <dgm:cxn modelId="{7E78434C-0C17-43BB-B2BD-0DCD43FA18A6}" type="presParOf" srcId="{9E392635-EFAA-421F-9829-96BBC26FA482}" destId="{FAC59C54-19F9-4F3B-AB07-59C99E0159D0}" srcOrd="5" destOrd="0" presId="urn:microsoft.com/office/officeart/2005/8/layout/equation1"/>
    <dgm:cxn modelId="{A8399844-8D4D-4246-B7AE-154AAD9EAE02}" type="presParOf" srcId="{9E392635-EFAA-421F-9829-96BBC26FA482}" destId="{02F34178-A24B-41E5-8DC7-F046B61D3E56}" srcOrd="6" destOrd="0" presId="urn:microsoft.com/office/officeart/2005/8/layout/equation1"/>
    <dgm:cxn modelId="{7AF00D7C-54C8-4C9A-A823-415AD5FED30A}" type="presParOf" srcId="{9E392635-EFAA-421F-9829-96BBC26FA482}" destId="{E33104D8-D712-406B-95D8-158E0BF3927B}" srcOrd="7" destOrd="0" presId="urn:microsoft.com/office/officeart/2005/8/layout/equation1"/>
    <dgm:cxn modelId="{E4F15AB2-CFAA-4D48-A5BA-3118EB6CB39C}" type="presParOf" srcId="{9E392635-EFAA-421F-9829-96BBC26FA482}" destId="{6AB622F3-F000-46AA-9BC3-3080B4A254F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B416F5-7E6E-49A4-9555-07A61929F18E}">
      <dsp:nvSpPr>
        <dsp:cNvPr id="0" name=""/>
        <dsp:cNvSpPr/>
      </dsp:nvSpPr>
      <dsp:spPr>
        <a:xfrm>
          <a:off x="1400" y="378175"/>
          <a:ext cx="1224694" cy="12246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399" tIns="21590" rIns="67399" bIns="2159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빈곤</a:t>
          </a:r>
          <a:endParaRPr lang="ko-KR" altLang="en-US" sz="1700" kern="1200" dirty="0"/>
        </a:p>
      </dsp:txBody>
      <dsp:txXfrm>
        <a:off x="180752" y="557527"/>
        <a:ext cx="865990" cy="865990"/>
      </dsp:txXfrm>
    </dsp:sp>
    <dsp:sp modelId="{14A7780D-8D99-44DB-885C-4336260B1CB6}">
      <dsp:nvSpPr>
        <dsp:cNvPr id="0" name=""/>
        <dsp:cNvSpPr/>
      </dsp:nvSpPr>
      <dsp:spPr>
        <a:xfrm>
          <a:off x="981156" y="378175"/>
          <a:ext cx="1224694" cy="12246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399" tIns="21590" rIns="67399" bIns="2159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질병</a:t>
          </a:r>
          <a:endParaRPr lang="ko-KR" altLang="en-US" sz="1700" kern="1200" dirty="0"/>
        </a:p>
      </dsp:txBody>
      <dsp:txXfrm>
        <a:off x="1160508" y="557527"/>
        <a:ext cx="865990" cy="865990"/>
      </dsp:txXfrm>
    </dsp:sp>
    <dsp:sp modelId="{E60D253A-7D90-4759-9DAD-BB592F657129}">
      <dsp:nvSpPr>
        <dsp:cNvPr id="0" name=""/>
        <dsp:cNvSpPr/>
      </dsp:nvSpPr>
      <dsp:spPr>
        <a:xfrm>
          <a:off x="1960911" y="378175"/>
          <a:ext cx="1224694" cy="122469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7399" tIns="21590" rIns="67399" bIns="2159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소외</a:t>
          </a:r>
          <a:r>
            <a:rPr lang="en-US" altLang="ko-KR" sz="1700" kern="1200" dirty="0" smtClean="0"/>
            <a:t/>
          </a:r>
          <a:br>
            <a:rPr lang="en-US" altLang="ko-KR" sz="1700" kern="1200" dirty="0" smtClean="0"/>
          </a:br>
          <a:r>
            <a:rPr lang="ko-KR" altLang="en-US" sz="1700" kern="1200" dirty="0" smtClean="0"/>
            <a:t>및 고독</a:t>
          </a:r>
          <a:endParaRPr lang="ko-KR" altLang="en-US" sz="1700" kern="1200" dirty="0"/>
        </a:p>
      </dsp:txBody>
      <dsp:txXfrm>
        <a:off x="2140263" y="557527"/>
        <a:ext cx="865990" cy="8659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8C6B3-B9E8-4FA2-890E-D1FF1A2217CF}">
      <dsp:nvSpPr>
        <dsp:cNvPr id="0" name=""/>
        <dsp:cNvSpPr/>
      </dsp:nvSpPr>
      <dsp:spPr>
        <a:xfrm>
          <a:off x="1534" y="957970"/>
          <a:ext cx="906298" cy="7559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저출산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34258" y="1068677"/>
        <a:ext cx="640850" cy="534538"/>
      </dsp:txXfrm>
    </dsp:sp>
    <dsp:sp modelId="{CD67DD4D-0394-46D9-BBE7-9193C8FE6FA2}">
      <dsp:nvSpPr>
        <dsp:cNvPr id="0" name=""/>
        <dsp:cNvSpPr/>
      </dsp:nvSpPr>
      <dsp:spPr>
        <a:xfrm>
          <a:off x="981424" y="1073120"/>
          <a:ext cx="525653" cy="525653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051099" y="1274130"/>
        <a:ext cx="386303" cy="123633"/>
      </dsp:txXfrm>
    </dsp:sp>
    <dsp:sp modelId="{F1D4C984-89E4-49C2-A14E-795C7326B498}">
      <dsp:nvSpPr>
        <dsp:cNvPr id="0" name=""/>
        <dsp:cNvSpPr/>
      </dsp:nvSpPr>
      <dsp:spPr>
        <a:xfrm>
          <a:off x="1580669" y="957970"/>
          <a:ext cx="906298" cy="7559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고령화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713393" y="1068677"/>
        <a:ext cx="640850" cy="534538"/>
      </dsp:txXfrm>
    </dsp:sp>
    <dsp:sp modelId="{02F34178-A24B-41E5-8DC7-F046B61D3E56}">
      <dsp:nvSpPr>
        <dsp:cNvPr id="0" name=""/>
        <dsp:cNvSpPr/>
      </dsp:nvSpPr>
      <dsp:spPr>
        <a:xfrm>
          <a:off x="2560559" y="1073120"/>
          <a:ext cx="525653" cy="52565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630234" y="1181405"/>
        <a:ext cx="386303" cy="309083"/>
      </dsp:txXfrm>
    </dsp:sp>
    <dsp:sp modelId="{6AB622F3-F000-46AA-9BC3-3080B4A254F7}">
      <dsp:nvSpPr>
        <dsp:cNvPr id="0" name=""/>
        <dsp:cNvSpPr/>
      </dsp:nvSpPr>
      <dsp:spPr>
        <a:xfrm>
          <a:off x="3159804" y="957970"/>
          <a:ext cx="864908" cy="7559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경쟁력약화</a:t>
          </a:r>
          <a:endParaRPr lang="en-US" altLang="ko-KR" sz="1800" kern="1200" dirty="0" smtClean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3286467" y="1068677"/>
        <a:ext cx="611582" cy="5345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0.31336</cdr:x>
      <cdr:y>0.14711</cdr:y>
    </cdr:from>
    <cdr:to>
      <cdr:x>0.51865</cdr:x>
      <cdr:y>0.22524</cdr:y>
    </cdr:to>
    <cdr:sp macro="" textlink="">
      <cdr:nvSpPr>
        <cdr:cNvPr id="4" name="한쪽 모서리가 둥근 사각형 3"/>
        <cdr:cNvSpPr/>
      </cdr:nvSpPr>
      <cdr:spPr>
        <a:xfrm xmlns:a="http://schemas.openxmlformats.org/drawingml/2006/main">
          <a:off x="2677305" y="751321"/>
          <a:ext cx="1753985" cy="399011"/>
        </a:xfrm>
        <a:prstGeom xmlns:a="http://schemas.openxmlformats.org/drawingml/2006/main" prst="round1Rect">
          <a:avLst>
            <a:gd name="adj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o-KR" altLang="en-US" sz="1800" dirty="0" smtClean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단위 </a:t>
          </a:r>
          <a:r>
            <a:rPr lang="en-US" altLang="ko-KR" sz="1800" dirty="0" smtClean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: </a:t>
          </a:r>
          <a:r>
            <a:rPr lang="ko-KR" altLang="en-US" sz="1800" dirty="0" smtClean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천명</a:t>
          </a:r>
          <a:r>
            <a:rPr lang="en-US" altLang="ko-KR" sz="1800" dirty="0" smtClean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, %</a:t>
          </a:r>
          <a:endParaRPr lang="ko-KR" sz="1800" dirty="0">
            <a:solidFill>
              <a:schemeClr val="tx1"/>
            </a:solidFill>
            <a:latin typeface="궁서" panose="02030600000101010101" pitchFamily="18" charset="-127"/>
            <a:ea typeface="궁서" panose="02030600000101010101" pitchFamily="18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96DC8-5993-4080-8F2A-F9F67E3BCE2F}" type="datetimeFigureOut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E672A-5EE8-4DE3-AAF6-BE203EEF67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866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909C5-9D01-4B65-898C-AD578CAF0F89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193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10F4-0E34-49F5-85FB-A67E48B92DD9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518984"/>
            <a:ext cx="9906000" cy="2059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양쪽 모서리가 둥근 사각형 7"/>
          <p:cNvSpPr/>
          <p:nvPr userDrawn="1"/>
        </p:nvSpPr>
        <p:spPr>
          <a:xfrm>
            <a:off x="681038" y="0"/>
            <a:ext cx="8543925" cy="72493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"/>
            <a:ext cx="8543925" cy="724930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989" y="6268995"/>
            <a:ext cx="2356022" cy="42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29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7403-83D8-48AB-9431-CE57BF5D000E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44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98C39-75B0-42F0-B6F1-8FDE05BD5FAD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78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755CB-3C01-45DC-9F10-6EBAB84BEBD6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710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F4C5-2B3F-446C-8F84-CF95BE584671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71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DDFBF-834A-4401-96A1-1AC757C0736B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92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8FE7B-C3A7-4F97-96BD-109B7FDCEF53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467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28C3F-CFD3-4DD6-B2EB-0D27641AC82D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14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9B670-BD2F-4D2E-AD06-EB419DC36C91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56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7744-7B35-4315-8827-A4FF64C8066E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6915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41048-54D4-4E64-8956-EA3180A661C8}" type="datetime1">
              <a:rPr lang="ko-KR" altLang="en-US" smtClean="0"/>
              <a:t>2021-02-25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E3709-6661-4456-8B68-61D80B13D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85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5261956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612670" y="2967335"/>
            <a:ext cx="6284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Aging society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300" endPos="45500" dir="5400000" sy="-100000" algn="bl" rotWithShape="0"/>
              </a:effectLst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906" y="177339"/>
            <a:ext cx="1720734" cy="98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4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571105" y="1645920"/>
            <a:ext cx="6242858" cy="257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정오각형 5"/>
          <p:cNvSpPr/>
          <p:nvPr/>
        </p:nvSpPr>
        <p:spPr>
          <a:xfrm>
            <a:off x="1388225" y="1047404"/>
            <a:ext cx="1005840" cy="85621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94065" y="1244676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고령화 사회란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571105" y="2797741"/>
            <a:ext cx="6242858" cy="257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정오각형 17"/>
          <p:cNvSpPr/>
          <p:nvPr/>
        </p:nvSpPr>
        <p:spPr>
          <a:xfrm>
            <a:off x="1388225" y="2199225"/>
            <a:ext cx="1005840" cy="85621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94065" y="2396497"/>
            <a:ext cx="2852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고령화 사회의 원인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571105" y="4146834"/>
            <a:ext cx="6242858" cy="257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정오각형 20"/>
          <p:cNvSpPr/>
          <p:nvPr/>
        </p:nvSpPr>
        <p:spPr>
          <a:xfrm>
            <a:off x="1388225" y="3548318"/>
            <a:ext cx="1005840" cy="85621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94065" y="3745590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국내 고령화 인구 추이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571105" y="5495927"/>
            <a:ext cx="6242858" cy="257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정오각형 23"/>
          <p:cNvSpPr/>
          <p:nvPr/>
        </p:nvSpPr>
        <p:spPr>
          <a:xfrm>
            <a:off x="1388225" y="4897411"/>
            <a:ext cx="1005840" cy="856211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94065" y="5094683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고령화 사회의 문제점과 해결방안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2" t="4549" r="7218" b="70949"/>
          <a:stretch/>
        </p:blipFill>
        <p:spPr>
          <a:xfrm>
            <a:off x="7982296" y="2858162"/>
            <a:ext cx="1675013" cy="134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3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A. </a:t>
            </a:r>
            <a:r>
              <a:rPr lang="ko-KR" altLang="en-US" dirty="0" smtClean="0"/>
              <a:t>고령화 사회란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87384" y="853035"/>
            <a:ext cx="6667413" cy="250530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Aging society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The proportion of the elderly population is significantly higher compared to other societies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As the average life expectancy increases, it progresses into an aging society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187384" y="3486445"/>
            <a:ext cx="8865176" cy="20248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고령화 사회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다른 사회와 비교할 때 노령인구의 비율이 현저히 높아가는 사회로 대한민국을 포함한 일부 국가에서는 의학의 발달</a:t>
            </a:r>
            <a:r>
              <a:rPr lang="en-US" altLang="ko-KR" sz="20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생활수준과 환경의 개선으로 평균수명이 높아지면서 고령화 사회로 진행</a:t>
            </a:r>
            <a:endParaRPr lang="en-US" altLang="ko-KR" sz="20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43763" y="1431872"/>
            <a:ext cx="1981200" cy="192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1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B. </a:t>
            </a:r>
            <a:r>
              <a:rPr lang="ko-KR" altLang="en-US" dirty="0" smtClean="0"/>
              <a:t>고령화 사회의 원인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042042"/>
              </p:ext>
            </p:extLst>
          </p:nvPr>
        </p:nvGraphicFramePr>
        <p:xfrm>
          <a:off x="1795547" y="1473341"/>
          <a:ext cx="7429416" cy="45700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14708">
                  <a:extLst>
                    <a:ext uri="{9D8B030D-6E8A-4147-A177-3AD203B41FA5}">
                      <a16:colId xmlns:a16="http://schemas.microsoft.com/office/drawing/2014/main" val="693754328"/>
                    </a:ext>
                  </a:extLst>
                </a:gridCol>
                <a:gridCol w="3714708">
                  <a:extLst>
                    <a:ext uri="{9D8B030D-6E8A-4147-A177-3AD203B41FA5}">
                      <a16:colId xmlns:a16="http://schemas.microsoft.com/office/drawing/2014/main" val="2674781595"/>
                    </a:ext>
                  </a:extLst>
                </a:gridCol>
              </a:tblGrid>
              <a:tr h="133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외동을 낳거나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출산을 하지 않는 부부 늘어남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의료기술 발달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기대수명 연장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098657"/>
                  </a:ext>
                </a:extLst>
              </a:tr>
              <a:tr h="13329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</a:t>
                      </a:r>
                      <a:r>
                        <a:rPr lang="ko-KR" altLang="en-US" sz="180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혼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만혼이 늘어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인구대수준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못 미침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건강관심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증대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영양상태 양호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3897825"/>
                  </a:ext>
                </a:extLst>
              </a:tr>
              <a:tr h="19041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전통적 가족제도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결혼제도 원인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베이비붐 세대가 고령층으로 진입하면서 급격한 출산율의 저하와</a:t>
                      </a:r>
                      <a:endParaRPr lang="en-US" altLang="ko-KR" sz="1800" dirty="0" smtClean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맞물려 고령화의 진전을 더 가속화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4166672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한쪽 모서리가 잘린 사각형 6"/>
          <p:cNvSpPr/>
          <p:nvPr/>
        </p:nvSpPr>
        <p:spPr>
          <a:xfrm>
            <a:off x="1795547" y="1088968"/>
            <a:ext cx="3715791" cy="384374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한쪽 모서리가 잘린 사각형 8"/>
          <p:cNvSpPr/>
          <p:nvPr/>
        </p:nvSpPr>
        <p:spPr>
          <a:xfrm>
            <a:off x="5511338" y="1088968"/>
            <a:ext cx="3713625" cy="38437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평행 사변형 9"/>
          <p:cNvSpPr/>
          <p:nvPr/>
        </p:nvSpPr>
        <p:spPr>
          <a:xfrm>
            <a:off x="1795547" y="1088968"/>
            <a:ext cx="3607726" cy="38437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저출산</a:t>
            </a:r>
            <a:endParaRPr lang="ko-KR" altLang="en-US" dirty="0"/>
          </a:p>
        </p:txBody>
      </p:sp>
      <p:sp>
        <p:nvSpPr>
          <p:cNvPr id="11" name="평행 사변형 10"/>
          <p:cNvSpPr/>
          <p:nvPr/>
        </p:nvSpPr>
        <p:spPr>
          <a:xfrm>
            <a:off x="5511339" y="1088968"/>
            <a:ext cx="3632662" cy="384373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고령화</a:t>
            </a:r>
            <a:endParaRPr lang="ko-KR" altLang="en-US" dirty="0"/>
          </a:p>
        </p:txBody>
      </p:sp>
      <p:sp>
        <p:nvSpPr>
          <p:cNvPr id="12" name="대각선 방향의 모서리가 둥근 사각형 11"/>
          <p:cNvSpPr/>
          <p:nvPr/>
        </p:nvSpPr>
        <p:spPr>
          <a:xfrm>
            <a:off x="681038" y="1473341"/>
            <a:ext cx="1114509" cy="2666397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사회적</a:t>
            </a:r>
            <a:endParaRPr lang="ko-KR" altLang="en-US" dirty="0"/>
          </a:p>
        </p:txBody>
      </p:sp>
      <p:sp>
        <p:nvSpPr>
          <p:cNvPr id="14" name="대각선 방향의 모서리가 둥근 사각형 13"/>
          <p:cNvSpPr/>
          <p:nvPr/>
        </p:nvSpPr>
        <p:spPr>
          <a:xfrm>
            <a:off x="681038" y="4139738"/>
            <a:ext cx="1114509" cy="1903615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역사적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1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돋움" panose="020B0600000101010101" pitchFamily="50" charset="-127"/>
                <a:ea typeface="돋움" panose="020B0600000101010101" pitchFamily="50" charset="-127"/>
              </a:rPr>
              <a:t>C. </a:t>
            </a:r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국내 고령화 인구 추이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11" name="내용 개체 틀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895954"/>
              </p:ext>
            </p:extLst>
          </p:nvPr>
        </p:nvGraphicFramePr>
        <p:xfrm>
          <a:off x="681037" y="1019290"/>
          <a:ext cx="8543925" cy="5107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606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D. </a:t>
            </a:r>
            <a:r>
              <a:rPr lang="ko-KR" altLang="en-US" dirty="0" smtClean="0"/>
              <a:t>고령화 사회의 문제점과 해결방안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E3709-6661-4456-8B68-61D80B13D241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4" name="그룹 43"/>
          <p:cNvGrpSpPr/>
          <p:nvPr/>
        </p:nvGrpSpPr>
        <p:grpSpPr>
          <a:xfrm>
            <a:off x="381446" y="931025"/>
            <a:ext cx="4289367" cy="4256118"/>
            <a:chOff x="381446" y="931025"/>
            <a:chExt cx="4289367" cy="4256118"/>
          </a:xfrm>
        </p:grpSpPr>
        <p:sp>
          <p:nvSpPr>
            <p:cNvPr id="24" name="물결 23"/>
            <p:cNvSpPr/>
            <p:nvPr/>
          </p:nvSpPr>
          <p:spPr>
            <a:xfrm>
              <a:off x="381446" y="931025"/>
              <a:ext cx="4289367" cy="4256118"/>
            </a:xfrm>
            <a:prstGeom prst="wave">
              <a:avLst>
                <a:gd name="adj1" fmla="val 2807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5" name="순서도: 저장 데이터 4"/>
            <p:cNvSpPr/>
            <p:nvPr/>
          </p:nvSpPr>
          <p:spPr>
            <a:xfrm flipH="1">
              <a:off x="814646" y="1097279"/>
              <a:ext cx="1895302" cy="324197"/>
            </a:xfrm>
            <a:prstGeom prst="flowChartOnlineStora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문제점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6" name="다이어그램 5"/>
            <p:cNvGraphicFramePr/>
            <p:nvPr>
              <p:extLst>
                <p:ext uri="{D42A27DB-BD31-4B8C-83A1-F6EECF244321}">
                  <p14:modId xmlns:p14="http://schemas.microsoft.com/office/powerpoint/2010/main" val="3778985044"/>
                </p:ext>
              </p:extLst>
            </p:nvPr>
          </p:nvGraphicFramePr>
          <p:xfrm>
            <a:off x="1030777" y="1097279"/>
            <a:ext cx="3187007" cy="198104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대각선 방향의 모서리가 잘린 사각형 6"/>
            <p:cNvSpPr/>
            <p:nvPr/>
          </p:nvSpPr>
          <p:spPr>
            <a:xfrm>
              <a:off x="506471" y="3333404"/>
              <a:ext cx="1172700" cy="566156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사회적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8" name="갈매기형 수장 7"/>
            <p:cNvSpPr/>
            <p:nvPr/>
          </p:nvSpPr>
          <p:spPr>
            <a:xfrm flipH="1">
              <a:off x="1676629" y="3333405"/>
              <a:ext cx="1232826" cy="566156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여가활동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9" name="육각형 8"/>
            <p:cNvSpPr/>
            <p:nvPr/>
          </p:nvSpPr>
          <p:spPr>
            <a:xfrm>
              <a:off x="2776450" y="3333404"/>
              <a:ext cx="1022466" cy="566156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노인분양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  <p:graphicFrame>
        <p:nvGraphicFramePr>
          <p:cNvPr id="10" name="다이어그램 9"/>
          <p:cNvGraphicFramePr/>
          <p:nvPr>
            <p:extLst>
              <p:ext uri="{D42A27DB-BD31-4B8C-83A1-F6EECF244321}">
                <p14:modId xmlns:p14="http://schemas.microsoft.com/office/powerpoint/2010/main" val="2863910359"/>
              </p:ext>
            </p:extLst>
          </p:nvPr>
        </p:nvGraphicFramePr>
        <p:xfrm>
          <a:off x="462625" y="3078325"/>
          <a:ext cx="4026247" cy="2671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45" name="그룹 44"/>
          <p:cNvGrpSpPr/>
          <p:nvPr/>
        </p:nvGrpSpPr>
        <p:grpSpPr>
          <a:xfrm>
            <a:off x="4688378" y="931025"/>
            <a:ext cx="4680066" cy="4256118"/>
            <a:chOff x="4688378" y="931025"/>
            <a:chExt cx="4680066" cy="4256118"/>
          </a:xfrm>
        </p:grpSpPr>
        <p:sp>
          <p:nvSpPr>
            <p:cNvPr id="43" name="물결 42"/>
            <p:cNvSpPr/>
            <p:nvPr/>
          </p:nvSpPr>
          <p:spPr>
            <a:xfrm flipH="1">
              <a:off x="4688378" y="931025"/>
              <a:ext cx="4680066" cy="4256118"/>
            </a:xfrm>
            <a:prstGeom prst="wave">
              <a:avLst>
                <a:gd name="adj1" fmla="val 2807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4" name="다이아몬드 13"/>
            <p:cNvSpPr/>
            <p:nvPr/>
          </p:nvSpPr>
          <p:spPr>
            <a:xfrm>
              <a:off x="6446989" y="2056848"/>
              <a:ext cx="1098245" cy="688403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대책</a:t>
              </a:r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1" name="양쪽 모서리가 둥근 사각형 10"/>
            <p:cNvSpPr/>
            <p:nvPr/>
          </p:nvSpPr>
          <p:spPr>
            <a:xfrm>
              <a:off x="7581207" y="1255221"/>
              <a:ext cx="1546168" cy="332509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해결방안</a:t>
              </a:r>
              <a:endParaRPr lang="ko-KR" altLang="en-US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2" name="왼쪽/오른쪽/위쪽/아래쪽 화살표 11"/>
            <p:cNvSpPr/>
            <p:nvPr/>
          </p:nvSpPr>
          <p:spPr>
            <a:xfrm>
              <a:off x="5062451" y="1672165"/>
              <a:ext cx="1421475" cy="1163782"/>
            </a:xfrm>
            <a:prstGeom prst="quadArrow">
              <a:avLst>
                <a:gd name="adj1" fmla="val 45000"/>
                <a:gd name="adj2" fmla="val 22500"/>
                <a:gd name="adj3" fmla="val 2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일자리창출</a:t>
              </a:r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" name="양쪽 모서리가 둥근 사각형 12"/>
            <p:cNvSpPr/>
            <p:nvPr/>
          </p:nvSpPr>
          <p:spPr>
            <a:xfrm>
              <a:off x="6513974" y="1744993"/>
              <a:ext cx="964277" cy="381078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제도적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5" name="배지 14"/>
            <p:cNvSpPr/>
            <p:nvPr/>
          </p:nvSpPr>
          <p:spPr>
            <a:xfrm rot="458301">
              <a:off x="8056867" y="1885300"/>
              <a:ext cx="1197033" cy="344201"/>
            </a:xfrm>
            <a:prstGeom prst="plaqu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사회참여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6" name="대각선 방향의 모서리가 둥근 사각형 15"/>
            <p:cNvSpPr/>
            <p:nvPr/>
          </p:nvSpPr>
          <p:spPr>
            <a:xfrm>
              <a:off x="7994989" y="2229501"/>
              <a:ext cx="1258911" cy="599845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프로그램</a:t>
              </a:r>
              <a:endPara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개발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7" name="십자형 16"/>
            <p:cNvSpPr/>
            <p:nvPr/>
          </p:nvSpPr>
          <p:spPr>
            <a:xfrm>
              <a:off x="5431788" y="3129934"/>
              <a:ext cx="1270553" cy="798022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복지시설확충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8" name="대각선 방향의 모서리가 잘린 사각형 17"/>
            <p:cNvSpPr/>
            <p:nvPr/>
          </p:nvSpPr>
          <p:spPr>
            <a:xfrm>
              <a:off x="7278746" y="3152889"/>
              <a:ext cx="1649124" cy="354832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새로운 훈련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9" name="대각선 방향의 모서리가 잘린 사각형 18"/>
            <p:cNvSpPr/>
            <p:nvPr/>
          </p:nvSpPr>
          <p:spPr>
            <a:xfrm flipH="1">
              <a:off x="7278746" y="3507721"/>
              <a:ext cx="1649124" cy="354832"/>
            </a:xfrm>
            <a:prstGeom prst="snip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교육기회제공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cxnSp>
          <p:nvCxnSpPr>
            <p:cNvPr id="21" name="구부러진 연결선 20"/>
            <p:cNvCxnSpPr>
              <a:stCxn id="18" idx="2"/>
              <a:endCxn id="19" idx="0"/>
            </p:cNvCxnSpPr>
            <p:nvPr/>
          </p:nvCxnSpPr>
          <p:spPr>
            <a:xfrm rot="10800000" flipV="1">
              <a:off x="7278746" y="3330305"/>
              <a:ext cx="12700" cy="354832"/>
            </a:xfrm>
            <a:prstGeom prst="curvedConnector3">
              <a:avLst>
                <a:gd name="adj1" fmla="val 1800000"/>
              </a:avLst>
            </a:prstGeom>
            <a:ln>
              <a:solidFill>
                <a:schemeClr val="tx1"/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달 21"/>
            <p:cNvSpPr/>
            <p:nvPr/>
          </p:nvSpPr>
          <p:spPr>
            <a:xfrm rot="16200000">
              <a:off x="6788977" y="2383229"/>
              <a:ext cx="861255" cy="3815542"/>
            </a:xfrm>
            <a:prstGeom prst="mo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552335" y="4291000"/>
              <a:ext cx="14759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돋움" panose="020B0600000101010101" pitchFamily="50" charset="-127"/>
                  <a:ea typeface="돋움" panose="020B0600000101010101" pitchFamily="50" charset="-127"/>
                </a:rPr>
                <a:t>삶의 질 향상</a:t>
              </a:r>
              <a:endParaRPr lang="ko-KR" altLang="en-US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017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177</Words>
  <Application>Microsoft Office PowerPoint</Application>
  <PresentationFormat>A4 용지(210x297mm)</PresentationFormat>
  <Paragraphs>64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고령화 사회란</vt:lpstr>
      <vt:lpstr>B. 고령화 사회의 원인</vt:lpstr>
      <vt:lpstr>C. 국내 고령화 인구 추이</vt:lpstr>
      <vt:lpstr>D. 고령화 사회의 문제점과 해결방안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SD</dc:creator>
  <cp:lastModifiedBy>SD</cp:lastModifiedBy>
  <cp:revision>20</cp:revision>
  <dcterms:created xsi:type="dcterms:W3CDTF">2021-02-16T10:37:23Z</dcterms:created>
  <dcterms:modified xsi:type="dcterms:W3CDTF">2021-02-24T17:11:24Z</dcterms:modified>
</cp:coreProperties>
</file>