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927" autoAdjust="0"/>
    <p:restoredTop sz="94660"/>
  </p:normalViewPr>
  <p:slideViewPr>
    <p:cSldViewPr>
      <p:cViewPr varScale="1">
        <p:scale>
          <a:sx n="116" d="100"/>
          <a:sy n="116" d="100"/>
        </p:scale>
        <p:origin x="-2088" y="-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1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돋움" pitchFamily="50" charset="-127"/>
                <a:ea typeface="돋움" pitchFamily="50" charset="-127"/>
              </a:defRPr>
            </a:pPr>
            <a:r>
              <a:rPr lang="ko-KR" altLang="en-US" sz="2400" dirty="0" smtClean="0">
                <a:latin typeface="돋움" pitchFamily="50" charset="-127"/>
                <a:ea typeface="돋움" pitchFamily="50" charset="-127"/>
              </a:rPr>
              <a:t>논리적 사고력에 순서도가 미치는 효과</a:t>
            </a:r>
            <a:endParaRPr lang="ko-KR" altLang="en-US" sz="2400" dirty="0">
              <a:latin typeface="돋움" pitchFamily="50" charset="-127"/>
              <a:ea typeface="돋움" pitchFamily="50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의사코드사용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전체</c:v>
                </c:pt>
              </c:strCache>
            </c:strRef>
          </c:cat>
          <c:val>
            <c:numRef>
              <c:f>Sheet1!$B$2:$B$5</c:f>
              <c:numCache>
                <c:formatCode>0.00_ </c:formatCode>
                <c:ptCount val="4"/>
                <c:pt idx="0">
                  <c:v>2.15</c:v>
                </c:pt>
                <c:pt idx="1">
                  <c:v>1.4</c:v>
                </c:pt>
                <c:pt idx="2">
                  <c:v>1.85</c:v>
                </c:pt>
                <c:pt idx="3">
                  <c:v>9.98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846720"/>
        <c:axId val="15065376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순서도사용</c:v>
                </c:pt>
              </c:strCache>
            </c:strRef>
          </c:tx>
          <c:dLbls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전체</c:v>
                </c:pt>
              </c:strCache>
            </c:strRef>
          </c:cat>
          <c:val>
            <c:numRef>
              <c:f>Sheet1!$C$2:$C$5</c:f>
              <c:numCache>
                <c:formatCode>0.00_ </c:formatCode>
                <c:ptCount val="4"/>
                <c:pt idx="0">
                  <c:v>2.25</c:v>
                </c:pt>
                <c:pt idx="1">
                  <c:v>1.83</c:v>
                </c:pt>
                <c:pt idx="2">
                  <c:v>2</c:v>
                </c:pt>
                <c:pt idx="3">
                  <c:v>10.98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0142592"/>
        <c:axId val="150654912"/>
      </c:lineChart>
      <c:catAx>
        <c:axId val="178846720"/>
        <c:scaling>
          <c:orientation val="minMax"/>
        </c:scaling>
        <c:delete val="0"/>
        <c:axPos val="b"/>
        <c:majorTickMark val="out"/>
        <c:minorTickMark val="none"/>
        <c:tickLblPos val="nextTo"/>
        <c:crossAx val="150653760"/>
        <c:crosses val="autoZero"/>
        <c:auto val="1"/>
        <c:lblAlgn val="ctr"/>
        <c:lblOffset val="100"/>
        <c:noMultiLvlLbl val="0"/>
      </c:catAx>
      <c:valAx>
        <c:axId val="150653760"/>
        <c:scaling>
          <c:orientation val="minMax"/>
        </c:scaling>
        <c:delete val="0"/>
        <c:axPos val="l"/>
        <c:numFmt formatCode="#,##0_);\(#,##0\)" sourceLinked="0"/>
        <c:majorTickMark val="out"/>
        <c:minorTickMark val="none"/>
        <c:tickLblPos val="nextTo"/>
        <c:crossAx val="178846720"/>
        <c:crosses val="autoZero"/>
        <c:crossBetween val="between"/>
      </c:valAx>
      <c:valAx>
        <c:axId val="150654912"/>
        <c:scaling>
          <c:orientation val="minMax"/>
        </c:scaling>
        <c:delete val="0"/>
        <c:axPos val="r"/>
        <c:numFmt formatCode="#,##0_);\(#,##0\)" sourceLinked="0"/>
        <c:majorTickMark val="out"/>
        <c:minorTickMark val="none"/>
        <c:tickLblPos val="nextTo"/>
        <c:crossAx val="220142592"/>
        <c:crosses val="max"/>
        <c:crossBetween val="between"/>
      </c:valAx>
      <c:catAx>
        <c:axId val="220142592"/>
        <c:scaling>
          <c:orientation val="minMax"/>
        </c:scaling>
        <c:delete val="1"/>
        <c:axPos val="b"/>
        <c:majorTickMark val="out"/>
        <c:minorTickMark val="none"/>
        <c:tickLblPos val="nextTo"/>
        <c:crossAx val="15065491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  <c:spPr>
        <a:solidFill>
          <a:schemeClr val="bg1"/>
        </a:solidFill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</c:spPr>
  <c:txPr>
    <a:bodyPr/>
    <a:lstStyle/>
    <a:p>
      <a:pPr>
        <a:defRPr sz="1600">
          <a:latin typeface="굴림" pitchFamily="50" charset="-127"/>
          <a:ea typeface="굴림" pitchFamily="50" charset="-127"/>
        </a:defRPr>
      </a:pPr>
      <a:endParaRPr lang="ko-K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0.2619</cdr:x>
      <cdr:y>0.28541</cdr:y>
    </cdr:from>
    <cdr:to>
      <cdr:x>0.66667</cdr:x>
      <cdr:y>0.46041</cdr:y>
    </cdr:to>
    <cdr:sp macro="" textlink="">
      <cdr:nvSpPr>
        <cdr:cNvPr id="2" name="육각형 1"/>
        <cdr:cNvSpPr/>
      </cdr:nvSpPr>
      <cdr:spPr>
        <a:xfrm xmlns:a="http://schemas.openxmlformats.org/drawingml/2006/main">
          <a:off x="2376264" y="1409246"/>
          <a:ext cx="3672408" cy="864096"/>
        </a:xfrm>
        <a:prstGeom xmlns:a="http://schemas.openxmlformats.org/drawingml/2006/main" prst="hexagon">
          <a:avLst/>
        </a:prstGeom>
        <a:solidFill xmlns:a="http://schemas.openxmlformats.org/drawingml/2006/main">
          <a:schemeClr val="accent1"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순서도사용이 프로그래밍 학습에도 효과적</a:t>
          </a:r>
          <a:endParaRPr lang="ko-KR" sz="180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16E6A9-A861-4739-95DD-CB488CEEBBA5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E18D6-3020-4FBA-9D2A-4257A1F0A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2874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D871-2154-4595-9D27-EC5D2DDF9324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956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4BC9-0058-42E9-B70A-EE6A85BD4BF7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877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B2FEC-626D-4CD1-8EA8-E06956C19A35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0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6FD3-46CB-4594-80B1-52DE30385062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6607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D58C6-C85C-4516-B9C1-14ABF724777A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7792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565BD-DE84-422E-ACC4-6FB91C3CD26B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92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5C46-DEBE-45C3-AE62-9918E13267B5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397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EA1E9-D7D3-48C6-8FBA-44938C4C3FC0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8050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68D51-463A-4E84-8398-948FD0B9B9CC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836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6844A-BD2A-4DBB-B7DA-376971597D91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732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C3065-ACA8-460C-B28C-3E5B2842EA41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094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F1E10-8DEE-4500-BDD2-BD8960A95219}" type="datetime1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301844E8-4DA7-466A-BFC8-576B4CD3922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3" y="6276246"/>
            <a:ext cx="1568623" cy="515070"/>
          </a:xfrm>
          <a:prstGeom prst="rect">
            <a:avLst/>
          </a:prstGeom>
        </p:spPr>
      </p:pic>
      <p:sp>
        <p:nvSpPr>
          <p:cNvPr id="8" name="대각선 방향의 모서리가 잘린 사각형 7"/>
          <p:cNvSpPr/>
          <p:nvPr userDrawn="1"/>
        </p:nvSpPr>
        <p:spPr>
          <a:xfrm>
            <a:off x="0" y="0"/>
            <a:ext cx="9906000" cy="1052736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대각선 방향의 모서리가 잘린 사각형 8"/>
          <p:cNvSpPr/>
          <p:nvPr userDrawn="1"/>
        </p:nvSpPr>
        <p:spPr>
          <a:xfrm flipV="1">
            <a:off x="450273" y="0"/>
            <a:ext cx="9005455" cy="1052736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877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0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위쪽 화살표 3"/>
          <p:cNvSpPr/>
          <p:nvPr/>
        </p:nvSpPr>
        <p:spPr>
          <a:xfrm rot="20227635">
            <a:off x="3017485" y="3995479"/>
            <a:ext cx="2534682" cy="1895775"/>
          </a:xfrm>
          <a:custGeom>
            <a:avLst/>
            <a:gdLst>
              <a:gd name="connsiteX0" fmla="*/ 0 w 2304256"/>
              <a:gd name="connsiteY0" fmla="*/ 972108 h 1944216"/>
              <a:gd name="connsiteX1" fmla="*/ 1152128 w 2304256"/>
              <a:gd name="connsiteY1" fmla="*/ 0 h 1944216"/>
              <a:gd name="connsiteX2" fmla="*/ 2304256 w 2304256"/>
              <a:gd name="connsiteY2" fmla="*/ 972108 h 1944216"/>
              <a:gd name="connsiteX3" fmla="*/ 1728192 w 2304256"/>
              <a:gd name="connsiteY3" fmla="*/ 972108 h 1944216"/>
              <a:gd name="connsiteX4" fmla="*/ 1728192 w 2304256"/>
              <a:gd name="connsiteY4" fmla="*/ 1944216 h 1944216"/>
              <a:gd name="connsiteX5" fmla="*/ 576064 w 2304256"/>
              <a:gd name="connsiteY5" fmla="*/ 1944216 h 1944216"/>
              <a:gd name="connsiteX6" fmla="*/ 576064 w 2304256"/>
              <a:gd name="connsiteY6" fmla="*/ 972108 h 1944216"/>
              <a:gd name="connsiteX7" fmla="*/ 0 w 2304256"/>
              <a:gd name="connsiteY7" fmla="*/ 972108 h 1944216"/>
              <a:gd name="connsiteX0" fmla="*/ 0 w 2304256"/>
              <a:gd name="connsiteY0" fmla="*/ 1019020 h 1991128"/>
              <a:gd name="connsiteX1" fmla="*/ 1152128 w 2304256"/>
              <a:gd name="connsiteY1" fmla="*/ 46912 h 1991128"/>
              <a:gd name="connsiteX2" fmla="*/ 2304256 w 2304256"/>
              <a:gd name="connsiteY2" fmla="*/ 1019020 h 1991128"/>
              <a:gd name="connsiteX3" fmla="*/ 1728192 w 2304256"/>
              <a:gd name="connsiteY3" fmla="*/ 1019020 h 1991128"/>
              <a:gd name="connsiteX4" fmla="*/ 1728192 w 2304256"/>
              <a:gd name="connsiteY4" fmla="*/ 1991128 h 1991128"/>
              <a:gd name="connsiteX5" fmla="*/ 576064 w 2304256"/>
              <a:gd name="connsiteY5" fmla="*/ 1991128 h 1991128"/>
              <a:gd name="connsiteX6" fmla="*/ 576064 w 2304256"/>
              <a:gd name="connsiteY6" fmla="*/ 1019020 h 1991128"/>
              <a:gd name="connsiteX7" fmla="*/ 0 w 2304256"/>
              <a:gd name="connsiteY7" fmla="*/ 1019020 h 1991128"/>
              <a:gd name="connsiteX0" fmla="*/ 0 w 2304256"/>
              <a:gd name="connsiteY0" fmla="*/ 1019020 h 1991128"/>
              <a:gd name="connsiteX1" fmla="*/ 1152128 w 2304256"/>
              <a:gd name="connsiteY1" fmla="*/ 46912 h 1991128"/>
              <a:gd name="connsiteX2" fmla="*/ 2304256 w 2304256"/>
              <a:gd name="connsiteY2" fmla="*/ 1019020 h 1991128"/>
              <a:gd name="connsiteX3" fmla="*/ 1728192 w 2304256"/>
              <a:gd name="connsiteY3" fmla="*/ 1019020 h 1991128"/>
              <a:gd name="connsiteX4" fmla="*/ 1728192 w 2304256"/>
              <a:gd name="connsiteY4" fmla="*/ 1991128 h 1991128"/>
              <a:gd name="connsiteX5" fmla="*/ 576064 w 2304256"/>
              <a:gd name="connsiteY5" fmla="*/ 1991128 h 1991128"/>
              <a:gd name="connsiteX6" fmla="*/ 576064 w 2304256"/>
              <a:gd name="connsiteY6" fmla="*/ 1019020 h 1991128"/>
              <a:gd name="connsiteX7" fmla="*/ 0 w 2304256"/>
              <a:gd name="connsiteY7" fmla="*/ 1019020 h 1991128"/>
              <a:gd name="connsiteX0" fmla="*/ 0 w 2304256"/>
              <a:gd name="connsiteY0" fmla="*/ 1021490 h 1993598"/>
              <a:gd name="connsiteX1" fmla="*/ 1152128 w 2304256"/>
              <a:gd name="connsiteY1" fmla="*/ 49382 h 1993598"/>
              <a:gd name="connsiteX2" fmla="*/ 2304256 w 2304256"/>
              <a:gd name="connsiteY2" fmla="*/ 1021490 h 1993598"/>
              <a:gd name="connsiteX3" fmla="*/ 1728192 w 2304256"/>
              <a:gd name="connsiteY3" fmla="*/ 1021490 h 1993598"/>
              <a:gd name="connsiteX4" fmla="*/ 1728192 w 2304256"/>
              <a:gd name="connsiteY4" fmla="*/ 1993598 h 1993598"/>
              <a:gd name="connsiteX5" fmla="*/ 576064 w 2304256"/>
              <a:gd name="connsiteY5" fmla="*/ 1993598 h 1993598"/>
              <a:gd name="connsiteX6" fmla="*/ 576064 w 2304256"/>
              <a:gd name="connsiteY6" fmla="*/ 1021490 h 1993598"/>
              <a:gd name="connsiteX7" fmla="*/ 0 w 2304256"/>
              <a:gd name="connsiteY7" fmla="*/ 1021490 h 1993598"/>
              <a:gd name="connsiteX0" fmla="*/ 0 w 2304256"/>
              <a:gd name="connsiteY0" fmla="*/ 1019021 h 1991129"/>
              <a:gd name="connsiteX1" fmla="*/ 1152128 w 2304256"/>
              <a:gd name="connsiteY1" fmla="*/ 46913 h 1991129"/>
              <a:gd name="connsiteX2" fmla="*/ 2304256 w 2304256"/>
              <a:gd name="connsiteY2" fmla="*/ 1019021 h 1991129"/>
              <a:gd name="connsiteX3" fmla="*/ 1728192 w 2304256"/>
              <a:gd name="connsiteY3" fmla="*/ 1019021 h 1991129"/>
              <a:gd name="connsiteX4" fmla="*/ 1728192 w 2304256"/>
              <a:gd name="connsiteY4" fmla="*/ 1991129 h 1991129"/>
              <a:gd name="connsiteX5" fmla="*/ 576064 w 2304256"/>
              <a:gd name="connsiteY5" fmla="*/ 1991129 h 1991129"/>
              <a:gd name="connsiteX6" fmla="*/ 576064 w 2304256"/>
              <a:gd name="connsiteY6" fmla="*/ 1019021 h 1991129"/>
              <a:gd name="connsiteX7" fmla="*/ 0 w 2304256"/>
              <a:gd name="connsiteY7" fmla="*/ 1019021 h 1991129"/>
              <a:gd name="connsiteX0" fmla="*/ 0 w 2304256"/>
              <a:gd name="connsiteY0" fmla="*/ 1021490 h 1993598"/>
              <a:gd name="connsiteX1" fmla="*/ 1152128 w 2304256"/>
              <a:gd name="connsiteY1" fmla="*/ 49382 h 1993598"/>
              <a:gd name="connsiteX2" fmla="*/ 2304256 w 2304256"/>
              <a:gd name="connsiteY2" fmla="*/ 1021490 h 1993598"/>
              <a:gd name="connsiteX3" fmla="*/ 1728192 w 2304256"/>
              <a:gd name="connsiteY3" fmla="*/ 1021490 h 1993598"/>
              <a:gd name="connsiteX4" fmla="*/ 1728192 w 2304256"/>
              <a:gd name="connsiteY4" fmla="*/ 1993598 h 1993598"/>
              <a:gd name="connsiteX5" fmla="*/ 576064 w 2304256"/>
              <a:gd name="connsiteY5" fmla="*/ 1993598 h 1993598"/>
              <a:gd name="connsiteX6" fmla="*/ 576064 w 2304256"/>
              <a:gd name="connsiteY6" fmla="*/ 1021490 h 1993598"/>
              <a:gd name="connsiteX7" fmla="*/ 0 w 2304256"/>
              <a:gd name="connsiteY7" fmla="*/ 1021490 h 1993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04256" h="1993598">
                <a:moveTo>
                  <a:pt x="0" y="1021490"/>
                </a:moveTo>
                <a:cubicBezTo>
                  <a:pt x="384043" y="697454"/>
                  <a:pt x="845723" y="-213179"/>
                  <a:pt x="1152128" y="49382"/>
                </a:cubicBezTo>
                <a:cubicBezTo>
                  <a:pt x="1441281" y="-221805"/>
                  <a:pt x="1920213" y="697454"/>
                  <a:pt x="2304256" y="1021490"/>
                </a:cubicBezTo>
                <a:lnTo>
                  <a:pt x="1728192" y="1021490"/>
                </a:lnTo>
                <a:lnTo>
                  <a:pt x="1728192" y="1993598"/>
                </a:lnTo>
                <a:lnTo>
                  <a:pt x="576064" y="1993598"/>
                </a:lnTo>
                <a:lnTo>
                  <a:pt x="576064" y="1021490"/>
                </a:lnTo>
                <a:lnTo>
                  <a:pt x="0" y="102149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위쪽 화살표 3"/>
          <p:cNvSpPr/>
          <p:nvPr/>
        </p:nvSpPr>
        <p:spPr>
          <a:xfrm rot="1372365" flipH="1">
            <a:off x="4942623" y="3855555"/>
            <a:ext cx="2029775" cy="1505842"/>
          </a:xfrm>
          <a:custGeom>
            <a:avLst/>
            <a:gdLst>
              <a:gd name="connsiteX0" fmla="*/ 0 w 2304256"/>
              <a:gd name="connsiteY0" fmla="*/ 972108 h 1944216"/>
              <a:gd name="connsiteX1" fmla="*/ 1152128 w 2304256"/>
              <a:gd name="connsiteY1" fmla="*/ 0 h 1944216"/>
              <a:gd name="connsiteX2" fmla="*/ 2304256 w 2304256"/>
              <a:gd name="connsiteY2" fmla="*/ 972108 h 1944216"/>
              <a:gd name="connsiteX3" fmla="*/ 1728192 w 2304256"/>
              <a:gd name="connsiteY3" fmla="*/ 972108 h 1944216"/>
              <a:gd name="connsiteX4" fmla="*/ 1728192 w 2304256"/>
              <a:gd name="connsiteY4" fmla="*/ 1944216 h 1944216"/>
              <a:gd name="connsiteX5" fmla="*/ 576064 w 2304256"/>
              <a:gd name="connsiteY5" fmla="*/ 1944216 h 1944216"/>
              <a:gd name="connsiteX6" fmla="*/ 576064 w 2304256"/>
              <a:gd name="connsiteY6" fmla="*/ 972108 h 1944216"/>
              <a:gd name="connsiteX7" fmla="*/ 0 w 2304256"/>
              <a:gd name="connsiteY7" fmla="*/ 972108 h 1944216"/>
              <a:gd name="connsiteX0" fmla="*/ 0 w 2304256"/>
              <a:gd name="connsiteY0" fmla="*/ 1019020 h 1991128"/>
              <a:gd name="connsiteX1" fmla="*/ 1152128 w 2304256"/>
              <a:gd name="connsiteY1" fmla="*/ 46912 h 1991128"/>
              <a:gd name="connsiteX2" fmla="*/ 2304256 w 2304256"/>
              <a:gd name="connsiteY2" fmla="*/ 1019020 h 1991128"/>
              <a:gd name="connsiteX3" fmla="*/ 1728192 w 2304256"/>
              <a:gd name="connsiteY3" fmla="*/ 1019020 h 1991128"/>
              <a:gd name="connsiteX4" fmla="*/ 1728192 w 2304256"/>
              <a:gd name="connsiteY4" fmla="*/ 1991128 h 1991128"/>
              <a:gd name="connsiteX5" fmla="*/ 576064 w 2304256"/>
              <a:gd name="connsiteY5" fmla="*/ 1991128 h 1991128"/>
              <a:gd name="connsiteX6" fmla="*/ 576064 w 2304256"/>
              <a:gd name="connsiteY6" fmla="*/ 1019020 h 1991128"/>
              <a:gd name="connsiteX7" fmla="*/ 0 w 2304256"/>
              <a:gd name="connsiteY7" fmla="*/ 1019020 h 1991128"/>
              <a:gd name="connsiteX0" fmla="*/ 0 w 2304256"/>
              <a:gd name="connsiteY0" fmla="*/ 1019020 h 1991128"/>
              <a:gd name="connsiteX1" fmla="*/ 1152128 w 2304256"/>
              <a:gd name="connsiteY1" fmla="*/ 46912 h 1991128"/>
              <a:gd name="connsiteX2" fmla="*/ 2304256 w 2304256"/>
              <a:gd name="connsiteY2" fmla="*/ 1019020 h 1991128"/>
              <a:gd name="connsiteX3" fmla="*/ 1728192 w 2304256"/>
              <a:gd name="connsiteY3" fmla="*/ 1019020 h 1991128"/>
              <a:gd name="connsiteX4" fmla="*/ 1728192 w 2304256"/>
              <a:gd name="connsiteY4" fmla="*/ 1991128 h 1991128"/>
              <a:gd name="connsiteX5" fmla="*/ 576064 w 2304256"/>
              <a:gd name="connsiteY5" fmla="*/ 1991128 h 1991128"/>
              <a:gd name="connsiteX6" fmla="*/ 576064 w 2304256"/>
              <a:gd name="connsiteY6" fmla="*/ 1019020 h 1991128"/>
              <a:gd name="connsiteX7" fmla="*/ 0 w 2304256"/>
              <a:gd name="connsiteY7" fmla="*/ 1019020 h 1991128"/>
              <a:gd name="connsiteX0" fmla="*/ 0 w 2304256"/>
              <a:gd name="connsiteY0" fmla="*/ 1021490 h 1993598"/>
              <a:gd name="connsiteX1" fmla="*/ 1152128 w 2304256"/>
              <a:gd name="connsiteY1" fmla="*/ 49382 h 1993598"/>
              <a:gd name="connsiteX2" fmla="*/ 2304256 w 2304256"/>
              <a:gd name="connsiteY2" fmla="*/ 1021490 h 1993598"/>
              <a:gd name="connsiteX3" fmla="*/ 1728192 w 2304256"/>
              <a:gd name="connsiteY3" fmla="*/ 1021490 h 1993598"/>
              <a:gd name="connsiteX4" fmla="*/ 1728192 w 2304256"/>
              <a:gd name="connsiteY4" fmla="*/ 1993598 h 1993598"/>
              <a:gd name="connsiteX5" fmla="*/ 576064 w 2304256"/>
              <a:gd name="connsiteY5" fmla="*/ 1993598 h 1993598"/>
              <a:gd name="connsiteX6" fmla="*/ 576064 w 2304256"/>
              <a:gd name="connsiteY6" fmla="*/ 1021490 h 1993598"/>
              <a:gd name="connsiteX7" fmla="*/ 0 w 2304256"/>
              <a:gd name="connsiteY7" fmla="*/ 1021490 h 1993598"/>
              <a:gd name="connsiteX0" fmla="*/ 0 w 2304256"/>
              <a:gd name="connsiteY0" fmla="*/ 1019021 h 1991129"/>
              <a:gd name="connsiteX1" fmla="*/ 1152128 w 2304256"/>
              <a:gd name="connsiteY1" fmla="*/ 46913 h 1991129"/>
              <a:gd name="connsiteX2" fmla="*/ 2304256 w 2304256"/>
              <a:gd name="connsiteY2" fmla="*/ 1019021 h 1991129"/>
              <a:gd name="connsiteX3" fmla="*/ 1728192 w 2304256"/>
              <a:gd name="connsiteY3" fmla="*/ 1019021 h 1991129"/>
              <a:gd name="connsiteX4" fmla="*/ 1728192 w 2304256"/>
              <a:gd name="connsiteY4" fmla="*/ 1991129 h 1991129"/>
              <a:gd name="connsiteX5" fmla="*/ 576064 w 2304256"/>
              <a:gd name="connsiteY5" fmla="*/ 1991129 h 1991129"/>
              <a:gd name="connsiteX6" fmla="*/ 576064 w 2304256"/>
              <a:gd name="connsiteY6" fmla="*/ 1019021 h 1991129"/>
              <a:gd name="connsiteX7" fmla="*/ 0 w 2304256"/>
              <a:gd name="connsiteY7" fmla="*/ 1019021 h 1991129"/>
              <a:gd name="connsiteX0" fmla="*/ 0 w 2304256"/>
              <a:gd name="connsiteY0" fmla="*/ 1021490 h 1993598"/>
              <a:gd name="connsiteX1" fmla="*/ 1152128 w 2304256"/>
              <a:gd name="connsiteY1" fmla="*/ 49382 h 1993598"/>
              <a:gd name="connsiteX2" fmla="*/ 2304256 w 2304256"/>
              <a:gd name="connsiteY2" fmla="*/ 1021490 h 1993598"/>
              <a:gd name="connsiteX3" fmla="*/ 1728192 w 2304256"/>
              <a:gd name="connsiteY3" fmla="*/ 1021490 h 1993598"/>
              <a:gd name="connsiteX4" fmla="*/ 1728192 w 2304256"/>
              <a:gd name="connsiteY4" fmla="*/ 1993598 h 1993598"/>
              <a:gd name="connsiteX5" fmla="*/ 576064 w 2304256"/>
              <a:gd name="connsiteY5" fmla="*/ 1993598 h 1993598"/>
              <a:gd name="connsiteX6" fmla="*/ 576064 w 2304256"/>
              <a:gd name="connsiteY6" fmla="*/ 1021490 h 1993598"/>
              <a:gd name="connsiteX7" fmla="*/ 0 w 2304256"/>
              <a:gd name="connsiteY7" fmla="*/ 1021490 h 1993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04256" h="1993598">
                <a:moveTo>
                  <a:pt x="0" y="1021490"/>
                </a:moveTo>
                <a:cubicBezTo>
                  <a:pt x="384043" y="697454"/>
                  <a:pt x="845723" y="-213179"/>
                  <a:pt x="1152128" y="49382"/>
                </a:cubicBezTo>
                <a:cubicBezTo>
                  <a:pt x="1441281" y="-221805"/>
                  <a:pt x="1920213" y="697454"/>
                  <a:pt x="2304256" y="1021490"/>
                </a:cubicBezTo>
                <a:lnTo>
                  <a:pt x="1728192" y="1021490"/>
                </a:lnTo>
                <a:lnTo>
                  <a:pt x="1728192" y="1993598"/>
                </a:lnTo>
                <a:lnTo>
                  <a:pt x="576064" y="1993598"/>
                </a:lnTo>
                <a:lnTo>
                  <a:pt x="576064" y="1021490"/>
                </a:lnTo>
                <a:lnTo>
                  <a:pt x="0" y="102149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76536" y="2132856"/>
            <a:ext cx="8424936" cy="108012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궁서" pitchFamily="18" charset="-127"/>
                <a:ea typeface="궁서" pitchFamily="18" charset="-127"/>
              </a:rPr>
              <a:t>About Solving The Problem</a:t>
            </a:r>
            <a:endParaRPr lang="en-US" altLang="ko-K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55000" endA="300" endPos="45500" dir="5400000" sy="-100000" algn="bl" rotWithShape="0"/>
              </a:effectLst>
              <a:latin typeface="궁서" pitchFamily="18" charset="-127"/>
              <a:ea typeface="궁서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116632"/>
            <a:ext cx="2124236" cy="69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12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</a:t>
            </a:r>
            <a:r>
              <a:rPr lang="ko-KR" altLang="en-US" dirty="0"/>
              <a:t>차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육각형 3"/>
          <p:cNvSpPr/>
          <p:nvPr/>
        </p:nvSpPr>
        <p:spPr>
          <a:xfrm>
            <a:off x="1208584" y="1415150"/>
            <a:ext cx="5832648" cy="79208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알고리즘의 정의와 조건</a:t>
            </a:r>
            <a:endParaRPr lang="ko-KR" altLang="en-US" sz="24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순서도: 화면 표시 10"/>
          <p:cNvSpPr/>
          <p:nvPr/>
        </p:nvSpPr>
        <p:spPr>
          <a:xfrm rot="20261149">
            <a:off x="765874" y="1419446"/>
            <a:ext cx="1333704" cy="814595"/>
          </a:xfrm>
          <a:prstGeom prst="flowChartDisp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288710" y="1559166"/>
            <a:ext cx="351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itchFamily="50" charset="-127"/>
                <a:ea typeface="굴림" pitchFamily="50" charset="-127"/>
              </a:rPr>
              <a:t>A</a:t>
            </a: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육각형 12"/>
          <p:cNvSpPr/>
          <p:nvPr/>
        </p:nvSpPr>
        <p:spPr>
          <a:xfrm>
            <a:off x="1208584" y="2608501"/>
            <a:ext cx="5832648" cy="79208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알고리즘의 표현 방법</a:t>
            </a:r>
            <a:endParaRPr lang="ko-KR" altLang="en-US" sz="24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순서도: 화면 표시 13"/>
          <p:cNvSpPr/>
          <p:nvPr/>
        </p:nvSpPr>
        <p:spPr>
          <a:xfrm rot="20261149">
            <a:off x="765874" y="2612797"/>
            <a:ext cx="1333704" cy="814595"/>
          </a:xfrm>
          <a:prstGeom prst="flowChartDisp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288710" y="2752517"/>
            <a:ext cx="351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굴림" pitchFamily="50" charset="-127"/>
                <a:ea typeface="굴림" pitchFamily="50" charset="-127"/>
              </a:rPr>
              <a:t>B</a:t>
            </a: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육각형 15"/>
          <p:cNvSpPr/>
          <p:nvPr/>
        </p:nvSpPr>
        <p:spPr>
          <a:xfrm>
            <a:off x="1208584" y="3794102"/>
            <a:ext cx="5832648" cy="79208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의사코드와 순서도 비교</a:t>
            </a:r>
            <a:endParaRPr lang="ko-KR" altLang="en-US" sz="24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순서도: 화면 표시 16"/>
          <p:cNvSpPr/>
          <p:nvPr/>
        </p:nvSpPr>
        <p:spPr>
          <a:xfrm rot="20261149">
            <a:off x="765874" y="3798398"/>
            <a:ext cx="1333704" cy="814595"/>
          </a:xfrm>
          <a:prstGeom prst="flowChartDisp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288710" y="3938118"/>
            <a:ext cx="351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굴림" pitchFamily="50" charset="-127"/>
                <a:ea typeface="굴림" pitchFamily="50" charset="-127"/>
              </a:rPr>
              <a:t>C</a:t>
            </a: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육각형 18"/>
          <p:cNvSpPr/>
          <p:nvPr/>
        </p:nvSpPr>
        <p:spPr>
          <a:xfrm>
            <a:off x="1208584" y="4979703"/>
            <a:ext cx="5832648" cy="79208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프로그램 생성 과정</a:t>
            </a:r>
            <a:endParaRPr lang="ko-KR" altLang="en-US" sz="24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순서도: 화면 표시 19"/>
          <p:cNvSpPr/>
          <p:nvPr/>
        </p:nvSpPr>
        <p:spPr>
          <a:xfrm rot="20261149">
            <a:off x="765874" y="4983999"/>
            <a:ext cx="1333704" cy="814595"/>
          </a:xfrm>
          <a:prstGeom prst="flowChartDisp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288710" y="5123719"/>
            <a:ext cx="351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굴림" pitchFamily="50" charset="-127"/>
                <a:ea typeface="굴림" pitchFamily="50" charset="-127"/>
              </a:rPr>
              <a:t>D</a:t>
            </a: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0" t="31402" r="8181" b="33586"/>
          <a:stretch/>
        </p:blipFill>
        <p:spPr>
          <a:xfrm>
            <a:off x="7473280" y="2752516"/>
            <a:ext cx="1767777" cy="238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7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알고리즘의 정의와 조건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92559" y="1168153"/>
            <a:ext cx="5064497" cy="21168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400" b="1" dirty="0" smtClean="0"/>
              <a:t>Definition of Algorithm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000" dirty="0" smtClean="0"/>
              <a:t>Algorithms are used for calculation, data processing, and automated reasoning</a:t>
            </a:r>
            <a:endParaRPr lang="ko-KR" altLang="en-US" sz="2000" dirty="0"/>
          </a:p>
        </p:txBody>
      </p:sp>
      <p:pic>
        <p:nvPicPr>
          <p:cNvPr id="7" name="동영상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97216" y="1772816"/>
            <a:ext cx="1728192" cy="1296433"/>
          </a:xfr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401149" y="3501008"/>
            <a:ext cx="6640083" cy="2736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2400" b="1" dirty="0" smtClean="0"/>
              <a:t>알고리즘의 조건</a:t>
            </a:r>
            <a:endParaRPr lang="en-US" altLang="ko-KR" sz="2400" b="1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000" dirty="0" smtClean="0"/>
              <a:t>알고리즘에 필요한 자료가 입력되고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결과가 출력되어야 함</a:t>
            </a:r>
            <a:endParaRPr lang="en-US" altLang="ko-KR" sz="2000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000" dirty="0" smtClean="0"/>
              <a:t>알고리즘의 단계를 명확하게 표현하고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문제해결과정을 이해하기 쉽고 간결하게 표현해야 함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833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알고리즘의 표현 방법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5" name="한쪽 모서리가 잘린 사각형 4"/>
          <p:cNvSpPr/>
          <p:nvPr/>
        </p:nvSpPr>
        <p:spPr>
          <a:xfrm flipH="1">
            <a:off x="2288703" y="1916832"/>
            <a:ext cx="3312369" cy="6546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평행 사변형 5"/>
          <p:cNvSpPr/>
          <p:nvPr/>
        </p:nvSpPr>
        <p:spPr>
          <a:xfrm>
            <a:off x="3080792" y="1916832"/>
            <a:ext cx="1783055" cy="65461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의사코드</a:t>
            </a:r>
            <a:endParaRPr lang="ko-KR" altLang="en-US" sz="2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한쪽 모서리가 잘린 사각형 6"/>
          <p:cNvSpPr/>
          <p:nvPr/>
        </p:nvSpPr>
        <p:spPr>
          <a:xfrm>
            <a:off x="5601073" y="1916832"/>
            <a:ext cx="3456384" cy="674991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평행 사변형 7"/>
          <p:cNvSpPr/>
          <p:nvPr/>
        </p:nvSpPr>
        <p:spPr>
          <a:xfrm flipH="1">
            <a:off x="6405944" y="1916832"/>
            <a:ext cx="1719175" cy="67499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순서도</a:t>
            </a:r>
            <a:endParaRPr lang="ko-KR" altLang="en-US" sz="2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48544" y="2591822"/>
            <a:ext cx="1440160" cy="155725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1">
                <a:shade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정의</a:t>
            </a:r>
            <a:endParaRPr lang="ko-KR" altLang="en-US" sz="20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48544" y="4149080"/>
            <a:ext cx="1455513" cy="151216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1">
                <a:shade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공통</a:t>
            </a:r>
            <a:endParaRPr lang="en-US" altLang="ko-KR" sz="20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역할</a:t>
            </a:r>
            <a:endParaRPr lang="ko-KR" altLang="en-US" sz="20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216782"/>
              </p:ext>
            </p:extLst>
          </p:nvPr>
        </p:nvGraphicFramePr>
        <p:xfrm>
          <a:off x="2309440" y="2591823"/>
          <a:ext cx="6748016" cy="3069424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302000"/>
                <a:gridCol w="3446016"/>
              </a:tblGrid>
              <a:tr h="7673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굴림" pitchFamily="50" charset="-127"/>
                          <a:ea typeface="굴림" pitchFamily="50" charset="-127"/>
                        </a:rPr>
                        <a:t>특정 규칙에 구애 받지 않고 문제해결방법을 기술</a:t>
                      </a:r>
                      <a:endParaRPr lang="ko-KR" altLang="en-US" sz="2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굴림" pitchFamily="50" charset="-127"/>
                          <a:ea typeface="굴림" pitchFamily="50" charset="-127"/>
                        </a:rPr>
                        <a:t>정해진 기호를 이용하여 문제의 해결과정 표현</a:t>
                      </a:r>
                      <a:endParaRPr lang="ko-KR" altLang="en-US" sz="2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</a:tr>
              <a:tr h="7673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굴림" pitchFamily="50" charset="-127"/>
                          <a:ea typeface="굴림" pitchFamily="50" charset="-127"/>
                        </a:rPr>
                        <a:t>프로그래밍 언어에 대한 지식이 없어도 표현 가능</a:t>
                      </a:r>
                      <a:endParaRPr lang="ko-KR" altLang="en-US" sz="2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굴림" pitchFamily="50" charset="-127"/>
                          <a:ea typeface="굴림" pitchFamily="50" charset="-127"/>
                        </a:rPr>
                        <a:t>순서도를 그려보면 알고리즘을 보다 쉽게 이해</a:t>
                      </a:r>
                      <a:endParaRPr lang="ko-KR" altLang="en-US" sz="2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</a:tr>
              <a:tr h="7673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굴림" pitchFamily="50" charset="-127"/>
                          <a:ea typeface="굴림" pitchFamily="50" charset="-127"/>
                        </a:rPr>
                        <a:t>프로그램 작성을 위한 기초자료가 되고</a:t>
                      </a:r>
                      <a:r>
                        <a:rPr lang="en-US" altLang="ko-KR" sz="2000" dirty="0" smtClean="0"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2000" dirty="0" smtClean="0">
                          <a:latin typeface="굴림" pitchFamily="50" charset="-127"/>
                          <a:ea typeface="굴림" pitchFamily="50" charset="-127"/>
                        </a:rPr>
                        <a:t>프로그램의 처리 순서와 논리적인 흐름을 쉽게 이해할 수 있음</a:t>
                      </a:r>
                      <a:endParaRPr lang="ko-KR" altLang="en-US" sz="2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/>
                </a:tc>
              </a:tr>
              <a:tr h="7673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굴림" pitchFamily="50" charset="-127"/>
                          <a:ea typeface="굴림" pitchFamily="50" charset="-127"/>
                        </a:rPr>
                        <a:t>의사코드</a:t>
                      </a:r>
                      <a:r>
                        <a:rPr lang="en-US" altLang="ko-KR" sz="2000" dirty="0" smtClean="0"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2000" dirty="0" smtClean="0">
                          <a:latin typeface="굴림" pitchFamily="50" charset="-127"/>
                          <a:ea typeface="굴림" pitchFamily="50" charset="-127"/>
                        </a:rPr>
                        <a:t>순서도의 형태로 만들어진 알고리즘은 프로그램의 형태로 표현되었을 경우에만 실행 가능함</a:t>
                      </a:r>
                      <a:endParaRPr lang="ko-KR" altLang="en-US" sz="2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545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의사코드와 순서도 비교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1669715964"/>
              </p:ext>
            </p:extLst>
          </p:nvPr>
        </p:nvGraphicFramePr>
        <p:xfrm>
          <a:off x="416496" y="1340768"/>
          <a:ext cx="907300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4494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프로그램 생성 과정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844E8-4DA7-466A-BFC8-576B4CD3922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354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142</Words>
  <Application>Microsoft Office PowerPoint</Application>
  <PresentationFormat>A4 용지(210x297mm)</PresentationFormat>
  <Paragraphs>38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</vt:lpstr>
      <vt:lpstr>알고리즘의 정의와 조건</vt:lpstr>
      <vt:lpstr>알고리즘의 표현 방법</vt:lpstr>
      <vt:lpstr>의사코드와 순서도 비교</vt:lpstr>
      <vt:lpstr>프로그램 생성 과정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Ryzen</dc:creator>
  <cp:lastModifiedBy>Ryzen</cp:lastModifiedBy>
  <cp:revision>15</cp:revision>
  <dcterms:created xsi:type="dcterms:W3CDTF">2019-08-19T10:58:58Z</dcterms:created>
  <dcterms:modified xsi:type="dcterms:W3CDTF">2019-08-19T12:15:24Z</dcterms:modified>
</cp:coreProperties>
</file>