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handoutView">
  <p:normalViewPr horzBarState="maximized">
    <p:restoredLeft sz="17006" autoAdjust="0"/>
    <p:restoredTop sz="94660"/>
  </p:normalViewPr>
  <p:slideViewPr>
    <p:cSldViewPr snapToGrid="0" showGuides="1">
      <p:cViewPr varScale="1">
        <p:scale>
          <a:sx n="160" d="100"/>
          <a:sy n="160" d="100"/>
        </p:scale>
        <p:origin x="108" y="1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22" d="100"/>
          <a:sy n="122" d="100"/>
        </p:scale>
        <p:origin x="4932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ECEF1A3E-42CA-42C9-8699-892C7F5D301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53F9540-4256-47BF-8E61-4F72232964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479052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462EC-6EC2-4E9F-BF2B-AB6BDD70D1C3}" type="datetimeFigureOut">
              <a:rPr lang="ko-KR" altLang="en-US" smtClean="0"/>
              <a:t>2020-07-17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9AC868-343C-497A-9293-D5D9A89156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8221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F0CD23-F7FA-40EA-A06B-BAB3A7178A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F57944E-4329-475D-9B1F-EC47A090B6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D02EEE2-0AE0-4942-8EC7-34CD22241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DF23-41D7-4D43-8AC4-717A9E643133}" type="datetimeFigureOut">
              <a:rPr lang="ko-KR" altLang="en-US" smtClean="0"/>
              <a:t>2020-07-17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05BE884-B340-4020-8183-766F99176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72279A-A401-4A28-8D63-718E3DC53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3238-515F-4020-A831-C3DC5B7B34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9744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6792F49-0326-41CD-8C64-12693FE30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5EE1E1D-EC84-406F-ADE5-E6513DBD9A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51711E0-637C-4B5E-AC84-A7D0E406F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DF23-41D7-4D43-8AC4-717A9E643133}" type="datetimeFigureOut">
              <a:rPr lang="ko-KR" altLang="en-US" smtClean="0"/>
              <a:t>2020-07-17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8043EA4-DF4D-44CA-AB77-1048E9F7F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5903AF0-8975-4D42-9C33-247B0E505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3238-515F-4020-A831-C3DC5B7B34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0050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99D9D65-3C5E-4CD2-BA5F-6FCE6545AA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F6F12D6-17AE-42D4-A61D-3A5322CC7B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A205635-D87A-4BE4-BF9A-2A559A6CB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DF23-41D7-4D43-8AC4-717A9E643133}" type="datetimeFigureOut">
              <a:rPr lang="ko-KR" altLang="en-US" smtClean="0"/>
              <a:t>2020-07-17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88BDC24-094E-43E0-B210-15EEAA533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05E4D1A-3160-4395-B908-88ADE0E36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3238-515F-4020-A831-C3DC5B7B34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4585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3E6B9F-5438-4B3F-B9E9-4D7D32E8F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704345-93FA-4A74-BDDF-E771C54E72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72337B-6200-4E4E-88E8-1838F4CF7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DF23-41D7-4D43-8AC4-717A9E643133}" type="datetimeFigureOut">
              <a:rPr lang="ko-KR" altLang="en-US" smtClean="0"/>
              <a:t>2020-07-17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2963F84-FA45-4855-BBF3-100A81A46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0475656-0D15-41E6-84C0-1740DD1F7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3238-515F-4020-A831-C3DC5B7B34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578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52253B-D452-48C2-AA55-2D3D7534B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629E28A-B697-4466-A922-6012E08D5B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51B32D6-962F-4D99-96CC-080FF2C01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DF23-41D7-4D43-8AC4-717A9E643133}" type="datetimeFigureOut">
              <a:rPr lang="ko-KR" altLang="en-US" smtClean="0"/>
              <a:t>2020-07-17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75280E0-99F0-4ADB-91CC-848708618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33F77D9-4045-4957-839A-8607F76FE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3238-515F-4020-A831-C3DC5B7B34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5238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4615ED-B4EB-41F2-A158-65C81382E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E49195A-49E3-415F-BD3F-06292A3DD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0274777-364A-46E7-8920-89657DE69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6E3A7B0-C27B-4D1D-815D-6A7C4D278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DF23-41D7-4D43-8AC4-717A9E643133}" type="datetimeFigureOut">
              <a:rPr lang="ko-KR" altLang="en-US" smtClean="0"/>
              <a:t>2020-07-17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71C04CE-9449-41F3-8848-30F82A42B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ACE3426-8EFC-44B3-852B-CDFAC41EE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3238-515F-4020-A831-C3DC5B7B34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9573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DA6868-6D77-47D5-9C68-A390900B4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843613E-E597-48BE-A4AF-025F80CB54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56438F8-8380-41D2-A55C-54710A7FC7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390CE75-5AC8-4EBE-A964-8A40AA8634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084A56-5B58-41A6-80CC-FCE7CB3E42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03CC3E3-87FA-488C-8CDE-BCB604DD7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DF23-41D7-4D43-8AC4-717A9E643133}" type="datetimeFigureOut">
              <a:rPr lang="ko-KR" altLang="en-US" smtClean="0"/>
              <a:t>2020-07-17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2C23E96-78F9-47E5-A16A-2206612B3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3F51C95-6C33-4060-909C-C096C23E2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3238-515F-4020-A831-C3DC5B7B34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1767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18EA57-2E39-44FF-BC7B-B891D53E8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494EAF4-2508-4990-AD58-52477A2C4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DF23-41D7-4D43-8AC4-717A9E643133}" type="datetimeFigureOut">
              <a:rPr lang="ko-KR" altLang="en-US" smtClean="0"/>
              <a:t>2020-07-17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877C2A4-E2D6-4906-8A08-CB3CE6272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39816B0-188D-4959-A0CC-A827BE361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3238-515F-4020-A831-C3DC5B7B34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8877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7D42ECD-E972-4FD9-B532-B235BFDC0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DF23-41D7-4D43-8AC4-717A9E643133}" type="datetimeFigureOut">
              <a:rPr lang="ko-KR" altLang="en-US" smtClean="0"/>
              <a:t>2020-07-17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A58E77C-0A19-4E9A-8CE3-1EFB235EA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7ED2FC2-D62C-428D-9BFB-081EE8AC3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3238-515F-4020-A831-C3DC5B7B34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442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DC1CF6-168C-4CF4-AA89-4DCC24ACB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152AEE3-87CB-47A4-A43E-381A9F56F6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FB6D28B-7E19-4FF7-982D-791C83763E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BC275AD-0B3C-4B4C-8433-630CDF3E0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DF23-41D7-4D43-8AC4-717A9E643133}" type="datetimeFigureOut">
              <a:rPr lang="ko-KR" altLang="en-US" smtClean="0"/>
              <a:t>2020-07-17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8BEC4F9-DB59-4CD0-B01A-B8BD06722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FECC92F-502F-4747-A594-C54A1AD96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3238-515F-4020-A831-C3DC5B7B34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1617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FE5911-AEDB-45C1-981A-79AA3D2E3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BE0AB90-0EF6-4671-813B-167D36A5EB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857DEC1-F029-420F-B35F-CBED51653B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FF3C331-06F0-4334-8280-EBA17C565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3DF23-41D7-4D43-8AC4-717A9E643133}" type="datetimeFigureOut">
              <a:rPr lang="ko-KR" altLang="en-US" smtClean="0"/>
              <a:t>2020-07-17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E9D4831-3A48-4892-A380-90065ED17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C50E9A0-CB72-404A-B280-D2FB24AB6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13238-515F-4020-A831-C3DC5B7B34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891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72979A9-7380-4FEC-88F8-FAA25B28B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1D34FD3-3234-41BD-A19F-28CA01094D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3D1B77B-3311-4197-8BCC-7982C9B521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3DF23-41D7-4D43-8AC4-717A9E643133}" type="datetimeFigureOut">
              <a:rPr lang="ko-KR" altLang="en-US" smtClean="0"/>
              <a:t>2020-07-17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F5177E2-25C9-4EE1-AF74-EE6E74CF45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300D1E0-0745-4832-BCDC-2933719E4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13238-515F-4020-A831-C3DC5B7B34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8464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62DEA926-1894-4C74-A6D5-7068F3CB7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8705" y="289048"/>
            <a:ext cx="6985880" cy="102502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ko-KR" altLang="en-US" sz="3800" dirty="0">
                <a:latin typeface="굴림" panose="020B0600000101010101" pitchFamily="50" charset="-127"/>
                <a:ea typeface="굴림" panose="020B0600000101010101" pitchFamily="50" charset="-127"/>
              </a:rPr>
              <a:t>영업점 직원 교육 방안</a:t>
            </a: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2855CE95-90CC-4365-A8FA-5ABEF68F8B07}"/>
              </a:ext>
            </a:extLst>
          </p:cNvPr>
          <p:cNvCxnSpPr/>
          <p:nvPr/>
        </p:nvCxnSpPr>
        <p:spPr>
          <a:xfrm>
            <a:off x="2417195" y="1798319"/>
            <a:ext cx="0" cy="38166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30717D37-D73C-476B-9319-D1EBBF0CAA5B}"/>
              </a:ext>
            </a:extLst>
          </p:cNvPr>
          <p:cNvCxnSpPr/>
          <p:nvPr/>
        </p:nvCxnSpPr>
        <p:spPr>
          <a:xfrm>
            <a:off x="5654701" y="1798319"/>
            <a:ext cx="0" cy="38166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DB57E42B-B0DC-48A3-AC54-31D9603AA797}"/>
              </a:ext>
            </a:extLst>
          </p:cNvPr>
          <p:cNvCxnSpPr/>
          <p:nvPr/>
        </p:nvCxnSpPr>
        <p:spPr>
          <a:xfrm>
            <a:off x="8824621" y="1850003"/>
            <a:ext cx="0" cy="38166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71D7F02-B9C6-48F8-A9E1-668C9C4E3242}"/>
              </a:ext>
            </a:extLst>
          </p:cNvPr>
          <p:cNvSpPr txBox="1"/>
          <p:nvPr/>
        </p:nvSpPr>
        <p:spPr>
          <a:xfrm>
            <a:off x="1184745" y="1909054"/>
            <a:ext cx="1049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창구직원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F3A548-FF25-4853-8766-3DE390DE84F5}"/>
              </a:ext>
            </a:extLst>
          </p:cNvPr>
          <p:cNvSpPr txBox="1"/>
          <p:nvPr/>
        </p:nvSpPr>
        <p:spPr>
          <a:xfrm>
            <a:off x="1184745" y="4899328"/>
            <a:ext cx="1049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atin typeface="굴림" panose="020B0600000101010101" pitchFamily="50" charset="-127"/>
                <a:ea typeface="굴림" panose="020B0600000101010101" pitchFamily="50" charset="-127"/>
              </a:rPr>
              <a:t>PB</a:t>
            </a:r>
            <a:endParaRPr lang="ko-KR" altLang="en-US" sz="16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71B4E3-323E-418C-A723-4372C78839BC}"/>
              </a:ext>
            </a:extLst>
          </p:cNvPr>
          <p:cNvSpPr txBox="1"/>
          <p:nvPr/>
        </p:nvSpPr>
        <p:spPr>
          <a:xfrm>
            <a:off x="1184745" y="3411771"/>
            <a:ext cx="1049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상담직원</a:t>
            </a:r>
          </a:p>
        </p:txBody>
      </p:sp>
      <p:sp>
        <p:nvSpPr>
          <p:cNvPr id="14" name="순서도: 수행의 시작/종료 13">
            <a:extLst>
              <a:ext uri="{FF2B5EF4-FFF2-40B4-BE49-F238E27FC236}">
                <a16:creationId xmlns:a16="http://schemas.microsoft.com/office/drawing/2014/main" id="{8C8E6F9D-0279-4287-A03C-1F13372D2BE9}"/>
              </a:ext>
            </a:extLst>
          </p:cNvPr>
          <p:cNvSpPr/>
          <p:nvPr/>
        </p:nvSpPr>
        <p:spPr>
          <a:xfrm>
            <a:off x="2777657" y="1749928"/>
            <a:ext cx="2448996" cy="722244"/>
          </a:xfrm>
          <a:prstGeom prst="flowChartTerminator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>
            <a:outerShdw dist="1016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 사이트</a:t>
            </a:r>
            <a:endParaRPr lang="en-US" altLang="ko-KR" sz="16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교육신청</a:t>
            </a:r>
          </a:p>
        </p:txBody>
      </p:sp>
      <p:sp>
        <p:nvSpPr>
          <p:cNvPr id="15" name="순서도: 수행의 시작/종료 14">
            <a:extLst>
              <a:ext uri="{FF2B5EF4-FFF2-40B4-BE49-F238E27FC236}">
                <a16:creationId xmlns:a16="http://schemas.microsoft.com/office/drawing/2014/main" id="{920D4E18-7496-4E60-8DFD-7E06A741AFAA}"/>
              </a:ext>
            </a:extLst>
          </p:cNvPr>
          <p:cNvSpPr/>
          <p:nvPr/>
        </p:nvSpPr>
        <p:spPr>
          <a:xfrm>
            <a:off x="2777657" y="3215950"/>
            <a:ext cx="2448996" cy="722244"/>
          </a:xfrm>
          <a:prstGeom prst="flowChartTerminator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>
            <a:outerShdw dist="1016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 사이트</a:t>
            </a:r>
            <a:endParaRPr lang="en-US" altLang="ko-KR" sz="16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교육신청</a:t>
            </a:r>
          </a:p>
        </p:txBody>
      </p:sp>
      <p:sp>
        <p:nvSpPr>
          <p:cNvPr id="16" name="순서도: 수행의 시작/종료 15">
            <a:extLst>
              <a:ext uri="{FF2B5EF4-FFF2-40B4-BE49-F238E27FC236}">
                <a16:creationId xmlns:a16="http://schemas.microsoft.com/office/drawing/2014/main" id="{C58BB543-C8FD-4763-9C52-D2541414997C}"/>
              </a:ext>
            </a:extLst>
          </p:cNvPr>
          <p:cNvSpPr/>
          <p:nvPr/>
        </p:nvSpPr>
        <p:spPr>
          <a:xfrm>
            <a:off x="2777657" y="4703507"/>
            <a:ext cx="2448996" cy="722244"/>
          </a:xfrm>
          <a:prstGeom prst="flowChartTerminator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>
            <a:outerShdw dist="1016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 사이트</a:t>
            </a:r>
            <a:endParaRPr lang="en-US" altLang="ko-KR" sz="16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교육신청</a:t>
            </a: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2DBDADE9-80BF-4F18-ABE5-1F5546DCA044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2158778" y="2111050"/>
            <a:ext cx="6188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4267B2C5-BE19-4F59-94FF-861CE1F22E08}"/>
              </a:ext>
            </a:extLst>
          </p:cNvPr>
          <p:cNvCxnSpPr>
            <a:cxnSpLocks/>
          </p:cNvCxnSpPr>
          <p:nvPr/>
        </p:nvCxnSpPr>
        <p:spPr>
          <a:xfrm>
            <a:off x="2158778" y="3576182"/>
            <a:ext cx="61887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F69EEE75-6C54-468C-A5EC-1ED7D92D0926}"/>
              </a:ext>
            </a:extLst>
          </p:cNvPr>
          <p:cNvCxnSpPr>
            <a:cxnSpLocks/>
          </p:cNvCxnSpPr>
          <p:nvPr/>
        </p:nvCxnSpPr>
        <p:spPr>
          <a:xfrm>
            <a:off x="2198534" y="5064256"/>
            <a:ext cx="57912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069FCD3C-D297-4B9E-94E6-0FB15A236F32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5226653" y="2111050"/>
            <a:ext cx="8203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순서도: 수행의 시작/종료 26">
            <a:extLst>
              <a:ext uri="{FF2B5EF4-FFF2-40B4-BE49-F238E27FC236}">
                <a16:creationId xmlns:a16="http://schemas.microsoft.com/office/drawing/2014/main" id="{A22F704C-4F8F-4635-8C28-D0BBFB68540A}"/>
              </a:ext>
            </a:extLst>
          </p:cNvPr>
          <p:cNvSpPr/>
          <p:nvPr/>
        </p:nvSpPr>
        <p:spPr>
          <a:xfrm>
            <a:off x="6046966" y="1909054"/>
            <a:ext cx="2417192" cy="396819"/>
          </a:xfrm>
          <a:prstGeom prst="flowChartTerminator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>
            <a:outerShdw dist="1016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휴가</a:t>
            </a:r>
            <a:r>
              <a:rPr lang="en-US" altLang="ko-KR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근태 등록</a:t>
            </a:r>
          </a:p>
        </p:txBody>
      </p:sp>
      <p:sp>
        <p:nvSpPr>
          <p:cNvPr id="28" name="순서도: 수행의 시작/종료 27">
            <a:extLst>
              <a:ext uri="{FF2B5EF4-FFF2-40B4-BE49-F238E27FC236}">
                <a16:creationId xmlns:a16="http://schemas.microsoft.com/office/drawing/2014/main" id="{61ADEB3E-B90F-47B7-B1F7-182302C41FB9}"/>
              </a:ext>
            </a:extLst>
          </p:cNvPr>
          <p:cNvSpPr/>
          <p:nvPr/>
        </p:nvSpPr>
        <p:spPr>
          <a:xfrm>
            <a:off x="6015163" y="3938194"/>
            <a:ext cx="2448996" cy="722244"/>
          </a:xfrm>
          <a:prstGeom prst="flowChartTerminator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>
            <a:outerShdw dist="1016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 사이트</a:t>
            </a:r>
            <a:endParaRPr lang="en-US" altLang="ko-KR" sz="16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교육신청</a:t>
            </a:r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B1073BCA-384E-489B-90B8-C16DBC138309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5226652" y="3581462"/>
            <a:ext cx="788511" cy="7178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7CD516AA-40BE-4C05-BF96-74718777898D}"/>
              </a:ext>
            </a:extLst>
          </p:cNvPr>
          <p:cNvCxnSpPr>
            <a:cxnSpLocks/>
            <a:endCxn id="28" idx="1"/>
          </p:cNvCxnSpPr>
          <p:nvPr/>
        </p:nvCxnSpPr>
        <p:spPr>
          <a:xfrm flipV="1">
            <a:off x="5258454" y="4299316"/>
            <a:ext cx="756709" cy="7912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원통형 32">
            <a:extLst>
              <a:ext uri="{FF2B5EF4-FFF2-40B4-BE49-F238E27FC236}">
                <a16:creationId xmlns:a16="http://schemas.microsoft.com/office/drawing/2014/main" id="{FAFA80BE-3473-4B1C-9356-0FE3598B6898}"/>
              </a:ext>
            </a:extLst>
          </p:cNvPr>
          <p:cNvSpPr/>
          <p:nvPr/>
        </p:nvSpPr>
        <p:spPr>
          <a:xfrm>
            <a:off x="9043284" y="2851111"/>
            <a:ext cx="1576994" cy="1451828"/>
          </a:xfrm>
          <a:prstGeom prst="can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>
            <a:outerShdw dist="101600" dir="8100000" algn="t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교육 </a:t>
            </a:r>
            <a:r>
              <a:rPr lang="en-US" altLang="ko-KR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Feed</a:t>
            </a:r>
          </a:p>
          <a:p>
            <a:pPr algn="ctr"/>
            <a:r>
              <a:rPr lang="en-US" altLang="ko-KR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Back</a:t>
            </a:r>
            <a:endParaRPr lang="ko-KR" altLang="en-US" sz="16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C5184CCD-2024-4F0B-AA54-FB44A1D3DDD9}"/>
              </a:ext>
            </a:extLst>
          </p:cNvPr>
          <p:cNvCxnSpPr>
            <a:stCxn id="27" idx="3"/>
            <a:endCxn id="33" idx="2"/>
          </p:cNvCxnSpPr>
          <p:nvPr/>
        </p:nvCxnSpPr>
        <p:spPr>
          <a:xfrm>
            <a:off x="8464158" y="2107464"/>
            <a:ext cx="579126" cy="1469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4D9F644D-597A-439D-80C7-ED9360C958C3}"/>
              </a:ext>
            </a:extLst>
          </p:cNvPr>
          <p:cNvCxnSpPr>
            <a:cxnSpLocks/>
            <a:endCxn id="33" idx="2"/>
          </p:cNvCxnSpPr>
          <p:nvPr/>
        </p:nvCxnSpPr>
        <p:spPr>
          <a:xfrm flipV="1">
            <a:off x="8464158" y="3577025"/>
            <a:ext cx="579126" cy="754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486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정육면체 2">
            <a:extLst>
              <a:ext uri="{FF2B5EF4-FFF2-40B4-BE49-F238E27FC236}">
                <a16:creationId xmlns:a16="http://schemas.microsoft.com/office/drawing/2014/main" id="{03D7AAEC-7F74-46A6-8F9F-623358E82DBB}"/>
              </a:ext>
            </a:extLst>
          </p:cNvPr>
          <p:cNvSpPr/>
          <p:nvPr/>
        </p:nvSpPr>
        <p:spPr>
          <a:xfrm>
            <a:off x="2520991" y="204082"/>
            <a:ext cx="6754205" cy="1004516"/>
          </a:xfrm>
          <a:prstGeom prst="cub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8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상권 분석 흐름도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92B27304-E6E0-41A4-BAB1-74CFF7CDE69A}"/>
              </a:ext>
            </a:extLst>
          </p:cNvPr>
          <p:cNvSpPr/>
          <p:nvPr/>
        </p:nvSpPr>
        <p:spPr>
          <a:xfrm>
            <a:off x="1383528" y="1447137"/>
            <a:ext cx="8957144" cy="36814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35782BAA-1DFC-4E07-8A73-DB6597469BAA}"/>
              </a:ext>
            </a:extLst>
          </p:cNvPr>
          <p:cNvSpPr/>
          <p:nvPr/>
        </p:nvSpPr>
        <p:spPr>
          <a:xfrm>
            <a:off x="1930375" y="1595054"/>
            <a:ext cx="2144084" cy="551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dist="1016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설문조사지 작성</a:t>
            </a:r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89369B98-B2DB-490A-A7A9-34BA5793FE60}"/>
              </a:ext>
            </a:extLst>
          </p:cNvPr>
          <p:cNvSpPr/>
          <p:nvPr/>
        </p:nvSpPr>
        <p:spPr>
          <a:xfrm>
            <a:off x="2038711" y="2689412"/>
            <a:ext cx="1927412" cy="127298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dist="1016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설문조사</a:t>
            </a:r>
            <a:endParaRPr lang="en-US" altLang="ko-KR" sz="16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실시</a:t>
            </a:r>
          </a:p>
        </p:txBody>
      </p:sp>
      <p:sp>
        <p:nvSpPr>
          <p:cNvPr id="8" name="다이아몬드 7">
            <a:extLst>
              <a:ext uri="{FF2B5EF4-FFF2-40B4-BE49-F238E27FC236}">
                <a16:creationId xmlns:a16="http://schemas.microsoft.com/office/drawing/2014/main" id="{8A720D4F-0336-4DBB-AC32-5C074246A4A9}"/>
              </a:ext>
            </a:extLst>
          </p:cNvPr>
          <p:cNvSpPr/>
          <p:nvPr/>
        </p:nvSpPr>
        <p:spPr>
          <a:xfrm>
            <a:off x="5709913" y="2770972"/>
            <a:ext cx="3591572" cy="1078765"/>
          </a:xfrm>
          <a:prstGeom prst="diamon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dist="1016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데이터 확보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F1A018C-59DF-4B67-99D9-AEFD3867549F}"/>
              </a:ext>
            </a:extLst>
          </p:cNvPr>
          <p:cNvSpPr/>
          <p:nvPr/>
        </p:nvSpPr>
        <p:spPr>
          <a:xfrm>
            <a:off x="6433657" y="4402020"/>
            <a:ext cx="2144084" cy="551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dist="1016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Data </a:t>
            </a:r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분석 팀 송부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784CE1-DF8A-4BC1-9D06-484C6C985259}"/>
              </a:ext>
            </a:extLst>
          </p:cNvPr>
          <p:cNvSpPr txBox="1"/>
          <p:nvPr/>
        </p:nvSpPr>
        <p:spPr>
          <a:xfrm>
            <a:off x="5862100" y="2166663"/>
            <a:ext cx="3240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u="sng" dirty="0">
                <a:latin typeface="굴림" panose="020B0600000101010101" pitchFamily="50" charset="-127"/>
                <a:ea typeface="굴림" panose="020B0600000101010101" pitchFamily="50" charset="-127"/>
              </a:rPr>
              <a:t>검증 결과 오류 시 설문조사지 재 작성 수행</a:t>
            </a:r>
          </a:p>
        </p:txBody>
      </p:sp>
      <p:cxnSp>
        <p:nvCxnSpPr>
          <p:cNvPr id="12" name="연결선: 꺾임 11">
            <a:extLst>
              <a:ext uri="{FF2B5EF4-FFF2-40B4-BE49-F238E27FC236}">
                <a16:creationId xmlns:a16="http://schemas.microsoft.com/office/drawing/2014/main" id="{26C72D3A-4712-453F-97BE-079BB6BEBC1F}"/>
              </a:ext>
            </a:extLst>
          </p:cNvPr>
          <p:cNvCxnSpPr>
            <a:cxnSpLocks/>
            <a:stCxn id="5" idx="3"/>
            <a:endCxn id="8" idx="0"/>
          </p:cNvCxnSpPr>
          <p:nvPr/>
        </p:nvCxnSpPr>
        <p:spPr>
          <a:xfrm>
            <a:off x="4074459" y="1871050"/>
            <a:ext cx="3431240" cy="899922"/>
          </a:xfrm>
          <a:prstGeom prst="bentConnector2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FB72E5E5-DE57-4615-9BC8-161CA4E5E3C2}"/>
              </a:ext>
            </a:extLst>
          </p:cNvPr>
          <p:cNvCxnSpPr>
            <a:stCxn id="5" idx="2"/>
            <a:endCxn id="7" idx="0"/>
          </p:cNvCxnSpPr>
          <p:nvPr/>
        </p:nvCxnSpPr>
        <p:spPr>
          <a:xfrm>
            <a:off x="3002417" y="2147046"/>
            <a:ext cx="0" cy="5423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08641646-DC70-4C1F-80B3-FDB16D5329F9}"/>
              </a:ext>
            </a:extLst>
          </p:cNvPr>
          <p:cNvCxnSpPr>
            <a:cxnSpLocks/>
            <a:stCxn id="7" idx="6"/>
            <a:endCxn id="8" idx="1"/>
          </p:cNvCxnSpPr>
          <p:nvPr/>
        </p:nvCxnSpPr>
        <p:spPr>
          <a:xfrm flipV="1">
            <a:off x="3966123" y="3310355"/>
            <a:ext cx="1743790" cy="155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0D7EAB76-029D-4654-9DA1-3101A884BA41}"/>
              </a:ext>
            </a:extLst>
          </p:cNvPr>
          <p:cNvCxnSpPr>
            <a:cxnSpLocks/>
          </p:cNvCxnSpPr>
          <p:nvPr/>
        </p:nvCxnSpPr>
        <p:spPr>
          <a:xfrm>
            <a:off x="7505699" y="3881542"/>
            <a:ext cx="0" cy="5204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AB349C5-70B6-40B8-AEBF-2DEBA22F0831}"/>
              </a:ext>
            </a:extLst>
          </p:cNvPr>
          <p:cNvSpPr/>
          <p:nvPr/>
        </p:nvSpPr>
        <p:spPr>
          <a:xfrm>
            <a:off x="1383528" y="5211691"/>
            <a:ext cx="8957144" cy="15329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3EA8DEBC-402A-479B-AC6A-490D34D82403}"/>
              </a:ext>
            </a:extLst>
          </p:cNvPr>
          <p:cNvSpPr/>
          <p:nvPr/>
        </p:nvSpPr>
        <p:spPr>
          <a:xfrm>
            <a:off x="1383529" y="5211691"/>
            <a:ext cx="2076848" cy="4226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설문 조사 기준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F1F7E5-604F-40C2-BC4B-FBCECA3FCDD3}"/>
              </a:ext>
            </a:extLst>
          </p:cNvPr>
          <p:cNvSpPr txBox="1"/>
          <p:nvPr/>
        </p:nvSpPr>
        <p:spPr>
          <a:xfrm>
            <a:off x="1497106" y="5657421"/>
            <a:ext cx="6831106" cy="773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주 사용층인 </a:t>
            </a:r>
            <a:r>
              <a:rPr lang="en-US" altLang="ko-KR" sz="1600" dirty="0">
                <a:latin typeface="굴림" panose="020B0600000101010101" pitchFamily="50" charset="-127"/>
                <a:ea typeface="굴림" panose="020B0600000101010101" pitchFamily="50" charset="-127"/>
              </a:rPr>
              <a:t>20</a:t>
            </a: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대</a:t>
            </a:r>
            <a:r>
              <a:rPr lang="en-US" altLang="ko-KR" sz="1600" dirty="0">
                <a:latin typeface="굴림" panose="020B0600000101010101" pitchFamily="50" charset="-127"/>
                <a:ea typeface="굴림" panose="020B0600000101010101" pitchFamily="50" charset="-127"/>
              </a:rPr>
              <a:t>~30</a:t>
            </a: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대 고객이 </a:t>
            </a:r>
            <a:r>
              <a:rPr lang="en-US" altLang="ko-KR" sz="1600" dirty="0">
                <a:latin typeface="굴림" panose="020B0600000101010101" pitchFamily="50" charset="-127"/>
                <a:ea typeface="굴림" panose="020B0600000101010101" pitchFamily="50" charset="-127"/>
              </a:rPr>
              <a:t>50%</a:t>
            </a: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이상 포함 되도록 실시</a:t>
            </a:r>
            <a:endParaRPr lang="en-US" altLang="ko-KR" sz="16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굴림" panose="020B0600000101010101" pitchFamily="50" charset="-127"/>
                <a:ea typeface="굴림" panose="020B0600000101010101" pitchFamily="50" charset="-127"/>
              </a:rPr>
              <a:t>비 신뢰 데이터가 수집 되지 않도록 설문 조사 요원 교육 실시</a:t>
            </a:r>
          </a:p>
        </p:txBody>
      </p:sp>
    </p:spTree>
    <p:extLst>
      <p:ext uri="{BB962C8B-B14F-4D97-AF65-F5344CB8AC3E}">
        <p14:creationId xmlns:p14="http://schemas.microsoft.com/office/powerpoint/2010/main" val="1821274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75</Words>
  <Application>Microsoft Office PowerPoint</Application>
  <PresentationFormat>와이드스크린</PresentationFormat>
  <Paragraphs>25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굴림</vt:lpstr>
      <vt:lpstr>맑은 고딕</vt:lpstr>
      <vt:lpstr>Arial</vt:lpstr>
      <vt:lpstr>Wingdings</vt:lpstr>
      <vt:lpstr>Office 테마</vt:lpstr>
      <vt:lpstr>영업점 직원 교육 방안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영업점 직원 교육 방안</dc:title>
  <dc:creator>조 범동</dc:creator>
  <cp:lastModifiedBy>조 범동</cp:lastModifiedBy>
  <cp:revision>8</cp:revision>
  <dcterms:created xsi:type="dcterms:W3CDTF">2020-07-17T00:26:02Z</dcterms:created>
  <dcterms:modified xsi:type="dcterms:W3CDTF">2020-07-17T00:56:41Z</dcterms:modified>
</cp:coreProperties>
</file>