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6" r:id="rId2"/>
    <p:sldId id="257" r:id="rId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handoutView">
  <p:normalViewPr horzBarState="maximized">
    <p:restoredLeft sz="17006" autoAdjust="0"/>
    <p:restoredTop sz="94660"/>
  </p:normalViewPr>
  <p:slideViewPr>
    <p:cSldViewPr snapToGrid="0" showGuides="1">
      <p:cViewPr varScale="1">
        <p:scale>
          <a:sx n="160" d="100"/>
          <a:sy n="160" d="100"/>
        </p:scale>
        <p:origin x="108" y="12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122" d="100"/>
          <a:sy n="122" d="100"/>
        </p:scale>
        <p:origin x="4932" y="7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>
            <a:extLst>
              <a:ext uri="{FF2B5EF4-FFF2-40B4-BE49-F238E27FC236}">
                <a16:creationId xmlns:a16="http://schemas.microsoft.com/office/drawing/2014/main" id="{ECEF1A3E-42CA-42C9-8699-892C7F5D3018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E53F9540-4256-47BF-8E61-4F7223296416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44790523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9462EC-6EC2-4E9F-BF2B-AB6BDD70D1C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D9AC868-343C-497A-9293-D5D9A89156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7822160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0F0CD23-F7FA-40EA-A06B-BAB3A7178A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3F57944E-4329-475D-9B1F-EC47A090B6F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3D02EEE2-0AE0-4942-8EC7-34CD222414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705BE884-B340-4020-8183-766F991769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BD72279A-A401-4A28-8D63-718E3DC533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897445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6792F49-0326-41CD-8C64-12693FE301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35EE1E1D-EC84-406F-ADE5-E6513DBD9A4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51711E0-637C-4B5E-AC84-A7D0E406F2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8043EA4-DF4D-44CA-AB77-1048E9F7F6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5903AF0-8975-4D42-9C33-247B0E505F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70050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D99D9D65-3C5E-4CD2-BA5F-6FCE6545AAE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5F6F12D6-17AE-42D4-A61D-3A5322CC7B6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A205635-D87A-4BE4-BF9A-2A559A6CB9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88BDC24-094E-43E0-B210-15EEAA5335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05E4D1A-3160-4395-B908-88ADE0E361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145851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A3E6B9F-5438-4B3F-B9E9-4D7D32E8FF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30704345-93FA-4A74-BDDF-E771C54E723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A672337B-6200-4E4E-88E8-1838F4CF7A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2963F84-FA45-4855-BBF3-100A81A462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0475656-0D15-41E6-84C0-1740DD1F75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357813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452253B-D452-48C2-AA55-2D3D7534B7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B629E28A-B697-4466-A922-6012E08D5B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51B32D6-962F-4D99-96CC-080FF2C01E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F75280E0-99F0-4ADB-91CC-848708618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D33F77D9-4045-4957-839A-8607F76FE1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652385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94615ED-B4EB-41F2-A158-65C81382EB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8E49195A-49E3-415F-BD3F-06292A3DD2C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90274777-364A-46E7-8920-89657DE698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6E3A7B0-C27B-4D1D-815D-6A7C4D2788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C71C04CE-9449-41F3-8848-30F82A42BA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EACE3426-8EFC-44B3-852B-CDFAC41EE2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995738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8DA6868-6D77-47D5-9C68-A390900B49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E843613E-E597-48BE-A4AF-025F80CB54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F56438F8-8380-41D2-A55C-54710A7FC7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2390CE75-5AC8-4EBE-A964-8A40AA8634C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3C084A56-5B58-41A6-80CC-FCE7CB3E422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F03CC3E3-87FA-488C-8CDE-BCB604DD70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02C23E96-78F9-47E5-A16A-2206612B35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03F51C95-6C33-4060-909C-C096C23E28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917672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518EA57-2E39-44FF-BC7B-B891D53E8C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3494EAF4-2508-4990-AD58-52477A2C4D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C877C2A4-E2D6-4906-8A08-CB3CE6272F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B39816B0-188D-4959-A0CC-A827BE3615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288773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57D42ECD-E972-4FD9-B532-B235BFDC09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EA58E77C-0A19-4E9A-8CE3-1EFB235EAC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97ED2FC2-D62C-428D-9BFB-081EE8AC3C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044243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0DC1CF6-168C-4CF4-AA89-4DCC24ACB5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5152AEE3-87CB-47A4-A43E-381A9F56F64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BFB6D28B-7E19-4FF7-982D-791C83763E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7BC275AD-0B3C-4B4C-8433-630CDF3E02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8BEC4F9-DB59-4CD0-B01A-B8BD067222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FFECC92F-502F-4747-A594-C54A1AD968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316178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EFE5911-AEDB-45C1-981A-79AA3D2E3A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5BE0AB90-0EF6-4671-813B-167D36A5EBB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B857DEC1-F029-420F-B35F-CBED51653B4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8FF3C331-06F0-4334-8280-EBA17C5657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0E9D4831-3A48-4892-A380-90065ED17D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9C50E9A0-CB72-404A-B280-D2FB24AB6F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989126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872979A9-7380-4FEC-88F8-FAA25B28B9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F1D34FD3-3234-41BD-A19F-28CA01094D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3D1B77B-3311-4197-8BCC-7982C9B521A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63DF23-41D7-4D43-8AC4-717A9E643133}" type="datetimeFigureOut">
              <a:rPr lang="ko-KR" altLang="en-US" smtClean="0"/>
              <a:t>2020-07-17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DF5177E2-25C9-4EE1-AF74-EE6E74CF45E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300D1E0-0745-4832-BCDC-2933719E4CB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513238-515F-4020-A831-C3DC5B7B340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784640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>
            <a:extLst>
              <a:ext uri="{FF2B5EF4-FFF2-40B4-BE49-F238E27FC236}">
                <a16:creationId xmlns:a16="http://schemas.microsoft.com/office/drawing/2014/main" id="{62DEA926-1894-4C74-A6D5-7068F3CB7C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88705" y="289048"/>
            <a:ext cx="6985880" cy="1025028"/>
          </a:xfrm>
          <a:ln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algn="ctr"/>
            <a:r>
              <a:rPr lang="ko-KR" altLang="en-US" sz="3800" dirty="0">
                <a:latin typeface="굴림" panose="020B0600000101010101" pitchFamily="50" charset="-127"/>
                <a:ea typeface="굴림" panose="020B0600000101010101" pitchFamily="50" charset="-127"/>
              </a:rPr>
              <a:t>영업점 직원 교육 방안</a:t>
            </a:r>
          </a:p>
        </p:txBody>
      </p:sp>
      <p:cxnSp>
        <p:nvCxnSpPr>
          <p:cNvPr id="6" name="직선 연결선 5">
            <a:extLst>
              <a:ext uri="{FF2B5EF4-FFF2-40B4-BE49-F238E27FC236}">
                <a16:creationId xmlns:a16="http://schemas.microsoft.com/office/drawing/2014/main" id="{2855CE95-90CC-4365-A8FA-5ABEF68F8B07}"/>
              </a:ext>
            </a:extLst>
          </p:cNvPr>
          <p:cNvCxnSpPr/>
          <p:nvPr/>
        </p:nvCxnSpPr>
        <p:spPr>
          <a:xfrm>
            <a:off x="2417195" y="1798319"/>
            <a:ext cx="0" cy="381662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직선 연결선 6">
            <a:extLst>
              <a:ext uri="{FF2B5EF4-FFF2-40B4-BE49-F238E27FC236}">
                <a16:creationId xmlns:a16="http://schemas.microsoft.com/office/drawing/2014/main" id="{30717D37-D73C-476B-9319-D1EBBF0CAA5B}"/>
              </a:ext>
            </a:extLst>
          </p:cNvPr>
          <p:cNvCxnSpPr/>
          <p:nvPr/>
        </p:nvCxnSpPr>
        <p:spPr>
          <a:xfrm>
            <a:off x="5654701" y="1798319"/>
            <a:ext cx="0" cy="381662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직선 연결선 7">
            <a:extLst>
              <a:ext uri="{FF2B5EF4-FFF2-40B4-BE49-F238E27FC236}">
                <a16:creationId xmlns:a16="http://schemas.microsoft.com/office/drawing/2014/main" id="{DB57E42B-B0DC-48A3-AC54-31D9603AA797}"/>
              </a:ext>
            </a:extLst>
          </p:cNvPr>
          <p:cNvCxnSpPr/>
          <p:nvPr/>
        </p:nvCxnSpPr>
        <p:spPr>
          <a:xfrm>
            <a:off x="8824621" y="1850003"/>
            <a:ext cx="0" cy="381662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171D7F02-B9C6-48F8-A9E1-668C9C4E3242}"/>
              </a:ext>
            </a:extLst>
          </p:cNvPr>
          <p:cNvSpPr txBox="1"/>
          <p:nvPr/>
        </p:nvSpPr>
        <p:spPr>
          <a:xfrm>
            <a:off x="1184745" y="1909054"/>
            <a:ext cx="104957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600" dirty="0">
                <a:latin typeface="굴림" panose="020B0600000101010101" pitchFamily="50" charset="-127"/>
                <a:ea typeface="굴림" panose="020B0600000101010101" pitchFamily="50" charset="-127"/>
              </a:rPr>
              <a:t>창구직원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74F3A548-FF25-4853-8766-3DE390DE84F5}"/>
              </a:ext>
            </a:extLst>
          </p:cNvPr>
          <p:cNvSpPr txBox="1"/>
          <p:nvPr/>
        </p:nvSpPr>
        <p:spPr>
          <a:xfrm>
            <a:off x="1184745" y="4899328"/>
            <a:ext cx="104957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600" dirty="0">
                <a:latin typeface="굴림" panose="020B0600000101010101" pitchFamily="50" charset="-127"/>
                <a:ea typeface="굴림" panose="020B0600000101010101" pitchFamily="50" charset="-127"/>
              </a:rPr>
              <a:t>PB</a:t>
            </a:r>
            <a:endParaRPr lang="ko-KR" altLang="en-US" sz="1600" dirty="0">
              <a:latin typeface="굴림" panose="020B0600000101010101" pitchFamily="50" charset="-127"/>
              <a:ea typeface="굴림" panose="020B0600000101010101" pitchFamily="50" charset="-127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E271B4E3-323E-418C-A723-4372C78839BC}"/>
              </a:ext>
            </a:extLst>
          </p:cNvPr>
          <p:cNvSpPr txBox="1"/>
          <p:nvPr/>
        </p:nvSpPr>
        <p:spPr>
          <a:xfrm>
            <a:off x="1184745" y="3411771"/>
            <a:ext cx="104957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600" dirty="0">
                <a:latin typeface="굴림" panose="020B0600000101010101" pitchFamily="50" charset="-127"/>
                <a:ea typeface="굴림" panose="020B0600000101010101" pitchFamily="50" charset="-127"/>
              </a:rPr>
              <a:t>상담직원</a:t>
            </a:r>
          </a:p>
        </p:txBody>
      </p:sp>
      <p:sp>
        <p:nvSpPr>
          <p:cNvPr id="14" name="순서도: 수행의 시작/종료 13">
            <a:extLst>
              <a:ext uri="{FF2B5EF4-FFF2-40B4-BE49-F238E27FC236}">
                <a16:creationId xmlns:a16="http://schemas.microsoft.com/office/drawing/2014/main" id="{8C8E6F9D-0279-4287-A03C-1F13372D2BE9}"/>
              </a:ext>
            </a:extLst>
          </p:cNvPr>
          <p:cNvSpPr/>
          <p:nvPr/>
        </p:nvSpPr>
        <p:spPr>
          <a:xfrm>
            <a:off x="2777657" y="1749928"/>
            <a:ext cx="2448996" cy="722244"/>
          </a:xfrm>
          <a:prstGeom prst="flowChartTerminator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>
            <a:outerShdw dist="101600" dir="2700000" algn="t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교육 사이트</a:t>
            </a:r>
            <a:endParaRPr lang="en-US" altLang="ko-KR" sz="1600" dirty="0">
              <a:solidFill>
                <a:schemeClr val="tx1"/>
              </a:solidFill>
              <a:latin typeface="굴림" panose="020B0600000101010101" pitchFamily="50" charset="-127"/>
              <a:ea typeface="굴림" panose="020B0600000101010101" pitchFamily="50" charset="-127"/>
            </a:endParaRPr>
          </a:p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교육신청</a:t>
            </a:r>
          </a:p>
        </p:txBody>
      </p:sp>
      <p:sp>
        <p:nvSpPr>
          <p:cNvPr id="15" name="순서도: 수행의 시작/종료 14">
            <a:extLst>
              <a:ext uri="{FF2B5EF4-FFF2-40B4-BE49-F238E27FC236}">
                <a16:creationId xmlns:a16="http://schemas.microsoft.com/office/drawing/2014/main" id="{920D4E18-7496-4E60-8DFD-7E06A741AFAA}"/>
              </a:ext>
            </a:extLst>
          </p:cNvPr>
          <p:cNvSpPr/>
          <p:nvPr/>
        </p:nvSpPr>
        <p:spPr>
          <a:xfrm>
            <a:off x="2777657" y="3215950"/>
            <a:ext cx="2448996" cy="722244"/>
          </a:xfrm>
          <a:prstGeom prst="flowChartTerminator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>
            <a:outerShdw dist="101600" dir="2700000" algn="t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교육 사이트</a:t>
            </a:r>
            <a:endParaRPr lang="en-US" altLang="ko-KR" sz="1600" dirty="0">
              <a:solidFill>
                <a:schemeClr val="tx1"/>
              </a:solidFill>
              <a:latin typeface="굴림" panose="020B0600000101010101" pitchFamily="50" charset="-127"/>
              <a:ea typeface="굴림" panose="020B0600000101010101" pitchFamily="50" charset="-127"/>
            </a:endParaRPr>
          </a:p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교육신청</a:t>
            </a:r>
          </a:p>
        </p:txBody>
      </p:sp>
      <p:sp>
        <p:nvSpPr>
          <p:cNvPr id="16" name="순서도: 수행의 시작/종료 15">
            <a:extLst>
              <a:ext uri="{FF2B5EF4-FFF2-40B4-BE49-F238E27FC236}">
                <a16:creationId xmlns:a16="http://schemas.microsoft.com/office/drawing/2014/main" id="{C58BB543-C8FD-4763-9C52-D2541414997C}"/>
              </a:ext>
            </a:extLst>
          </p:cNvPr>
          <p:cNvSpPr/>
          <p:nvPr/>
        </p:nvSpPr>
        <p:spPr>
          <a:xfrm>
            <a:off x="2777657" y="4703507"/>
            <a:ext cx="2448996" cy="722244"/>
          </a:xfrm>
          <a:prstGeom prst="flowChartTerminator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>
            <a:outerShdw dist="101600" dir="2700000" algn="t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교육 사이트</a:t>
            </a:r>
            <a:endParaRPr lang="en-US" altLang="ko-KR" sz="1600" dirty="0">
              <a:solidFill>
                <a:schemeClr val="tx1"/>
              </a:solidFill>
              <a:latin typeface="굴림" panose="020B0600000101010101" pitchFamily="50" charset="-127"/>
              <a:ea typeface="굴림" panose="020B0600000101010101" pitchFamily="50" charset="-127"/>
            </a:endParaRPr>
          </a:p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교육신청</a:t>
            </a:r>
          </a:p>
        </p:txBody>
      </p:sp>
      <p:cxnSp>
        <p:nvCxnSpPr>
          <p:cNvPr id="18" name="직선 화살표 연결선 17">
            <a:extLst>
              <a:ext uri="{FF2B5EF4-FFF2-40B4-BE49-F238E27FC236}">
                <a16:creationId xmlns:a16="http://schemas.microsoft.com/office/drawing/2014/main" id="{2DBDADE9-80BF-4F18-ABE5-1F5546DCA044}"/>
              </a:ext>
            </a:extLst>
          </p:cNvPr>
          <p:cNvCxnSpPr>
            <a:cxnSpLocks/>
            <a:endCxn id="14" idx="1"/>
          </p:cNvCxnSpPr>
          <p:nvPr/>
        </p:nvCxnSpPr>
        <p:spPr>
          <a:xfrm>
            <a:off x="2158778" y="2111050"/>
            <a:ext cx="61887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직선 화살표 연결선 18">
            <a:extLst>
              <a:ext uri="{FF2B5EF4-FFF2-40B4-BE49-F238E27FC236}">
                <a16:creationId xmlns:a16="http://schemas.microsoft.com/office/drawing/2014/main" id="{4267B2C5-BE19-4F59-94FF-861CE1F22E08}"/>
              </a:ext>
            </a:extLst>
          </p:cNvPr>
          <p:cNvCxnSpPr>
            <a:cxnSpLocks/>
          </p:cNvCxnSpPr>
          <p:nvPr/>
        </p:nvCxnSpPr>
        <p:spPr>
          <a:xfrm>
            <a:off x="2158778" y="3576182"/>
            <a:ext cx="618879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" name="직선 화살표 연결선 19">
            <a:extLst>
              <a:ext uri="{FF2B5EF4-FFF2-40B4-BE49-F238E27FC236}">
                <a16:creationId xmlns:a16="http://schemas.microsoft.com/office/drawing/2014/main" id="{F69EEE75-6C54-468C-A5EC-1ED7D92D0926}"/>
              </a:ext>
            </a:extLst>
          </p:cNvPr>
          <p:cNvCxnSpPr>
            <a:cxnSpLocks/>
          </p:cNvCxnSpPr>
          <p:nvPr/>
        </p:nvCxnSpPr>
        <p:spPr>
          <a:xfrm>
            <a:off x="2198534" y="5064256"/>
            <a:ext cx="579122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" name="직선 화살표 연결선 23">
            <a:extLst>
              <a:ext uri="{FF2B5EF4-FFF2-40B4-BE49-F238E27FC236}">
                <a16:creationId xmlns:a16="http://schemas.microsoft.com/office/drawing/2014/main" id="{069FCD3C-D297-4B9E-94E6-0FB15A236F32}"/>
              </a:ext>
            </a:extLst>
          </p:cNvPr>
          <p:cNvCxnSpPr>
            <a:cxnSpLocks/>
            <a:stCxn id="14" idx="3"/>
          </p:cNvCxnSpPr>
          <p:nvPr/>
        </p:nvCxnSpPr>
        <p:spPr>
          <a:xfrm>
            <a:off x="5226653" y="2111050"/>
            <a:ext cx="82031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7" name="순서도: 수행의 시작/종료 26">
            <a:extLst>
              <a:ext uri="{FF2B5EF4-FFF2-40B4-BE49-F238E27FC236}">
                <a16:creationId xmlns:a16="http://schemas.microsoft.com/office/drawing/2014/main" id="{A22F704C-4F8F-4635-8C28-D0BBFB68540A}"/>
              </a:ext>
            </a:extLst>
          </p:cNvPr>
          <p:cNvSpPr/>
          <p:nvPr/>
        </p:nvSpPr>
        <p:spPr>
          <a:xfrm>
            <a:off x="6046966" y="1909054"/>
            <a:ext cx="2417192" cy="396819"/>
          </a:xfrm>
          <a:prstGeom prst="flowChartTerminator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>
            <a:outerShdw dist="101600" dir="2700000" algn="t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휴가</a:t>
            </a:r>
            <a:r>
              <a:rPr lang="en-US" altLang="ko-KR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/</a:t>
            </a:r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근태 등록</a:t>
            </a:r>
          </a:p>
        </p:txBody>
      </p:sp>
      <p:sp>
        <p:nvSpPr>
          <p:cNvPr id="28" name="순서도: 수행의 시작/종료 27">
            <a:extLst>
              <a:ext uri="{FF2B5EF4-FFF2-40B4-BE49-F238E27FC236}">
                <a16:creationId xmlns:a16="http://schemas.microsoft.com/office/drawing/2014/main" id="{61ADEB3E-B90F-47B7-B1F7-182302C41FB9}"/>
              </a:ext>
            </a:extLst>
          </p:cNvPr>
          <p:cNvSpPr/>
          <p:nvPr/>
        </p:nvSpPr>
        <p:spPr>
          <a:xfrm>
            <a:off x="6015163" y="3938194"/>
            <a:ext cx="2448996" cy="722244"/>
          </a:xfrm>
          <a:prstGeom prst="flowChartTerminator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>
            <a:outerShdw dist="101600" dir="2700000" algn="t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교육 사이트</a:t>
            </a:r>
            <a:endParaRPr lang="en-US" altLang="ko-KR" sz="1600" dirty="0">
              <a:solidFill>
                <a:schemeClr val="tx1"/>
              </a:solidFill>
              <a:latin typeface="굴림" panose="020B0600000101010101" pitchFamily="50" charset="-127"/>
              <a:ea typeface="굴림" panose="020B0600000101010101" pitchFamily="50" charset="-127"/>
            </a:endParaRPr>
          </a:p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교육신청</a:t>
            </a:r>
          </a:p>
        </p:txBody>
      </p:sp>
      <p:cxnSp>
        <p:nvCxnSpPr>
          <p:cNvPr id="29" name="직선 화살표 연결선 28">
            <a:extLst>
              <a:ext uri="{FF2B5EF4-FFF2-40B4-BE49-F238E27FC236}">
                <a16:creationId xmlns:a16="http://schemas.microsoft.com/office/drawing/2014/main" id="{B1073BCA-384E-489B-90B8-C16DBC138309}"/>
              </a:ext>
            </a:extLst>
          </p:cNvPr>
          <p:cNvCxnSpPr>
            <a:cxnSpLocks/>
            <a:endCxn id="28" idx="1"/>
          </p:cNvCxnSpPr>
          <p:nvPr/>
        </p:nvCxnSpPr>
        <p:spPr>
          <a:xfrm>
            <a:off x="5226652" y="3581462"/>
            <a:ext cx="788511" cy="7178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직선 화살표 연결선 30">
            <a:extLst>
              <a:ext uri="{FF2B5EF4-FFF2-40B4-BE49-F238E27FC236}">
                <a16:creationId xmlns:a16="http://schemas.microsoft.com/office/drawing/2014/main" id="{7CD516AA-40BE-4C05-BF96-74718777898D}"/>
              </a:ext>
            </a:extLst>
          </p:cNvPr>
          <p:cNvCxnSpPr>
            <a:cxnSpLocks/>
            <a:endCxn id="28" idx="1"/>
          </p:cNvCxnSpPr>
          <p:nvPr/>
        </p:nvCxnSpPr>
        <p:spPr>
          <a:xfrm flipV="1">
            <a:off x="5258454" y="4299316"/>
            <a:ext cx="756709" cy="7912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3" name="원통형 32">
            <a:extLst>
              <a:ext uri="{FF2B5EF4-FFF2-40B4-BE49-F238E27FC236}">
                <a16:creationId xmlns:a16="http://schemas.microsoft.com/office/drawing/2014/main" id="{FAFA80BE-3473-4B1C-9356-0FE3598B6898}"/>
              </a:ext>
            </a:extLst>
          </p:cNvPr>
          <p:cNvSpPr/>
          <p:nvPr/>
        </p:nvSpPr>
        <p:spPr>
          <a:xfrm>
            <a:off x="9043284" y="2851111"/>
            <a:ext cx="1576994" cy="1451828"/>
          </a:xfrm>
          <a:prstGeom prst="can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>
            <a:outerShdw dist="101600" dir="8100000" algn="tr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교육 </a:t>
            </a:r>
            <a:r>
              <a:rPr lang="en-US" altLang="ko-KR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Feed</a:t>
            </a:r>
          </a:p>
          <a:p>
            <a:pPr algn="ctr"/>
            <a:r>
              <a:rPr lang="en-US" altLang="ko-KR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Back</a:t>
            </a:r>
            <a:endParaRPr lang="ko-KR" altLang="en-US" sz="1600" dirty="0">
              <a:solidFill>
                <a:schemeClr val="tx1"/>
              </a:solidFill>
              <a:latin typeface="굴림" panose="020B0600000101010101" pitchFamily="50" charset="-127"/>
              <a:ea typeface="굴림" panose="020B0600000101010101" pitchFamily="50" charset="-127"/>
            </a:endParaRPr>
          </a:p>
        </p:txBody>
      </p:sp>
      <p:cxnSp>
        <p:nvCxnSpPr>
          <p:cNvPr id="35" name="직선 화살표 연결선 34">
            <a:extLst>
              <a:ext uri="{FF2B5EF4-FFF2-40B4-BE49-F238E27FC236}">
                <a16:creationId xmlns:a16="http://schemas.microsoft.com/office/drawing/2014/main" id="{C5184CCD-2024-4F0B-AA54-FB44A1D3DDD9}"/>
              </a:ext>
            </a:extLst>
          </p:cNvPr>
          <p:cNvCxnSpPr>
            <a:stCxn id="27" idx="3"/>
            <a:endCxn id="33" idx="2"/>
          </p:cNvCxnSpPr>
          <p:nvPr/>
        </p:nvCxnSpPr>
        <p:spPr>
          <a:xfrm>
            <a:off x="8464158" y="2107464"/>
            <a:ext cx="579126" cy="146956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6" name="직선 화살표 연결선 35">
            <a:extLst>
              <a:ext uri="{FF2B5EF4-FFF2-40B4-BE49-F238E27FC236}">
                <a16:creationId xmlns:a16="http://schemas.microsoft.com/office/drawing/2014/main" id="{4D9F644D-597A-439D-80C7-ED9360C958C3}"/>
              </a:ext>
            </a:extLst>
          </p:cNvPr>
          <p:cNvCxnSpPr>
            <a:cxnSpLocks/>
            <a:endCxn id="33" idx="2"/>
          </p:cNvCxnSpPr>
          <p:nvPr/>
        </p:nvCxnSpPr>
        <p:spPr>
          <a:xfrm flipV="1">
            <a:off x="8464158" y="3577025"/>
            <a:ext cx="579126" cy="75468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344864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정육면체 2">
            <a:extLst>
              <a:ext uri="{FF2B5EF4-FFF2-40B4-BE49-F238E27FC236}">
                <a16:creationId xmlns:a16="http://schemas.microsoft.com/office/drawing/2014/main" id="{03D7AAEC-7F74-46A6-8F9F-623358E82DBB}"/>
              </a:ext>
            </a:extLst>
          </p:cNvPr>
          <p:cNvSpPr/>
          <p:nvPr/>
        </p:nvSpPr>
        <p:spPr>
          <a:xfrm>
            <a:off x="2520991" y="204082"/>
            <a:ext cx="6754205" cy="1004516"/>
          </a:xfrm>
          <a:prstGeom prst="cube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38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상권 분석 흐름도</a:t>
            </a:r>
          </a:p>
        </p:txBody>
      </p:sp>
      <p:sp>
        <p:nvSpPr>
          <p:cNvPr id="4" name="직사각형 3">
            <a:extLst>
              <a:ext uri="{FF2B5EF4-FFF2-40B4-BE49-F238E27FC236}">
                <a16:creationId xmlns:a16="http://schemas.microsoft.com/office/drawing/2014/main" id="{92B27304-E6E0-41A4-BAB1-74CFF7CDE69A}"/>
              </a:ext>
            </a:extLst>
          </p:cNvPr>
          <p:cNvSpPr/>
          <p:nvPr/>
        </p:nvSpPr>
        <p:spPr>
          <a:xfrm>
            <a:off x="1383528" y="1447137"/>
            <a:ext cx="8957144" cy="3681454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atin typeface="굴림" panose="020B0600000101010101" pitchFamily="50" charset="-127"/>
              <a:ea typeface="굴림" panose="020B0600000101010101" pitchFamily="50" charset="-127"/>
            </a:endParaRPr>
          </a:p>
        </p:txBody>
      </p:sp>
      <p:sp>
        <p:nvSpPr>
          <p:cNvPr id="5" name="직사각형 4">
            <a:extLst>
              <a:ext uri="{FF2B5EF4-FFF2-40B4-BE49-F238E27FC236}">
                <a16:creationId xmlns:a16="http://schemas.microsoft.com/office/drawing/2014/main" id="{35782BAA-1DFC-4E07-8A73-DB6597469BAA}"/>
              </a:ext>
            </a:extLst>
          </p:cNvPr>
          <p:cNvSpPr/>
          <p:nvPr/>
        </p:nvSpPr>
        <p:spPr>
          <a:xfrm>
            <a:off x="1930375" y="1595054"/>
            <a:ext cx="2144084" cy="55199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  <a:effectLst>
            <a:outerShdw dist="101600" dir="2700000" algn="t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설문조사지 작성</a:t>
            </a:r>
          </a:p>
        </p:txBody>
      </p:sp>
      <p:sp>
        <p:nvSpPr>
          <p:cNvPr id="7" name="타원 6">
            <a:extLst>
              <a:ext uri="{FF2B5EF4-FFF2-40B4-BE49-F238E27FC236}">
                <a16:creationId xmlns:a16="http://schemas.microsoft.com/office/drawing/2014/main" id="{89369B98-B2DB-490A-A7A9-34BA5793FE60}"/>
              </a:ext>
            </a:extLst>
          </p:cNvPr>
          <p:cNvSpPr/>
          <p:nvPr/>
        </p:nvSpPr>
        <p:spPr>
          <a:xfrm>
            <a:off x="2038711" y="2689412"/>
            <a:ext cx="1927412" cy="1272988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  <a:effectLst>
            <a:outerShdw dist="101600" dir="2700000" algn="t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설문조사</a:t>
            </a:r>
            <a:endParaRPr lang="en-US" altLang="ko-KR" sz="1600" dirty="0">
              <a:solidFill>
                <a:schemeClr val="tx1"/>
              </a:solidFill>
              <a:latin typeface="굴림" panose="020B0600000101010101" pitchFamily="50" charset="-127"/>
              <a:ea typeface="굴림" panose="020B0600000101010101" pitchFamily="50" charset="-127"/>
            </a:endParaRPr>
          </a:p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실시</a:t>
            </a:r>
          </a:p>
        </p:txBody>
      </p:sp>
      <p:sp>
        <p:nvSpPr>
          <p:cNvPr id="8" name="다이아몬드 7">
            <a:extLst>
              <a:ext uri="{FF2B5EF4-FFF2-40B4-BE49-F238E27FC236}">
                <a16:creationId xmlns:a16="http://schemas.microsoft.com/office/drawing/2014/main" id="{8A720D4F-0336-4DBB-AC32-5C074246A4A9}"/>
              </a:ext>
            </a:extLst>
          </p:cNvPr>
          <p:cNvSpPr/>
          <p:nvPr/>
        </p:nvSpPr>
        <p:spPr>
          <a:xfrm>
            <a:off x="5709913" y="2770972"/>
            <a:ext cx="3591572" cy="1078765"/>
          </a:xfrm>
          <a:prstGeom prst="diamond">
            <a:avLst/>
          </a:prstGeom>
          <a:solidFill>
            <a:schemeClr val="bg1"/>
          </a:solidFill>
          <a:ln>
            <a:solidFill>
              <a:schemeClr val="tx1"/>
            </a:solidFill>
          </a:ln>
          <a:effectLst>
            <a:outerShdw dist="101600" dir="2700000" algn="t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데이터 확보</a:t>
            </a:r>
          </a:p>
        </p:txBody>
      </p:sp>
      <p:sp>
        <p:nvSpPr>
          <p:cNvPr id="9" name="직사각형 8">
            <a:extLst>
              <a:ext uri="{FF2B5EF4-FFF2-40B4-BE49-F238E27FC236}">
                <a16:creationId xmlns:a16="http://schemas.microsoft.com/office/drawing/2014/main" id="{5F1A018C-59DF-4B67-99D9-AEFD3867549F}"/>
              </a:ext>
            </a:extLst>
          </p:cNvPr>
          <p:cNvSpPr/>
          <p:nvPr/>
        </p:nvSpPr>
        <p:spPr>
          <a:xfrm>
            <a:off x="6433657" y="4402020"/>
            <a:ext cx="2144084" cy="55199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  <a:effectLst>
            <a:outerShdw dist="101600" dir="2700000" algn="t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Data </a:t>
            </a:r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분석 팀 송부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2784CE1-DF8A-4BC1-9D06-484C6C985259}"/>
              </a:ext>
            </a:extLst>
          </p:cNvPr>
          <p:cNvSpPr txBox="1"/>
          <p:nvPr/>
        </p:nvSpPr>
        <p:spPr>
          <a:xfrm>
            <a:off x="5862100" y="2166663"/>
            <a:ext cx="324074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200" u="sng" dirty="0">
                <a:latin typeface="굴림" panose="020B0600000101010101" pitchFamily="50" charset="-127"/>
                <a:ea typeface="굴림" panose="020B0600000101010101" pitchFamily="50" charset="-127"/>
              </a:rPr>
              <a:t>검증 결과 오류 시 설문조사지 재 작성 수행</a:t>
            </a:r>
          </a:p>
        </p:txBody>
      </p:sp>
      <p:cxnSp>
        <p:nvCxnSpPr>
          <p:cNvPr id="12" name="연결선: 꺾임 11">
            <a:extLst>
              <a:ext uri="{FF2B5EF4-FFF2-40B4-BE49-F238E27FC236}">
                <a16:creationId xmlns:a16="http://schemas.microsoft.com/office/drawing/2014/main" id="{26C72D3A-4712-453F-97BE-079BB6BEBC1F}"/>
              </a:ext>
            </a:extLst>
          </p:cNvPr>
          <p:cNvCxnSpPr>
            <a:cxnSpLocks/>
            <a:stCxn id="5" idx="3"/>
            <a:endCxn id="8" idx="0"/>
          </p:cNvCxnSpPr>
          <p:nvPr/>
        </p:nvCxnSpPr>
        <p:spPr>
          <a:xfrm>
            <a:off x="4074459" y="1871050"/>
            <a:ext cx="3431240" cy="899922"/>
          </a:xfrm>
          <a:prstGeom prst="bentConnector2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직선 화살표 연결선 13">
            <a:extLst>
              <a:ext uri="{FF2B5EF4-FFF2-40B4-BE49-F238E27FC236}">
                <a16:creationId xmlns:a16="http://schemas.microsoft.com/office/drawing/2014/main" id="{FB72E5E5-DE57-4615-9BC8-161CA4E5E3C2}"/>
              </a:ext>
            </a:extLst>
          </p:cNvPr>
          <p:cNvCxnSpPr>
            <a:stCxn id="5" idx="2"/>
            <a:endCxn id="7" idx="0"/>
          </p:cNvCxnSpPr>
          <p:nvPr/>
        </p:nvCxnSpPr>
        <p:spPr>
          <a:xfrm>
            <a:off x="3002417" y="2147046"/>
            <a:ext cx="0" cy="54236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직선 화살표 연결선 15">
            <a:extLst>
              <a:ext uri="{FF2B5EF4-FFF2-40B4-BE49-F238E27FC236}">
                <a16:creationId xmlns:a16="http://schemas.microsoft.com/office/drawing/2014/main" id="{08641646-DC70-4C1F-80B3-FDB16D5329F9}"/>
              </a:ext>
            </a:extLst>
          </p:cNvPr>
          <p:cNvCxnSpPr>
            <a:cxnSpLocks/>
            <a:stCxn id="7" idx="6"/>
            <a:endCxn id="8" idx="1"/>
          </p:cNvCxnSpPr>
          <p:nvPr/>
        </p:nvCxnSpPr>
        <p:spPr>
          <a:xfrm flipV="1">
            <a:off x="3966123" y="3310355"/>
            <a:ext cx="1743790" cy="1555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직선 화살표 연결선 17">
            <a:extLst>
              <a:ext uri="{FF2B5EF4-FFF2-40B4-BE49-F238E27FC236}">
                <a16:creationId xmlns:a16="http://schemas.microsoft.com/office/drawing/2014/main" id="{0D7EAB76-029D-4654-9DA1-3101A884BA41}"/>
              </a:ext>
            </a:extLst>
          </p:cNvPr>
          <p:cNvCxnSpPr>
            <a:cxnSpLocks/>
          </p:cNvCxnSpPr>
          <p:nvPr/>
        </p:nvCxnSpPr>
        <p:spPr>
          <a:xfrm>
            <a:off x="7505699" y="3881542"/>
            <a:ext cx="0" cy="52047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직사각형 22">
            <a:extLst>
              <a:ext uri="{FF2B5EF4-FFF2-40B4-BE49-F238E27FC236}">
                <a16:creationId xmlns:a16="http://schemas.microsoft.com/office/drawing/2014/main" id="{AAB349C5-70B6-40B8-AEBF-2DEBA22F0831}"/>
              </a:ext>
            </a:extLst>
          </p:cNvPr>
          <p:cNvSpPr/>
          <p:nvPr/>
        </p:nvSpPr>
        <p:spPr>
          <a:xfrm>
            <a:off x="1383528" y="5211691"/>
            <a:ext cx="8957144" cy="1532964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atin typeface="굴림" panose="020B0600000101010101" pitchFamily="50" charset="-127"/>
              <a:ea typeface="굴림" panose="020B0600000101010101" pitchFamily="50" charset="-127"/>
            </a:endParaRPr>
          </a:p>
        </p:txBody>
      </p:sp>
      <p:sp>
        <p:nvSpPr>
          <p:cNvPr id="24" name="직사각형 23">
            <a:extLst>
              <a:ext uri="{FF2B5EF4-FFF2-40B4-BE49-F238E27FC236}">
                <a16:creationId xmlns:a16="http://schemas.microsoft.com/office/drawing/2014/main" id="{3EA8DEBC-402A-479B-AC6A-490D34D82403}"/>
              </a:ext>
            </a:extLst>
          </p:cNvPr>
          <p:cNvSpPr/>
          <p:nvPr/>
        </p:nvSpPr>
        <p:spPr>
          <a:xfrm>
            <a:off x="1383529" y="5211691"/>
            <a:ext cx="2076848" cy="42262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600" dirty="0">
                <a:solidFill>
                  <a:schemeClr val="tx1"/>
                </a:solidFill>
                <a:latin typeface="굴림" panose="020B0600000101010101" pitchFamily="50" charset="-127"/>
                <a:ea typeface="굴림" panose="020B0600000101010101" pitchFamily="50" charset="-127"/>
              </a:rPr>
              <a:t>설문 조사 기준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BAF1F7E5-604F-40C2-BC4B-FBCECA3FCDD3}"/>
              </a:ext>
            </a:extLst>
          </p:cNvPr>
          <p:cNvSpPr txBox="1"/>
          <p:nvPr/>
        </p:nvSpPr>
        <p:spPr>
          <a:xfrm>
            <a:off x="1497106" y="5657421"/>
            <a:ext cx="6831106" cy="773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1600" dirty="0">
                <a:latin typeface="굴림" panose="020B0600000101010101" pitchFamily="50" charset="-127"/>
                <a:ea typeface="굴림" panose="020B0600000101010101" pitchFamily="50" charset="-127"/>
              </a:rPr>
              <a:t>주 사용층인 </a:t>
            </a:r>
            <a:r>
              <a:rPr lang="en-US" altLang="ko-KR" sz="1600" dirty="0">
                <a:latin typeface="굴림" panose="020B0600000101010101" pitchFamily="50" charset="-127"/>
                <a:ea typeface="굴림" panose="020B0600000101010101" pitchFamily="50" charset="-127"/>
              </a:rPr>
              <a:t>20</a:t>
            </a:r>
            <a:r>
              <a:rPr lang="ko-KR" altLang="en-US" sz="1600" dirty="0">
                <a:latin typeface="굴림" panose="020B0600000101010101" pitchFamily="50" charset="-127"/>
                <a:ea typeface="굴림" panose="020B0600000101010101" pitchFamily="50" charset="-127"/>
              </a:rPr>
              <a:t>대</a:t>
            </a:r>
            <a:r>
              <a:rPr lang="en-US" altLang="ko-KR" sz="1600" dirty="0">
                <a:latin typeface="굴림" panose="020B0600000101010101" pitchFamily="50" charset="-127"/>
                <a:ea typeface="굴림" panose="020B0600000101010101" pitchFamily="50" charset="-127"/>
              </a:rPr>
              <a:t>~30</a:t>
            </a:r>
            <a:r>
              <a:rPr lang="ko-KR" altLang="en-US" sz="1600" dirty="0">
                <a:latin typeface="굴림" panose="020B0600000101010101" pitchFamily="50" charset="-127"/>
                <a:ea typeface="굴림" panose="020B0600000101010101" pitchFamily="50" charset="-127"/>
              </a:rPr>
              <a:t>대 고객이 </a:t>
            </a:r>
            <a:r>
              <a:rPr lang="en-US" altLang="ko-KR" sz="1600" dirty="0">
                <a:latin typeface="굴림" panose="020B0600000101010101" pitchFamily="50" charset="-127"/>
                <a:ea typeface="굴림" panose="020B0600000101010101" pitchFamily="50" charset="-127"/>
              </a:rPr>
              <a:t>50%</a:t>
            </a:r>
            <a:r>
              <a:rPr lang="ko-KR" altLang="en-US" sz="1600" dirty="0">
                <a:latin typeface="굴림" panose="020B0600000101010101" pitchFamily="50" charset="-127"/>
                <a:ea typeface="굴림" panose="020B0600000101010101" pitchFamily="50" charset="-127"/>
              </a:rPr>
              <a:t>이상 포함 되도록 실시</a:t>
            </a:r>
            <a:endParaRPr lang="en-US" altLang="ko-KR" sz="1600" dirty="0">
              <a:latin typeface="굴림" panose="020B0600000101010101" pitchFamily="50" charset="-127"/>
              <a:ea typeface="굴림" panose="020B0600000101010101" pitchFamily="50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1600" dirty="0">
                <a:latin typeface="굴림" panose="020B0600000101010101" pitchFamily="50" charset="-127"/>
                <a:ea typeface="굴림" panose="020B0600000101010101" pitchFamily="50" charset="-127"/>
              </a:rPr>
              <a:t>비 신뢰 데이터가 수집 되지 않도록 설문 조사 요원 교육 실시</a:t>
            </a:r>
          </a:p>
        </p:txBody>
      </p:sp>
    </p:spTree>
    <p:extLst>
      <p:ext uri="{BB962C8B-B14F-4D97-AF65-F5344CB8AC3E}">
        <p14:creationId xmlns:p14="http://schemas.microsoft.com/office/powerpoint/2010/main" val="18212743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75</Words>
  <Application>Microsoft Office PowerPoint</Application>
  <PresentationFormat>와이드스크린</PresentationFormat>
  <Paragraphs>25</Paragraphs>
  <Slides>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7" baseType="lpstr">
      <vt:lpstr>굴림</vt:lpstr>
      <vt:lpstr>맑은 고딕</vt:lpstr>
      <vt:lpstr>Arial</vt:lpstr>
      <vt:lpstr>Wingdings</vt:lpstr>
      <vt:lpstr>Office 테마</vt:lpstr>
      <vt:lpstr>영업점 직원 교육 방안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영업점 직원 교육 방안</dc:title>
  <dc:creator>조 범동</dc:creator>
  <cp:lastModifiedBy>조 범동</cp:lastModifiedBy>
  <cp:revision>8</cp:revision>
  <dcterms:created xsi:type="dcterms:W3CDTF">2020-07-17T00:26:02Z</dcterms:created>
  <dcterms:modified xsi:type="dcterms:W3CDTF">2020-07-17T00:56:41Z</dcterms:modified>
</cp:coreProperties>
</file>

<file path=docProps/thumbnail.jpeg>
</file>