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국내외 시장규모 비교</a:t>
            </a:r>
            <a:endParaRPr 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세계시장(억 달러)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2021년</c:v>
                </c:pt>
                <c:pt idx="1">
                  <c:v>2022년</c:v>
                </c:pt>
                <c:pt idx="2">
                  <c:v>2023년</c:v>
                </c:pt>
                <c:pt idx="3">
                  <c:v>2024년</c:v>
                </c:pt>
                <c:pt idx="4">
                  <c:v>2025년</c:v>
                </c:pt>
              </c:strCache>
            </c:strRef>
          </c:cat>
          <c:val>
            <c:numRef>
              <c:f>Sheet1!$B$2:$F$2</c:f>
              <c:numCache>
                <c:formatCode>0.0_ </c:formatCode>
                <c:ptCount val="5"/>
                <c:pt idx="0">
                  <c:v>31.4</c:v>
                </c:pt>
                <c:pt idx="1">
                  <c:v>35.200000000000003</c:v>
                </c:pt>
                <c:pt idx="2">
                  <c:v>39.299999999999997</c:v>
                </c:pt>
                <c:pt idx="3">
                  <c:v>40</c:v>
                </c:pt>
                <c:pt idx="4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3-4B69-AFFE-40F149E68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8354767"/>
        <c:axId val="1978362927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국내시장(억 원)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E3-4B69-AFFE-40F149E682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2021년</c:v>
                </c:pt>
                <c:pt idx="1">
                  <c:v>2022년</c:v>
                </c:pt>
                <c:pt idx="2">
                  <c:v>2023년</c:v>
                </c:pt>
                <c:pt idx="3">
                  <c:v>2024년</c:v>
                </c:pt>
                <c:pt idx="4">
                  <c:v>2025년</c:v>
                </c:pt>
              </c:strCache>
            </c:strRef>
          </c:cat>
          <c:val>
            <c:numRef>
              <c:f>Sheet1!$B$3:$F$3</c:f>
              <c:numCache>
                <c:formatCode>#,##0_ </c:formatCode>
                <c:ptCount val="5"/>
                <c:pt idx="0">
                  <c:v>41699</c:v>
                </c:pt>
                <c:pt idx="1">
                  <c:v>44493</c:v>
                </c:pt>
                <c:pt idx="2">
                  <c:v>47474</c:v>
                </c:pt>
                <c:pt idx="3">
                  <c:v>50655</c:v>
                </c:pt>
                <c:pt idx="4">
                  <c:v>54048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E3-4B69-AFFE-40F149E68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8361487"/>
        <c:axId val="1978355727"/>
      </c:lineChart>
      <c:catAx>
        <c:axId val="19783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978362927"/>
        <c:crosses val="autoZero"/>
        <c:auto val="1"/>
        <c:lblAlgn val="ctr"/>
        <c:lblOffset val="100"/>
        <c:noMultiLvlLbl val="0"/>
      </c:catAx>
      <c:valAx>
        <c:axId val="1978362927"/>
        <c:scaling>
          <c:orientation val="minMax"/>
        </c:scaling>
        <c:delete val="0"/>
        <c:axPos val="l"/>
        <c:numFmt formatCode="0_ 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978354767"/>
        <c:crosses val="autoZero"/>
        <c:crossBetween val="between"/>
      </c:valAx>
      <c:valAx>
        <c:axId val="1978355727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978361487"/>
        <c:crosses val="max"/>
        <c:crossBetween val="between"/>
        <c:majorUnit val="15000"/>
      </c:valAx>
      <c:catAx>
        <c:axId val="19783614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78355727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C000"/>
    </a:solidFill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17C7F-CAEB-4D12-B2AB-3E400A7F9B44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87760EB-61BD-40A4-8334-B313AC7FBE7A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지능화</a:t>
          </a:r>
        </a:p>
      </dgm:t>
    </dgm:pt>
    <dgm:pt modelId="{0EDF672C-C1C1-422B-AE48-7A8D7D49EA4B}" type="parTrans" cxnId="{94011035-4963-46DB-A557-0EA1A031095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FE42459-E979-4B5C-8305-517F2D5D84E6}" type="sibTrans" cxnId="{94011035-4963-46DB-A557-0EA1A031095A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9CA41B6-E269-41C6-9EDC-B87417346F5C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자동화</a:t>
          </a:r>
        </a:p>
      </dgm:t>
    </dgm:pt>
    <dgm:pt modelId="{84EDBC87-9271-487F-B4EE-E85B1CD81792}" type="parTrans" cxnId="{838963CE-4DD7-43B4-982D-AC66C7EAAA22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6F2ACFC-80B4-43BA-80FB-E13AF415E930}" type="sibTrans" cxnId="{838963CE-4DD7-43B4-982D-AC66C7EAAA22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C50DEA1-53E9-485F-AE4A-01C31A183A8D}">
      <dgm:prSet phldrT="[텍스트]" custT="1"/>
      <dgm:spPr/>
      <dgm:t>
        <a:bodyPr/>
        <a:lstStyle/>
        <a:p>
          <a:pPr latinLnBrk="1"/>
          <a:r>
            <a:rPr lang="ko-KR" altLang="en-US" sz="1800">
              <a:latin typeface="굴림" panose="020B0600000101010101" pitchFamily="50" charset="-127"/>
              <a:ea typeface="굴림" panose="020B0600000101010101" pitchFamily="50" charset="-127"/>
            </a:rPr>
            <a:t>연결화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D51F6E1-8E9D-4CB4-ACCE-28839C078346}" type="parTrans" cxnId="{B90B252F-E526-4AFB-98C5-4E1075FEB93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447FF33-EFD6-4CE6-BDA3-64074A70CA27}" type="sibTrans" cxnId="{B90B252F-E526-4AFB-98C5-4E1075FEB93B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8EFC1A5-73A7-44E9-8B0D-B7A777EE4D41}" type="pres">
      <dgm:prSet presAssocID="{88817C7F-CAEB-4D12-B2AB-3E400A7F9B44}" presName="diagram" presStyleCnt="0">
        <dgm:presLayoutVars>
          <dgm:dir/>
          <dgm:resizeHandles val="exact"/>
        </dgm:presLayoutVars>
      </dgm:prSet>
      <dgm:spPr/>
    </dgm:pt>
    <dgm:pt modelId="{508D100D-4E0B-4AB4-9082-EC17176796A8}" type="pres">
      <dgm:prSet presAssocID="{387760EB-61BD-40A4-8334-B313AC7FBE7A}" presName="node" presStyleLbl="node1" presStyleIdx="0" presStyleCnt="3">
        <dgm:presLayoutVars>
          <dgm:bulletEnabled val="1"/>
        </dgm:presLayoutVars>
      </dgm:prSet>
      <dgm:spPr/>
    </dgm:pt>
    <dgm:pt modelId="{28D86558-0E4D-4341-8D20-809A4642FC18}" type="pres">
      <dgm:prSet presAssocID="{8FE42459-E979-4B5C-8305-517F2D5D84E6}" presName="sibTrans" presStyleCnt="0"/>
      <dgm:spPr/>
    </dgm:pt>
    <dgm:pt modelId="{E9938361-F960-4155-86BE-10F1B378EF2A}" type="pres">
      <dgm:prSet presAssocID="{D9CA41B6-E269-41C6-9EDC-B87417346F5C}" presName="node" presStyleLbl="node1" presStyleIdx="1" presStyleCnt="3">
        <dgm:presLayoutVars>
          <dgm:bulletEnabled val="1"/>
        </dgm:presLayoutVars>
      </dgm:prSet>
      <dgm:spPr/>
    </dgm:pt>
    <dgm:pt modelId="{5BB86245-739F-4EA1-99DB-46B3FBD7AE11}" type="pres">
      <dgm:prSet presAssocID="{E6F2ACFC-80B4-43BA-80FB-E13AF415E930}" presName="sibTrans" presStyleCnt="0"/>
      <dgm:spPr/>
    </dgm:pt>
    <dgm:pt modelId="{E1C6319B-3F8F-4188-99B2-5E99625B3EF6}" type="pres">
      <dgm:prSet presAssocID="{4C50DEA1-53E9-485F-AE4A-01C31A183A8D}" presName="node" presStyleLbl="node1" presStyleIdx="2" presStyleCnt="3">
        <dgm:presLayoutVars>
          <dgm:bulletEnabled val="1"/>
        </dgm:presLayoutVars>
      </dgm:prSet>
      <dgm:spPr/>
    </dgm:pt>
  </dgm:ptLst>
  <dgm:cxnLst>
    <dgm:cxn modelId="{B90B252F-E526-4AFB-98C5-4E1075FEB93B}" srcId="{88817C7F-CAEB-4D12-B2AB-3E400A7F9B44}" destId="{4C50DEA1-53E9-485F-AE4A-01C31A183A8D}" srcOrd="2" destOrd="0" parTransId="{4D51F6E1-8E9D-4CB4-ACCE-28839C078346}" sibTransId="{8447FF33-EFD6-4CE6-BDA3-64074A70CA27}"/>
    <dgm:cxn modelId="{8385AD31-FCC2-4353-ACDF-7BE0BC7FA04F}" type="presOf" srcId="{88817C7F-CAEB-4D12-B2AB-3E400A7F9B44}" destId="{98EFC1A5-73A7-44E9-8B0D-B7A777EE4D41}" srcOrd="0" destOrd="0" presId="urn:microsoft.com/office/officeart/2005/8/layout/default"/>
    <dgm:cxn modelId="{94011035-4963-46DB-A557-0EA1A031095A}" srcId="{88817C7F-CAEB-4D12-B2AB-3E400A7F9B44}" destId="{387760EB-61BD-40A4-8334-B313AC7FBE7A}" srcOrd="0" destOrd="0" parTransId="{0EDF672C-C1C1-422B-AE48-7A8D7D49EA4B}" sibTransId="{8FE42459-E979-4B5C-8305-517F2D5D84E6}"/>
    <dgm:cxn modelId="{062773BE-AEDD-4E9F-B8A6-6B202F6F8A58}" type="presOf" srcId="{D9CA41B6-E269-41C6-9EDC-B87417346F5C}" destId="{E9938361-F960-4155-86BE-10F1B378EF2A}" srcOrd="0" destOrd="0" presId="urn:microsoft.com/office/officeart/2005/8/layout/default"/>
    <dgm:cxn modelId="{C8C8A8CA-8576-4134-92C9-EC02AA25A7CB}" type="presOf" srcId="{387760EB-61BD-40A4-8334-B313AC7FBE7A}" destId="{508D100D-4E0B-4AB4-9082-EC17176796A8}" srcOrd="0" destOrd="0" presId="urn:microsoft.com/office/officeart/2005/8/layout/default"/>
    <dgm:cxn modelId="{838963CE-4DD7-43B4-982D-AC66C7EAAA22}" srcId="{88817C7F-CAEB-4D12-B2AB-3E400A7F9B44}" destId="{D9CA41B6-E269-41C6-9EDC-B87417346F5C}" srcOrd="1" destOrd="0" parTransId="{84EDBC87-9271-487F-B4EE-E85B1CD81792}" sibTransId="{E6F2ACFC-80B4-43BA-80FB-E13AF415E930}"/>
    <dgm:cxn modelId="{E40A21D4-4A6E-4DE3-A47D-7D82334FAD53}" type="presOf" srcId="{4C50DEA1-53E9-485F-AE4A-01C31A183A8D}" destId="{E1C6319B-3F8F-4188-99B2-5E99625B3EF6}" srcOrd="0" destOrd="0" presId="urn:microsoft.com/office/officeart/2005/8/layout/default"/>
    <dgm:cxn modelId="{42984A18-F6DA-47A2-853A-847834BDB38C}" type="presParOf" srcId="{98EFC1A5-73A7-44E9-8B0D-B7A777EE4D41}" destId="{508D100D-4E0B-4AB4-9082-EC17176796A8}" srcOrd="0" destOrd="0" presId="urn:microsoft.com/office/officeart/2005/8/layout/default"/>
    <dgm:cxn modelId="{40A19C75-C5B2-404B-9EC9-8DEA1055FA46}" type="presParOf" srcId="{98EFC1A5-73A7-44E9-8B0D-B7A777EE4D41}" destId="{28D86558-0E4D-4341-8D20-809A4642FC18}" srcOrd="1" destOrd="0" presId="urn:microsoft.com/office/officeart/2005/8/layout/default"/>
    <dgm:cxn modelId="{C2DFDDB2-1AB8-427E-A0AC-EFA0D68C7451}" type="presParOf" srcId="{98EFC1A5-73A7-44E9-8B0D-B7A777EE4D41}" destId="{E9938361-F960-4155-86BE-10F1B378EF2A}" srcOrd="2" destOrd="0" presId="urn:microsoft.com/office/officeart/2005/8/layout/default"/>
    <dgm:cxn modelId="{9B03267C-8E0C-4377-AE8F-6B8AA6EDB4EB}" type="presParOf" srcId="{98EFC1A5-73A7-44E9-8B0D-B7A777EE4D41}" destId="{5BB86245-739F-4EA1-99DB-46B3FBD7AE11}" srcOrd="3" destOrd="0" presId="urn:microsoft.com/office/officeart/2005/8/layout/default"/>
    <dgm:cxn modelId="{DA4D8A08-44DA-43A2-A90C-850C1810499A}" type="presParOf" srcId="{98EFC1A5-73A7-44E9-8B0D-B7A777EE4D41}" destId="{E1C6319B-3F8F-4188-99B2-5E99625B3EF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188C9-4FDD-47E9-910C-BC4301C5AA1A}" type="doc">
      <dgm:prSet loTypeId="urn:microsoft.com/office/officeart/2005/8/layout/funnel1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F0C261C4-A122-498E-9908-34A510F279A0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소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비</a:t>
          </a:r>
        </a:p>
      </dgm:t>
    </dgm:pt>
    <dgm:pt modelId="{0D918CC9-2E5C-486B-8914-6634D2279490}" type="parTrans" cxnId="{54076EFF-5376-493E-A226-3D4DE08B0D0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5113F3A-C780-4CEF-92BC-057318888BB6}" type="sibTrans" cxnId="{54076EFF-5376-493E-A226-3D4DE08B0D0F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95502A9-D19E-4D02-B8BC-AEDE7A999DFB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유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통</a:t>
          </a:r>
        </a:p>
      </dgm:t>
    </dgm:pt>
    <dgm:pt modelId="{003B8AB1-0529-48AF-9A5B-CAF3FA9EFB52}" type="parTrans" cxnId="{34EABEEF-99AF-45F2-9BC6-DD3FCEDFCA6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264DE88-5512-4FB6-ABA6-09F3E66614D3}" type="sibTrans" cxnId="{34EABEEF-99AF-45F2-9BC6-DD3FCEDFCA67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E29239E-00B7-4F1C-B3BD-583A8422E18D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생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산</a:t>
          </a:r>
        </a:p>
      </dgm:t>
    </dgm:pt>
    <dgm:pt modelId="{4CD33A4D-E43B-489F-89C1-E314A2FD796B}" type="parTrans" cxnId="{1F614A4A-DCBF-4FA1-8D53-8CA0824BBF6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C3D2A40-584E-46F5-916F-DFEB5006E24C}" type="sibTrans" cxnId="{1F614A4A-DCBF-4FA1-8D53-8CA0824BBF68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7DCE406-D1D3-4537-B5D6-C25CD4B5D00E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스마트 농업</a:t>
          </a:r>
        </a:p>
      </dgm:t>
    </dgm:pt>
    <dgm:pt modelId="{A1A828CB-C926-4E6C-B5FC-8F27271619E3}" type="parTrans" cxnId="{0837E1B6-36C6-47C0-9614-48DEACD28D76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1318EC6-65D1-4124-BAF2-5D0723D9F90C}" type="sibTrans" cxnId="{0837E1B6-36C6-47C0-9614-48DEACD28D76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59C17BD-D95C-452B-90F1-FFF4C00DA59B}" type="pres">
      <dgm:prSet presAssocID="{405188C9-4FDD-47E9-910C-BC4301C5AA1A}" presName="Name0" presStyleCnt="0">
        <dgm:presLayoutVars>
          <dgm:chMax val="4"/>
          <dgm:resizeHandles val="exact"/>
        </dgm:presLayoutVars>
      </dgm:prSet>
      <dgm:spPr/>
    </dgm:pt>
    <dgm:pt modelId="{DE732030-0724-478F-830B-161409C97145}" type="pres">
      <dgm:prSet presAssocID="{405188C9-4FDD-47E9-910C-BC4301C5AA1A}" presName="ellipse" presStyleLbl="trBgShp" presStyleIdx="0" presStyleCnt="1"/>
      <dgm:spPr/>
    </dgm:pt>
    <dgm:pt modelId="{E51BCDFE-9408-43C0-90F6-C43067D18482}" type="pres">
      <dgm:prSet presAssocID="{405188C9-4FDD-47E9-910C-BC4301C5AA1A}" presName="arrow1" presStyleLbl="fgShp" presStyleIdx="0" presStyleCnt="1"/>
      <dgm:spPr/>
    </dgm:pt>
    <dgm:pt modelId="{8066D88F-A343-4713-8BFD-FF3556284962}" type="pres">
      <dgm:prSet presAssocID="{405188C9-4FDD-47E9-910C-BC4301C5AA1A}" presName="rectangle" presStyleLbl="revTx" presStyleIdx="0" presStyleCnt="1" custScaleX="110000">
        <dgm:presLayoutVars>
          <dgm:bulletEnabled val="1"/>
        </dgm:presLayoutVars>
      </dgm:prSet>
      <dgm:spPr/>
    </dgm:pt>
    <dgm:pt modelId="{EEB6145F-253F-49A8-8330-B61D412A2D27}" type="pres">
      <dgm:prSet presAssocID="{C95502A9-D19E-4D02-B8BC-AEDE7A999DFB}" presName="item1" presStyleLbl="node1" presStyleIdx="0" presStyleCnt="3">
        <dgm:presLayoutVars>
          <dgm:bulletEnabled val="1"/>
        </dgm:presLayoutVars>
      </dgm:prSet>
      <dgm:spPr/>
    </dgm:pt>
    <dgm:pt modelId="{977343EB-C13C-4448-8068-72D674041262}" type="pres">
      <dgm:prSet presAssocID="{2E29239E-00B7-4F1C-B3BD-583A8422E18D}" presName="item2" presStyleLbl="node1" presStyleIdx="1" presStyleCnt="3">
        <dgm:presLayoutVars>
          <dgm:bulletEnabled val="1"/>
        </dgm:presLayoutVars>
      </dgm:prSet>
      <dgm:spPr/>
    </dgm:pt>
    <dgm:pt modelId="{2D58539D-6BB2-4E4E-BC1F-CE626E712C8F}" type="pres">
      <dgm:prSet presAssocID="{F7DCE406-D1D3-4537-B5D6-C25CD4B5D00E}" presName="item3" presStyleLbl="node1" presStyleIdx="2" presStyleCnt="3">
        <dgm:presLayoutVars>
          <dgm:bulletEnabled val="1"/>
        </dgm:presLayoutVars>
      </dgm:prSet>
      <dgm:spPr/>
    </dgm:pt>
    <dgm:pt modelId="{B3F8E2CB-9DC9-4D97-8A22-69BA69ED0CB3}" type="pres">
      <dgm:prSet presAssocID="{405188C9-4FDD-47E9-910C-BC4301C5AA1A}" presName="funnel" presStyleLbl="trAlignAcc1" presStyleIdx="0" presStyleCnt="1"/>
      <dgm:spPr/>
    </dgm:pt>
  </dgm:ptLst>
  <dgm:cxnLst>
    <dgm:cxn modelId="{FA0C3543-2576-48A6-BAF2-5631C8344A96}" type="presOf" srcId="{2E29239E-00B7-4F1C-B3BD-583A8422E18D}" destId="{EEB6145F-253F-49A8-8330-B61D412A2D27}" srcOrd="0" destOrd="0" presId="urn:microsoft.com/office/officeart/2005/8/layout/funnel1"/>
    <dgm:cxn modelId="{1F614A4A-DCBF-4FA1-8D53-8CA0824BBF68}" srcId="{405188C9-4FDD-47E9-910C-BC4301C5AA1A}" destId="{2E29239E-00B7-4F1C-B3BD-583A8422E18D}" srcOrd="2" destOrd="0" parTransId="{4CD33A4D-E43B-489F-89C1-E314A2FD796B}" sibTransId="{8C3D2A40-584E-46F5-916F-DFEB5006E24C}"/>
    <dgm:cxn modelId="{F4D3A56F-9F5C-449A-86D0-53D0A6C717E6}" type="presOf" srcId="{F7DCE406-D1D3-4537-B5D6-C25CD4B5D00E}" destId="{8066D88F-A343-4713-8BFD-FF3556284962}" srcOrd="0" destOrd="0" presId="urn:microsoft.com/office/officeart/2005/8/layout/funnel1"/>
    <dgm:cxn modelId="{0E52B3A9-4BF3-4E18-A1A8-815A4B8C2447}" type="presOf" srcId="{405188C9-4FDD-47E9-910C-BC4301C5AA1A}" destId="{759C17BD-D95C-452B-90F1-FFF4C00DA59B}" srcOrd="0" destOrd="0" presId="urn:microsoft.com/office/officeart/2005/8/layout/funnel1"/>
    <dgm:cxn modelId="{0837E1B6-36C6-47C0-9614-48DEACD28D76}" srcId="{405188C9-4FDD-47E9-910C-BC4301C5AA1A}" destId="{F7DCE406-D1D3-4537-B5D6-C25CD4B5D00E}" srcOrd="3" destOrd="0" parTransId="{A1A828CB-C926-4E6C-B5FC-8F27271619E3}" sibTransId="{11318EC6-65D1-4124-BAF2-5D0723D9F90C}"/>
    <dgm:cxn modelId="{41A737D1-60F8-4997-9254-BF06A5E0E4EF}" type="presOf" srcId="{C95502A9-D19E-4D02-B8BC-AEDE7A999DFB}" destId="{977343EB-C13C-4448-8068-72D674041262}" srcOrd="0" destOrd="0" presId="urn:microsoft.com/office/officeart/2005/8/layout/funnel1"/>
    <dgm:cxn modelId="{34EABEEF-99AF-45F2-9BC6-DD3FCEDFCA67}" srcId="{405188C9-4FDD-47E9-910C-BC4301C5AA1A}" destId="{C95502A9-D19E-4D02-B8BC-AEDE7A999DFB}" srcOrd="1" destOrd="0" parTransId="{003B8AB1-0529-48AF-9A5B-CAF3FA9EFB52}" sibTransId="{6264DE88-5512-4FB6-ABA6-09F3E66614D3}"/>
    <dgm:cxn modelId="{ED1BC5F8-D9EB-466C-B85D-B34205107AC3}" type="presOf" srcId="{F0C261C4-A122-498E-9908-34A510F279A0}" destId="{2D58539D-6BB2-4E4E-BC1F-CE626E712C8F}" srcOrd="0" destOrd="0" presId="urn:microsoft.com/office/officeart/2005/8/layout/funnel1"/>
    <dgm:cxn modelId="{54076EFF-5376-493E-A226-3D4DE08B0D0F}" srcId="{405188C9-4FDD-47E9-910C-BC4301C5AA1A}" destId="{F0C261C4-A122-498E-9908-34A510F279A0}" srcOrd="0" destOrd="0" parTransId="{0D918CC9-2E5C-486B-8914-6634D2279490}" sibTransId="{95113F3A-C780-4CEF-92BC-057318888BB6}"/>
    <dgm:cxn modelId="{2DC6D4D6-A406-46E5-8DF6-16B169F12AA8}" type="presParOf" srcId="{759C17BD-D95C-452B-90F1-FFF4C00DA59B}" destId="{DE732030-0724-478F-830B-161409C97145}" srcOrd="0" destOrd="0" presId="urn:microsoft.com/office/officeart/2005/8/layout/funnel1"/>
    <dgm:cxn modelId="{BB5AC1C3-3F98-4A29-A274-1991A0610607}" type="presParOf" srcId="{759C17BD-D95C-452B-90F1-FFF4C00DA59B}" destId="{E51BCDFE-9408-43C0-90F6-C43067D18482}" srcOrd="1" destOrd="0" presId="urn:microsoft.com/office/officeart/2005/8/layout/funnel1"/>
    <dgm:cxn modelId="{E2B9B7E4-223B-44E5-A2E9-8AC31A12CA61}" type="presParOf" srcId="{759C17BD-D95C-452B-90F1-FFF4C00DA59B}" destId="{8066D88F-A343-4713-8BFD-FF3556284962}" srcOrd="2" destOrd="0" presId="urn:microsoft.com/office/officeart/2005/8/layout/funnel1"/>
    <dgm:cxn modelId="{E84D12C0-E948-4AC7-89E6-12AF4E243E85}" type="presParOf" srcId="{759C17BD-D95C-452B-90F1-FFF4C00DA59B}" destId="{EEB6145F-253F-49A8-8330-B61D412A2D27}" srcOrd="3" destOrd="0" presId="urn:microsoft.com/office/officeart/2005/8/layout/funnel1"/>
    <dgm:cxn modelId="{E0194534-716B-4000-A523-B32522B4FDB3}" type="presParOf" srcId="{759C17BD-D95C-452B-90F1-FFF4C00DA59B}" destId="{977343EB-C13C-4448-8068-72D674041262}" srcOrd="4" destOrd="0" presId="urn:microsoft.com/office/officeart/2005/8/layout/funnel1"/>
    <dgm:cxn modelId="{04002521-2E2E-46C1-B03B-E6133770C86D}" type="presParOf" srcId="{759C17BD-D95C-452B-90F1-FFF4C00DA59B}" destId="{2D58539D-6BB2-4E4E-BC1F-CE626E712C8F}" srcOrd="5" destOrd="0" presId="urn:microsoft.com/office/officeart/2005/8/layout/funnel1"/>
    <dgm:cxn modelId="{0585FF14-8F55-4BBF-9C2B-32EC65D872FE}" type="presParOf" srcId="{759C17BD-D95C-452B-90F1-FFF4C00DA59B}" destId="{B3F8E2CB-9DC9-4D97-8A22-69BA69ED0CB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D100D-4E0B-4AB4-9082-EC17176796A8}">
      <dsp:nvSpPr>
        <dsp:cNvPr id="0" name=""/>
        <dsp:cNvSpPr/>
      </dsp:nvSpPr>
      <dsp:spPr>
        <a:xfrm>
          <a:off x="323" y="238131"/>
          <a:ext cx="1260496" cy="7562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지능화</a:t>
          </a:r>
        </a:p>
      </dsp:txBody>
      <dsp:txXfrm>
        <a:off x="323" y="238131"/>
        <a:ext cx="1260496" cy="756297"/>
      </dsp:txXfrm>
    </dsp:sp>
    <dsp:sp modelId="{E9938361-F960-4155-86BE-10F1B378EF2A}">
      <dsp:nvSpPr>
        <dsp:cNvPr id="0" name=""/>
        <dsp:cNvSpPr/>
      </dsp:nvSpPr>
      <dsp:spPr>
        <a:xfrm>
          <a:off x="1386869" y="238131"/>
          <a:ext cx="1260496" cy="7562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자동화</a:t>
          </a:r>
        </a:p>
      </dsp:txBody>
      <dsp:txXfrm>
        <a:off x="1386869" y="238131"/>
        <a:ext cx="1260496" cy="756297"/>
      </dsp:txXfrm>
    </dsp:sp>
    <dsp:sp modelId="{E1C6319B-3F8F-4188-99B2-5E99625B3EF6}">
      <dsp:nvSpPr>
        <dsp:cNvPr id="0" name=""/>
        <dsp:cNvSpPr/>
      </dsp:nvSpPr>
      <dsp:spPr>
        <a:xfrm>
          <a:off x="693596" y="1120478"/>
          <a:ext cx="1260496" cy="7562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latin typeface="굴림" panose="020B0600000101010101" pitchFamily="50" charset="-127"/>
              <a:ea typeface="굴림" panose="020B0600000101010101" pitchFamily="50" charset="-127"/>
            </a:rPr>
            <a:t>연결화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693596" y="1120478"/>
        <a:ext cx="1260496" cy="756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32030-0724-478F-830B-161409C97145}">
      <dsp:nvSpPr>
        <dsp:cNvPr id="0" name=""/>
        <dsp:cNvSpPr/>
      </dsp:nvSpPr>
      <dsp:spPr>
        <a:xfrm>
          <a:off x="416520" y="144747"/>
          <a:ext cx="1522129" cy="528615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BCDFE-9408-43C0-90F6-C43067D18482}">
      <dsp:nvSpPr>
        <dsp:cNvPr id="0" name=""/>
        <dsp:cNvSpPr/>
      </dsp:nvSpPr>
      <dsp:spPr>
        <a:xfrm>
          <a:off x="1032452" y="1439147"/>
          <a:ext cx="294986" cy="188791"/>
        </a:xfrm>
        <a:prstGeom prst="down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8066D88F-A343-4713-8BFD-FF3556284962}">
      <dsp:nvSpPr>
        <dsp:cNvPr id="0" name=""/>
        <dsp:cNvSpPr/>
      </dsp:nvSpPr>
      <dsp:spPr>
        <a:xfrm>
          <a:off x="401181" y="1590180"/>
          <a:ext cx="1557528" cy="353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스마트 농업</a:t>
          </a:r>
        </a:p>
      </dsp:txBody>
      <dsp:txXfrm>
        <a:off x="401181" y="1590180"/>
        <a:ext cx="1557528" cy="353983"/>
      </dsp:txXfrm>
    </dsp:sp>
    <dsp:sp modelId="{EEB6145F-253F-49A8-8330-B61D412A2D27}">
      <dsp:nvSpPr>
        <dsp:cNvPr id="0" name=""/>
        <dsp:cNvSpPr/>
      </dsp:nvSpPr>
      <dsp:spPr>
        <a:xfrm>
          <a:off x="969915" y="714188"/>
          <a:ext cx="530975" cy="53097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생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산</a:t>
          </a:r>
        </a:p>
      </dsp:txBody>
      <dsp:txXfrm>
        <a:off x="1047674" y="791947"/>
        <a:ext cx="375457" cy="375457"/>
      </dsp:txXfrm>
    </dsp:sp>
    <dsp:sp modelId="{977343EB-C13C-4448-8068-72D674041262}">
      <dsp:nvSpPr>
        <dsp:cNvPr id="0" name=""/>
        <dsp:cNvSpPr/>
      </dsp:nvSpPr>
      <dsp:spPr>
        <a:xfrm>
          <a:off x="589972" y="315839"/>
          <a:ext cx="530975" cy="53097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유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통</a:t>
          </a:r>
        </a:p>
      </dsp:txBody>
      <dsp:txXfrm>
        <a:off x="667731" y="393598"/>
        <a:ext cx="375457" cy="375457"/>
      </dsp:txXfrm>
    </dsp:sp>
    <dsp:sp modelId="{2D58539D-6BB2-4E4E-BC1F-CE626E712C8F}">
      <dsp:nvSpPr>
        <dsp:cNvPr id="0" name=""/>
        <dsp:cNvSpPr/>
      </dsp:nvSpPr>
      <dsp:spPr>
        <a:xfrm>
          <a:off x="1132747" y="187461"/>
          <a:ext cx="530975" cy="53097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소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비</a:t>
          </a:r>
        </a:p>
      </dsp:txBody>
      <dsp:txXfrm>
        <a:off x="1210506" y="265220"/>
        <a:ext cx="375457" cy="375457"/>
      </dsp:txXfrm>
    </dsp:sp>
    <dsp:sp modelId="{B3F8E2CB-9DC9-4D97-8A22-69BA69ED0CB3}">
      <dsp:nvSpPr>
        <dsp:cNvPr id="0" name=""/>
        <dsp:cNvSpPr/>
      </dsp:nvSpPr>
      <dsp:spPr>
        <a:xfrm>
          <a:off x="353983" y="79850"/>
          <a:ext cx="1651923" cy="1321538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F0DC9-4963-4BA7-8294-38CE2B597126}" type="datetimeFigureOut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B5E2-90DC-4A08-836F-ACC1C818ED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0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85D-FBD9-4406-9967-825C8B681599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299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529DE-C85A-4B03-9B19-3A1EFED2C353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02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67B9-F15A-4EA5-B6E1-5D6B051E27A0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0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B82D-6182-4CD4-9349-5E59DA4EBA71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46315" y="6356352"/>
            <a:ext cx="22288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31F128-E79B-43B4-9DC0-FFFC1FC520B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233B183-5CCF-DEA1-E6CE-3B4B2AF42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6209906"/>
            <a:ext cx="1530282" cy="565933"/>
          </a:xfrm>
          <a:prstGeom prst="rect">
            <a:avLst/>
          </a:prstGeom>
        </p:spPr>
      </p:pic>
      <p:sp>
        <p:nvSpPr>
          <p:cNvPr id="10" name="사다리꼴 9">
            <a:extLst>
              <a:ext uri="{FF2B5EF4-FFF2-40B4-BE49-F238E27FC236}">
                <a16:creationId xmlns:a16="http://schemas.microsoft.com/office/drawing/2014/main" id="{94CA3A2A-0D15-B50F-6F15-1D4694C712E3}"/>
              </a:ext>
            </a:extLst>
          </p:cNvPr>
          <p:cNvSpPr/>
          <p:nvPr userDrawn="1"/>
        </p:nvSpPr>
        <p:spPr>
          <a:xfrm>
            <a:off x="0" y="603114"/>
            <a:ext cx="9912485" cy="583660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75917AB0-595D-E172-942C-7951408048FE}"/>
              </a:ext>
            </a:extLst>
          </p:cNvPr>
          <p:cNvSpPr/>
          <p:nvPr userDrawn="1"/>
        </p:nvSpPr>
        <p:spPr>
          <a:xfrm>
            <a:off x="869004" y="1"/>
            <a:ext cx="8167992" cy="1186774"/>
          </a:xfrm>
          <a:prstGeom prst="hexagon">
            <a:avLst>
              <a:gd name="adj" fmla="val 100200"/>
              <a:gd name="vf" fmla="val 11547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"/>
            <a:ext cx="8543925" cy="1186773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1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9CDB-708A-4F87-BAD9-16B2EEE44FDE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18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052A-B99C-44BB-9C9A-EB5CAAFA36FA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52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66E5-C3D6-4FD4-842E-3DEF87A21D5D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86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3754-7078-48F2-9672-E2C278DF9099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52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FC58-A690-4856-8ACC-3988949E7BBB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483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EA3-03D2-4EA9-91FB-24058D6950E8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15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8748-BA88-4BCE-A2C4-A08EB1246A9A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77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7890-E371-4D97-913A-338C0D5EF53A}" type="datetime1">
              <a:rPr lang="ko-KR" altLang="en-US" smtClean="0"/>
              <a:t>2026-07-22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F128-E79B-43B4-9DC0-FFFC1FC520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61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화살표: 오각형 3">
            <a:extLst>
              <a:ext uri="{FF2B5EF4-FFF2-40B4-BE49-F238E27FC236}">
                <a16:creationId xmlns:a16="http://schemas.microsoft.com/office/drawing/2014/main" id="{BCC347B4-810A-B723-CD11-45B217B9A80C}"/>
              </a:ext>
            </a:extLst>
          </p:cNvPr>
          <p:cNvSpPr/>
          <p:nvPr/>
        </p:nvSpPr>
        <p:spPr>
          <a:xfrm>
            <a:off x="-1" y="0"/>
            <a:ext cx="5268191" cy="6858000"/>
          </a:xfrm>
          <a:prstGeom prst="homePlate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2071851-618C-D336-C701-6947086918C5}"/>
              </a:ext>
            </a:extLst>
          </p:cNvPr>
          <p:cNvSpPr/>
          <p:nvPr/>
        </p:nvSpPr>
        <p:spPr>
          <a:xfrm>
            <a:off x="976744" y="2213264"/>
            <a:ext cx="7592288" cy="12261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32087"/>
              </a:avLst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Smart Farming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BEBB60C-890A-EBAD-3588-38802C70B1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217511"/>
            <a:ext cx="1976870" cy="73109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038214A-1191-69AA-57F8-6A3CC4D086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3195761"/>
            <a:ext cx="2240402" cy="8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4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65F57B9-538D-A688-07C3-FD5093A7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7393B80-292D-6CC4-FB54-096017FE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8632A91C-8A1B-3F68-3989-504E56D8E528}"/>
              </a:ext>
            </a:extLst>
          </p:cNvPr>
          <p:cNvSpPr/>
          <p:nvPr/>
        </p:nvSpPr>
        <p:spPr>
          <a:xfrm flipH="1">
            <a:off x="1818409" y="2150918"/>
            <a:ext cx="4821382" cy="332509"/>
          </a:xfrm>
          <a:prstGeom prst="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순서도: 화면 표시 4">
            <a:extLst>
              <a:ext uri="{FF2B5EF4-FFF2-40B4-BE49-F238E27FC236}">
                <a16:creationId xmlns:a16="http://schemas.microsoft.com/office/drawing/2014/main" id="{F03444A0-D86D-65AE-CCF6-C57B4F2AFD9D}"/>
              </a:ext>
            </a:extLst>
          </p:cNvPr>
          <p:cNvSpPr/>
          <p:nvPr/>
        </p:nvSpPr>
        <p:spPr>
          <a:xfrm flipH="1">
            <a:off x="1111827" y="1745672"/>
            <a:ext cx="1018309" cy="748146"/>
          </a:xfrm>
          <a:prstGeom prst="flowChartDisp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67AB2-B4A0-31CD-08D3-D5C883B0B7C9}"/>
              </a:ext>
            </a:extLst>
          </p:cNvPr>
          <p:cNvSpPr txBox="1"/>
          <p:nvPr/>
        </p:nvSpPr>
        <p:spPr>
          <a:xfrm>
            <a:off x="2130136" y="1839191"/>
            <a:ext cx="426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의미 </a:t>
            </a:r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72ECD9C7-FDA4-4E28-4E1D-8C36D224C38B}"/>
              </a:ext>
            </a:extLst>
          </p:cNvPr>
          <p:cNvSpPr/>
          <p:nvPr/>
        </p:nvSpPr>
        <p:spPr>
          <a:xfrm flipH="1">
            <a:off x="1818409" y="3262745"/>
            <a:ext cx="4821382" cy="332509"/>
          </a:xfrm>
          <a:prstGeom prst="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화면 표시 8">
            <a:extLst>
              <a:ext uri="{FF2B5EF4-FFF2-40B4-BE49-F238E27FC236}">
                <a16:creationId xmlns:a16="http://schemas.microsoft.com/office/drawing/2014/main" id="{320E8235-7E2D-14BF-8635-AE45D2E66AF3}"/>
              </a:ext>
            </a:extLst>
          </p:cNvPr>
          <p:cNvSpPr/>
          <p:nvPr/>
        </p:nvSpPr>
        <p:spPr>
          <a:xfrm flipH="1">
            <a:off x="1111827" y="2857499"/>
            <a:ext cx="1018309" cy="748146"/>
          </a:xfrm>
          <a:prstGeom prst="flowChartDisp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5D44C-C080-C931-26FC-4CF34CC74418}"/>
              </a:ext>
            </a:extLst>
          </p:cNvPr>
          <p:cNvSpPr txBox="1"/>
          <p:nvPr/>
        </p:nvSpPr>
        <p:spPr>
          <a:xfrm>
            <a:off x="2130136" y="2951018"/>
            <a:ext cx="426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세대별 스마트 팜 모델</a:t>
            </a:r>
          </a:p>
        </p:txBody>
      </p:sp>
      <p:sp>
        <p:nvSpPr>
          <p:cNvPr id="11" name="L 도형 10">
            <a:extLst>
              <a:ext uri="{FF2B5EF4-FFF2-40B4-BE49-F238E27FC236}">
                <a16:creationId xmlns:a16="http://schemas.microsoft.com/office/drawing/2014/main" id="{A8D0EBF0-7CDC-B5BE-309A-D08113A3DB0D}"/>
              </a:ext>
            </a:extLst>
          </p:cNvPr>
          <p:cNvSpPr/>
          <p:nvPr/>
        </p:nvSpPr>
        <p:spPr>
          <a:xfrm flipH="1">
            <a:off x="1818409" y="4405746"/>
            <a:ext cx="4821382" cy="332509"/>
          </a:xfrm>
          <a:prstGeom prst="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화면 표시 11">
            <a:extLst>
              <a:ext uri="{FF2B5EF4-FFF2-40B4-BE49-F238E27FC236}">
                <a16:creationId xmlns:a16="http://schemas.microsoft.com/office/drawing/2014/main" id="{9B1D9E0C-2EA3-4EF9-7D9D-660487E5CE7B}"/>
              </a:ext>
            </a:extLst>
          </p:cNvPr>
          <p:cNvSpPr/>
          <p:nvPr/>
        </p:nvSpPr>
        <p:spPr>
          <a:xfrm flipH="1">
            <a:off x="1111827" y="4000500"/>
            <a:ext cx="1018309" cy="748146"/>
          </a:xfrm>
          <a:prstGeom prst="flowChartDisp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A66C8-D4AC-6EED-2A30-04C5BD559E6F}"/>
              </a:ext>
            </a:extLst>
          </p:cNvPr>
          <p:cNvSpPr txBox="1"/>
          <p:nvPr/>
        </p:nvSpPr>
        <p:spPr>
          <a:xfrm>
            <a:off x="2130136" y="4094019"/>
            <a:ext cx="426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  <a:hlinkClick r:id="rId2" action="ppaction://hlinksldjump"/>
              </a:rPr>
              <a:t>스마트 팜 분야 시장규모</a:t>
            </a:r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B148C405-624B-BC6E-09B8-E9935ABB93A9}"/>
              </a:ext>
            </a:extLst>
          </p:cNvPr>
          <p:cNvSpPr/>
          <p:nvPr/>
        </p:nvSpPr>
        <p:spPr>
          <a:xfrm flipH="1">
            <a:off x="1818409" y="5522041"/>
            <a:ext cx="4821382" cy="332509"/>
          </a:xfrm>
          <a:prstGeom prst="corne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화면 표시 14">
            <a:extLst>
              <a:ext uri="{FF2B5EF4-FFF2-40B4-BE49-F238E27FC236}">
                <a16:creationId xmlns:a16="http://schemas.microsoft.com/office/drawing/2014/main" id="{4CD74EB7-3B50-E132-3E75-6F88DC38D3FC}"/>
              </a:ext>
            </a:extLst>
          </p:cNvPr>
          <p:cNvSpPr/>
          <p:nvPr/>
        </p:nvSpPr>
        <p:spPr>
          <a:xfrm flipH="1">
            <a:off x="1111827" y="5116795"/>
            <a:ext cx="1018309" cy="748146"/>
          </a:xfrm>
          <a:prstGeom prst="flowChartDisp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696A1-4053-F60D-434A-FCE6FBBDD7B4}"/>
              </a:ext>
            </a:extLst>
          </p:cNvPr>
          <p:cNvSpPr txBox="1"/>
          <p:nvPr/>
        </p:nvSpPr>
        <p:spPr>
          <a:xfrm>
            <a:off x="2130136" y="5210314"/>
            <a:ext cx="426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궁서" panose="02030600000101010101" pitchFamily="18" charset="-127"/>
                <a:ea typeface="궁서" panose="02030600000101010101" pitchFamily="18" charset="-127"/>
              </a:rPr>
              <a:t>스마트 팜의 적용 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A073E32-C448-51ED-827D-DCE4D22BD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87" r="671" b="69496"/>
          <a:stretch>
            <a:fillRect/>
          </a:stretch>
        </p:blipFill>
        <p:spPr>
          <a:xfrm>
            <a:off x="7346315" y="4094019"/>
            <a:ext cx="1686791" cy="14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5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081182B2-26A2-7CC9-F72B-AC81675DC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9" y="1325417"/>
            <a:ext cx="6519861" cy="27152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What is Smart Farming?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Smart Farming  represents the application of modern Information and Communication Technologies (ICT) into agriculture, leading to what can be called a Third Green Revolution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008CC10-E73F-2924-9035-E2DEAF33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5E8C3376-529E-F4E5-68CD-A84CDBA5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스마트 팜의 의미</a:t>
            </a:r>
          </a:p>
        </p:txBody>
      </p:sp>
      <p:sp>
        <p:nvSpPr>
          <p:cNvPr id="5" name="내용 개체 틀 1">
            <a:extLst>
              <a:ext uri="{FF2B5EF4-FFF2-40B4-BE49-F238E27FC236}">
                <a16:creationId xmlns:a16="http://schemas.microsoft.com/office/drawing/2014/main" id="{7770AB31-E84C-965B-359C-439AC3209202}"/>
              </a:ext>
            </a:extLst>
          </p:cNvPr>
          <p:cNvSpPr txBox="1">
            <a:spLocks/>
          </p:cNvSpPr>
          <p:nvPr/>
        </p:nvSpPr>
        <p:spPr>
          <a:xfrm>
            <a:off x="338139" y="3966150"/>
            <a:ext cx="8543925" cy="2715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스마트 팜 운영원리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온실 및 축사 내 온도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습도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수준 등 생육조건 설정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환경정보 모니터링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온도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습도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일사량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생육환경 등 자동수집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자동 원격 환경관리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냉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난방기 구동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창문 개폐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CO2,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사료 공급 등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11787373-1C7D-2F6F-E15A-2CC9C50CC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4756" y="2036184"/>
            <a:ext cx="15843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7B71C2CD-2AD8-72BF-B4A6-B1D9B0CF2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908600"/>
              </p:ext>
            </p:extLst>
          </p:nvPr>
        </p:nvGraphicFramePr>
        <p:xfrm>
          <a:off x="1797627" y="2345175"/>
          <a:ext cx="7468899" cy="34529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89633">
                  <a:extLst>
                    <a:ext uri="{9D8B030D-6E8A-4147-A177-3AD203B41FA5}">
                      <a16:colId xmlns:a16="http://schemas.microsoft.com/office/drawing/2014/main" val="2871065757"/>
                    </a:ext>
                  </a:extLst>
                </a:gridCol>
                <a:gridCol w="2489633">
                  <a:extLst>
                    <a:ext uri="{9D8B030D-6E8A-4147-A177-3AD203B41FA5}">
                      <a16:colId xmlns:a16="http://schemas.microsoft.com/office/drawing/2014/main" val="2604771850"/>
                    </a:ext>
                  </a:extLst>
                </a:gridCol>
                <a:gridCol w="2489633">
                  <a:extLst>
                    <a:ext uri="{9D8B030D-6E8A-4147-A177-3AD203B41FA5}">
                      <a16:colId xmlns:a16="http://schemas.microsoft.com/office/drawing/2014/main" val="843060792"/>
                    </a:ext>
                  </a:extLst>
                </a:gridCol>
              </a:tblGrid>
              <a:tr h="1150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각종 센서 데이터 수집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네트워크 연결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지상부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복합환경 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복합에너지 관리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080087"/>
                  </a:ext>
                </a:extLst>
              </a:tr>
              <a:tr h="1150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네트워크로부터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제어명령 수신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클라우드 서비스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 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농작업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로봇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지능형 농기계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231802"/>
                  </a:ext>
                </a:extLst>
              </a:tr>
              <a:tr h="11509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농민이 영상을 통해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직접 원격제어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작물의 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지상부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/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지하부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생육환경을 자동제어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 온실 시스템의 최적의 에너지관리와 로봇 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농작업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081599"/>
                  </a:ext>
                </a:extLst>
              </a:tr>
            </a:tbl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FDA6715-BB58-EE37-1665-D720BBCF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1199F5FC-D49F-D1D0-14B7-DC62D9DD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세대별 스마트 팜 모델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15CA7CD-C397-6514-6E7F-3E7A5B10782A}"/>
              </a:ext>
            </a:extLst>
          </p:cNvPr>
          <p:cNvSpPr/>
          <p:nvPr/>
        </p:nvSpPr>
        <p:spPr>
          <a:xfrm>
            <a:off x="1776845" y="1589809"/>
            <a:ext cx="2504209" cy="7481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1B543B3D-4F84-CED7-4666-FCC1E3190CF8}"/>
              </a:ext>
            </a:extLst>
          </p:cNvPr>
          <p:cNvSpPr/>
          <p:nvPr/>
        </p:nvSpPr>
        <p:spPr>
          <a:xfrm>
            <a:off x="1787236" y="1683327"/>
            <a:ext cx="2493818" cy="540328"/>
          </a:xfrm>
          <a:prstGeom prst="wedgeRoundRectCallout">
            <a:avLst>
              <a:gd name="adj1" fmla="val 20834"/>
              <a:gd name="adj2" fmla="val 6057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2308C99-AF2F-FAF4-A887-E95BCC5EA98C}"/>
              </a:ext>
            </a:extLst>
          </p:cNvPr>
          <p:cNvSpPr/>
          <p:nvPr/>
        </p:nvSpPr>
        <p:spPr>
          <a:xfrm>
            <a:off x="4270663" y="1589809"/>
            <a:ext cx="2504209" cy="7481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04BA4929-0C81-DBEA-3D82-DE98ECD3373E}"/>
              </a:ext>
            </a:extLst>
          </p:cNvPr>
          <p:cNvSpPr/>
          <p:nvPr/>
        </p:nvSpPr>
        <p:spPr>
          <a:xfrm>
            <a:off x="4281054" y="1683327"/>
            <a:ext cx="2493818" cy="540328"/>
          </a:xfrm>
          <a:prstGeom prst="wedgeRoundRectCallout">
            <a:avLst>
              <a:gd name="adj1" fmla="val 20834"/>
              <a:gd name="adj2" fmla="val 6057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D932B41-217B-2B0D-7F0D-D7CDBE812733}"/>
              </a:ext>
            </a:extLst>
          </p:cNvPr>
          <p:cNvSpPr/>
          <p:nvPr/>
        </p:nvSpPr>
        <p:spPr>
          <a:xfrm>
            <a:off x="6774872" y="1589809"/>
            <a:ext cx="2504209" cy="7481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61EF4175-B4C7-C269-C0F0-21B94DD158EB}"/>
              </a:ext>
            </a:extLst>
          </p:cNvPr>
          <p:cNvSpPr/>
          <p:nvPr/>
        </p:nvSpPr>
        <p:spPr>
          <a:xfrm>
            <a:off x="6785263" y="1683327"/>
            <a:ext cx="2493818" cy="540328"/>
          </a:xfrm>
          <a:prstGeom prst="wedgeRoundRectCallout">
            <a:avLst>
              <a:gd name="adj1" fmla="val 20834"/>
              <a:gd name="adj2" fmla="val 6057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세대</a:t>
            </a:r>
          </a:p>
        </p:txBody>
      </p:sp>
      <p:sp>
        <p:nvSpPr>
          <p:cNvPr id="12" name="사각형: 둥근 한쪽 모서리 11">
            <a:extLst>
              <a:ext uri="{FF2B5EF4-FFF2-40B4-BE49-F238E27FC236}">
                <a16:creationId xmlns:a16="http://schemas.microsoft.com/office/drawing/2014/main" id="{9625C20B-1049-CC50-94E0-97297ED06C28}"/>
              </a:ext>
            </a:extLst>
          </p:cNvPr>
          <p:cNvSpPr/>
          <p:nvPr/>
        </p:nvSpPr>
        <p:spPr>
          <a:xfrm flipH="1">
            <a:off x="681038" y="2337954"/>
            <a:ext cx="1116589" cy="2296392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기본 구성</a:t>
            </a:r>
          </a:p>
        </p:txBody>
      </p:sp>
      <p:sp>
        <p:nvSpPr>
          <p:cNvPr id="13" name="사각형: 둥근 한쪽 모서리 12">
            <a:extLst>
              <a:ext uri="{FF2B5EF4-FFF2-40B4-BE49-F238E27FC236}">
                <a16:creationId xmlns:a16="http://schemas.microsoft.com/office/drawing/2014/main" id="{21E5F3BC-1569-62C0-8835-95880FA390DB}"/>
              </a:ext>
            </a:extLst>
          </p:cNvPr>
          <p:cNvSpPr/>
          <p:nvPr/>
        </p:nvSpPr>
        <p:spPr>
          <a:xfrm flipH="1">
            <a:off x="681037" y="4634345"/>
            <a:ext cx="1116589" cy="1163781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특징</a:t>
            </a:r>
          </a:p>
        </p:txBody>
      </p:sp>
    </p:spTree>
    <p:extLst>
      <p:ext uri="{BB962C8B-B14F-4D97-AF65-F5344CB8AC3E}">
        <p14:creationId xmlns:p14="http://schemas.microsoft.com/office/powerpoint/2010/main" val="267942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11932CBA-663D-F99B-F318-358CCFCEA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008446"/>
              </p:ext>
            </p:extLst>
          </p:nvPr>
        </p:nvGraphicFramePr>
        <p:xfrm>
          <a:off x="681038" y="1537855"/>
          <a:ext cx="8543925" cy="449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2908014-161A-09DA-643C-8B52F276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BC5181F2-C78E-4B9F-56C6-4F83CC9DD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스마트 팜 분야 시장규모</a:t>
            </a:r>
          </a:p>
        </p:txBody>
      </p:sp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D9273338-AD0E-90F4-573D-079DBB111143}"/>
              </a:ext>
            </a:extLst>
          </p:cNvPr>
          <p:cNvSpPr/>
          <p:nvPr/>
        </p:nvSpPr>
        <p:spPr>
          <a:xfrm>
            <a:off x="2971800" y="2213264"/>
            <a:ext cx="2057400" cy="394854"/>
          </a:xfrm>
          <a:prstGeom prst="wedgeRoundRectCallout">
            <a:avLst>
              <a:gd name="adj1" fmla="val -22348"/>
              <a:gd name="adj2" fmla="val 9934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궁서" panose="02030600000101010101" pitchFamily="18" charset="-127"/>
                <a:ea typeface="궁서" panose="02030600000101010101" pitchFamily="18" charset="-127"/>
              </a:rPr>
              <a:t>지능형 농작업기</a:t>
            </a:r>
          </a:p>
        </p:txBody>
      </p:sp>
    </p:spTree>
    <p:extLst>
      <p:ext uri="{BB962C8B-B14F-4D97-AF65-F5344CB8AC3E}">
        <p14:creationId xmlns:p14="http://schemas.microsoft.com/office/powerpoint/2010/main" val="21236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F47A242-6EEB-F036-0717-C3728C11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F128-E79B-43B4-9DC0-FFFC1FC520B0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3F39AF5D-42CC-6D5A-A185-943BB332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스마트 팜의 적용</a:t>
            </a: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E2CE310-E3AD-2B6E-FE09-13EBD9BACA76}"/>
              </a:ext>
            </a:extLst>
          </p:cNvPr>
          <p:cNvGrpSpPr/>
          <p:nvPr/>
        </p:nvGrpSpPr>
        <p:grpSpPr>
          <a:xfrm>
            <a:off x="5053447" y="1433945"/>
            <a:ext cx="4613564" cy="4509655"/>
            <a:chOff x="5053447" y="1433945"/>
            <a:chExt cx="4613564" cy="4509655"/>
          </a:xfrm>
        </p:grpSpPr>
        <p:sp>
          <p:nvSpPr>
            <p:cNvPr id="6" name="사각형: 잘린 대각선 방향 모서리 5">
              <a:extLst>
                <a:ext uri="{FF2B5EF4-FFF2-40B4-BE49-F238E27FC236}">
                  <a16:creationId xmlns:a16="http://schemas.microsoft.com/office/drawing/2014/main" id="{29473E29-D98F-CF90-7149-12AD1AAEC84D}"/>
                </a:ext>
              </a:extLst>
            </p:cNvPr>
            <p:cNvSpPr/>
            <p:nvPr/>
          </p:nvSpPr>
          <p:spPr>
            <a:xfrm flipH="1">
              <a:off x="5053447" y="1433945"/>
              <a:ext cx="4613564" cy="4509655"/>
            </a:xfrm>
            <a:prstGeom prst="snip2DiagRect">
              <a:avLst>
                <a:gd name="adj1" fmla="val 0"/>
                <a:gd name="adj2" fmla="val 699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사각형: 모서리가 접힌 도형 6">
              <a:extLst>
                <a:ext uri="{FF2B5EF4-FFF2-40B4-BE49-F238E27FC236}">
                  <a16:creationId xmlns:a16="http://schemas.microsoft.com/office/drawing/2014/main" id="{A3A6E710-F1EC-42D9-DCAE-71AFC2AF17A2}"/>
                </a:ext>
              </a:extLst>
            </p:cNvPr>
            <p:cNvSpPr/>
            <p:nvPr/>
          </p:nvSpPr>
          <p:spPr>
            <a:xfrm>
              <a:off x="5226627" y="1830327"/>
              <a:ext cx="4260273" cy="1910400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사각형: 빗면 10">
              <a:extLst>
                <a:ext uri="{FF2B5EF4-FFF2-40B4-BE49-F238E27FC236}">
                  <a16:creationId xmlns:a16="http://schemas.microsoft.com/office/drawing/2014/main" id="{4E9F98A0-60B0-2C8C-4CBE-DB4A5200AF63}"/>
                </a:ext>
              </a:extLst>
            </p:cNvPr>
            <p:cNvSpPr/>
            <p:nvPr/>
          </p:nvSpPr>
          <p:spPr>
            <a:xfrm>
              <a:off x="6241447" y="1565236"/>
              <a:ext cx="2209734" cy="525779"/>
            </a:xfrm>
            <a:prstGeom prst="bevel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적용작물</a:t>
              </a:r>
            </a:p>
          </p:txBody>
        </p:sp>
        <p:sp>
          <p:nvSpPr>
            <p:cNvPr id="12" name="사각형: 위쪽 모서리의 한쪽은 둥글고 다른 한쪽은 잘림 11">
              <a:extLst>
                <a:ext uri="{FF2B5EF4-FFF2-40B4-BE49-F238E27FC236}">
                  <a16:creationId xmlns:a16="http://schemas.microsoft.com/office/drawing/2014/main" id="{214177CF-031B-686E-EC0C-535EBABF6CA2}"/>
                </a:ext>
              </a:extLst>
            </p:cNvPr>
            <p:cNvSpPr/>
            <p:nvPr/>
          </p:nvSpPr>
          <p:spPr>
            <a:xfrm>
              <a:off x="5362126" y="2439968"/>
              <a:ext cx="2209734" cy="477981"/>
            </a:xfrm>
            <a:prstGeom prst="snip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원예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시설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과수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칠각형 12">
              <a:extLst>
                <a:ext uri="{FF2B5EF4-FFF2-40B4-BE49-F238E27FC236}">
                  <a16:creationId xmlns:a16="http://schemas.microsoft.com/office/drawing/2014/main" id="{77165DA5-703E-C7E5-CA7C-0310A6E8C547}"/>
                </a:ext>
              </a:extLst>
            </p:cNvPr>
            <p:cNvSpPr/>
            <p:nvPr/>
          </p:nvSpPr>
          <p:spPr>
            <a:xfrm rot="770902">
              <a:off x="7776121" y="2293234"/>
              <a:ext cx="1509277" cy="636193"/>
            </a:xfrm>
            <a:prstGeom prst="hept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노지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논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밭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4" name="육각형 13">
              <a:extLst>
                <a:ext uri="{FF2B5EF4-FFF2-40B4-BE49-F238E27FC236}">
                  <a16:creationId xmlns:a16="http://schemas.microsoft.com/office/drawing/2014/main" id="{A57570BA-BE37-8058-8C4E-70A132255B13}"/>
                </a:ext>
              </a:extLst>
            </p:cNvPr>
            <p:cNvSpPr/>
            <p:nvPr/>
          </p:nvSpPr>
          <p:spPr>
            <a:xfrm>
              <a:off x="5413629" y="3128338"/>
              <a:ext cx="3750978" cy="477981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축산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대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중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소 가축</a:t>
              </a:r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팔각형 14">
              <a:extLst>
                <a:ext uri="{FF2B5EF4-FFF2-40B4-BE49-F238E27FC236}">
                  <a16:creationId xmlns:a16="http://schemas.microsoft.com/office/drawing/2014/main" id="{C1C070AA-2073-FD1D-7890-BC3976DF5A64}"/>
                </a:ext>
              </a:extLst>
            </p:cNvPr>
            <p:cNvSpPr/>
            <p:nvPr/>
          </p:nvSpPr>
          <p:spPr>
            <a:xfrm>
              <a:off x="6485097" y="3904770"/>
              <a:ext cx="1826226" cy="477981"/>
            </a:xfrm>
            <a:prstGeom prst="octagon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적용범위</a:t>
              </a:r>
            </a:p>
          </p:txBody>
        </p:sp>
        <p:sp>
          <p:nvSpPr>
            <p:cNvPr id="16" name="사각형: 잘린 한쪽 모서리 15">
              <a:extLst>
                <a:ext uri="{FF2B5EF4-FFF2-40B4-BE49-F238E27FC236}">
                  <a16:creationId xmlns:a16="http://schemas.microsoft.com/office/drawing/2014/main" id="{A1F30F81-18C3-91C2-ED79-5046287D2B1B}"/>
                </a:ext>
              </a:extLst>
            </p:cNvPr>
            <p:cNvSpPr/>
            <p:nvPr/>
          </p:nvSpPr>
          <p:spPr>
            <a:xfrm>
              <a:off x="7574854" y="4501476"/>
              <a:ext cx="1826226" cy="477981"/>
            </a:xfrm>
            <a:prstGeom prst="snip1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농산물 유통</a:t>
              </a:r>
            </a:p>
          </p:txBody>
        </p:sp>
        <p:sp>
          <p:nvSpPr>
            <p:cNvPr id="17" name="설명선: 오른쪽 화살표 16">
              <a:extLst>
                <a:ext uri="{FF2B5EF4-FFF2-40B4-BE49-F238E27FC236}">
                  <a16:creationId xmlns:a16="http://schemas.microsoft.com/office/drawing/2014/main" id="{53C5466A-405C-7837-F4FD-D388F92C7212}"/>
                </a:ext>
              </a:extLst>
            </p:cNvPr>
            <p:cNvSpPr/>
            <p:nvPr/>
          </p:nvSpPr>
          <p:spPr>
            <a:xfrm>
              <a:off x="5404563" y="5207924"/>
              <a:ext cx="1826226" cy="525779"/>
            </a:xfrm>
            <a:prstGeom prst="rightArrowCallout">
              <a:avLst>
                <a:gd name="adj1" fmla="val 50000"/>
                <a:gd name="adj2" fmla="val 25000"/>
                <a:gd name="adj3" fmla="val 25000"/>
                <a:gd name="adj4" fmla="val 69796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맞춤형 소비</a:t>
              </a:r>
            </a:p>
          </p:txBody>
        </p:sp>
        <p:sp>
          <p:nvSpPr>
            <p:cNvPr id="18" name="화살표: 왼쪽/오른쪽/위쪽 17">
              <a:extLst>
                <a:ext uri="{FF2B5EF4-FFF2-40B4-BE49-F238E27FC236}">
                  <a16:creationId xmlns:a16="http://schemas.microsoft.com/office/drawing/2014/main" id="{B2BF296C-B1A2-C76E-2720-A4E147B00230}"/>
                </a:ext>
              </a:extLst>
            </p:cNvPr>
            <p:cNvSpPr/>
            <p:nvPr/>
          </p:nvSpPr>
          <p:spPr>
            <a:xfrm>
              <a:off x="7511013" y="5080984"/>
              <a:ext cx="1826226" cy="779657"/>
            </a:xfrm>
            <a:prstGeom prst="leftRightUpArrow">
              <a:avLst>
                <a:gd name="adj1" fmla="val 50844"/>
                <a:gd name="adj2" fmla="val 45168"/>
                <a:gd name="adj3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농촌삶의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 질</a:t>
              </a:r>
            </a:p>
          </p:txBody>
        </p:sp>
        <p:sp>
          <p:nvSpPr>
            <p:cNvPr id="21" name="사각형: 잘린 한쪽 모서리 20">
              <a:extLst>
                <a:ext uri="{FF2B5EF4-FFF2-40B4-BE49-F238E27FC236}">
                  <a16:creationId xmlns:a16="http://schemas.microsoft.com/office/drawing/2014/main" id="{3ACE5262-6D06-C874-1F02-4C4599034F00}"/>
                </a:ext>
              </a:extLst>
            </p:cNvPr>
            <p:cNvSpPr/>
            <p:nvPr/>
          </p:nvSpPr>
          <p:spPr>
            <a:xfrm flipH="1">
              <a:off x="5413629" y="4501476"/>
              <a:ext cx="1826226" cy="477981"/>
            </a:xfrm>
            <a:prstGeom prst="snip1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농업 생산</a:t>
              </a:r>
            </a:p>
          </p:txBody>
        </p:sp>
        <p:cxnSp>
          <p:nvCxnSpPr>
            <p:cNvPr id="23" name="연결선: 꺾임 22">
              <a:extLst>
                <a:ext uri="{FF2B5EF4-FFF2-40B4-BE49-F238E27FC236}">
                  <a16:creationId xmlns:a16="http://schemas.microsoft.com/office/drawing/2014/main" id="{FD1E5EC6-A622-25B9-3772-89DE30B3E8BD}"/>
                </a:ext>
              </a:extLst>
            </p:cNvPr>
            <p:cNvCxnSpPr>
              <a:stCxn id="15" idx="5"/>
            </p:cNvCxnSpPr>
            <p:nvPr/>
          </p:nvCxnSpPr>
          <p:spPr>
            <a:xfrm rot="10800000" flipV="1">
              <a:off x="6141027" y="4044766"/>
              <a:ext cx="344070" cy="456710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연결선: 꺾임 24">
              <a:extLst>
                <a:ext uri="{FF2B5EF4-FFF2-40B4-BE49-F238E27FC236}">
                  <a16:creationId xmlns:a16="http://schemas.microsoft.com/office/drawing/2014/main" id="{CAEF92A2-28D8-6E05-C01A-C59E9910DCB3}"/>
                </a:ext>
              </a:extLst>
            </p:cNvPr>
            <p:cNvCxnSpPr>
              <a:stCxn id="15" idx="0"/>
            </p:cNvCxnSpPr>
            <p:nvPr/>
          </p:nvCxnSpPr>
          <p:spPr>
            <a:xfrm>
              <a:off x="8311323" y="4044766"/>
              <a:ext cx="313132" cy="456710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30125CA9-2CC3-ACD4-5012-6D74ADC4D9A2}"/>
              </a:ext>
            </a:extLst>
          </p:cNvPr>
          <p:cNvGrpSpPr/>
          <p:nvPr/>
        </p:nvGrpSpPr>
        <p:grpSpPr>
          <a:xfrm>
            <a:off x="238991" y="1433945"/>
            <a:ext cx="4613564" cy="4509655"/>
            <a:chOff x="238991" y="1433945"/>
            <a:chExt cx="4613564" cy="4509655"/>
          </a:xfrm>
        </p:grpSpPr>
        <p:sp>
          <p:nvSpPr>
            <p:cNvPr id="5" name="사각형: 잘린 대각선 방향 모서리 4">
              <a:extLst>
                <a:ext uri="{FF2B5EF4-FFF2-40B4-BE49-F238E27FC236}">
                  <a16:creationId xmlns:a16="http://schemas.microsoft.com/office/drawing/2014/main" id="{1F83FE60-6AA7-0281-F69E-47CE5463A789}"/>
                </a:ext>
              </a:extLst>
            </p:cNvPr>
            <p:cNvSpPr/>
            <p:nvPr/>
          </p:nvSpPr>
          <p:spPr>
            <a:xfrm>
              <a:off x="238991" y="1433945"/>
              <a:ext cx="4613564" cy="4509655"/>
            </a:xfrm>
            <a:prstGeom prst="snip2DiagRect">
              <a:avLst>
                <a:gd name="adj1" fmla="val 0"/>
                <a:gd name="adj2" fmla="val 699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순서도: 순차적 액세스 저장소 7">
              <a:extLst>
                <a:ext uri="{FF2B5EF4-FFF2-40B4-BE49-F238E27FC236}">
                  <a16:creationId xmlns:a16="http://schemas.microsoft.com/office/drawing/2014/main" id="{597902A7-DB8D-912B-9D30-024E905B7CA0}"/>
                </a:ext>
              </a:extLst>
            </p:cNvPr>
            <p:cNvSpPr/>
            <p:nvPr/>
          </p:nvSpPr>
          <p:spPr>
            <a:xfrm flipH="1">
              <a:off x="3196876" y="2119071"/>
              <a:ext cx="1372070" cy="578357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계량화</a:t>
              </a:r>
            </a:p>
          </p:txBody>
        </p:sp>
        <p:sp>
          <p:nvSpPr>
            <p:cNvPr id="9" name="화살표: 오각형 8">
              <a:extLst>
                <a:ext uri="{FF2B5EF4-FFF2-40B4-BE49-F238E27FC236}">
                  <a16:creationId xmlns:a16="http://schemas.microsoft.com/office/drawing/2014/main" id="{2A9425E9-5746-866B-1F99-6BD7BFA65128}"/>
                </a:ext>
              </a:extLst>
            </p:cNvPr>
            <p:cNvSpPr/>
            <p:nvPr/>
          </p:nvSpPr>
          <p:spPr>
            <a:xfrm>
              <a:off x="1413218" y="3968624"/>
              <a:ext cx="851947" cy="699812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과수</a:t>
              </a:r>
            </a:p>
          </p:txBody>
        </p:sp>
        <p:sp>
          <p:nvSpPr>
            <p:cNvPr id="10" name="사다리꼴 9">
              <a:extLst>
                <a:ext uri="{FF2B5EF4-FFF2-40B4-BE49-F238E27FC236}">
                  <a16:creationId xmlns:a16="http://schemas.microsoft.com/office/drawing/2014/main" id="{4CD07F9F-507E-4364-C3F8-C517B29A07AE}"/>
                </a:ext>
              </a:extLst>
            </p:cNvPr>
            <p:cNvSpPr/>
            <p:nvPr/>
          </p:nvSpPr>
          <p:spPr>
            <a:xfrm>
              <a:off x="934202" y="4815756"/>
              <a:ext cx="937142" cy="769793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농촌</a:t>
              </a:r>
            </a:p>
          </p:txBody>
        </p:sp>
        <p:sp>
          <p:nvSpPr>
            <p:cNvPr id="19" name="순서도: 순차적 액세스 저장소 18">
              <a:extLst>
                <a:ext uri="{FF2B5EF4-FFF2-40B4-BE49-F238E27FC236}">
                  <a16:creationId xmlns:a16="http://schemas.microsoft.com/office/drawing/2014/main" id="{AAEAB51E-5BF2-79E7-85DF-A84B91FE6E44}"/>
                </a:ext>
              </a:extLst>
            </p:cNvPr>
            <p:cNvSpPr/>
            <p:nvPr/>
          </p:nvSpPr>
          <p:spPr>
            <a:xfrm flipV="1">
              <a:off x="3196876" y="2689897"/>
              <a:ext cx="1372070" cy="578357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화살표: 오각형 19">
              <a:extLst>
                <a:ext uri="{FF2B5EF4-FFF2-40B4-BE49-F238E27FC236}">
                  <a16:creationId xmlns:a16="http://schemas.microsoft.com/office/drawing/2014/main" id="{175B8E8F-68EA-8C9D-145F-3B7DF66A67D4}"/>
                </a:ext>
              </a:extLst>
            </p:cNvPr>
            <p:cNvSpPr/>
            <p:nvPr/>
          </p:nvSpPr>
          <p:spPr>
            <a:xfrm flipH="1">
              <a:off x="550880" y="3968624"/>
              <a:ext cx="851947" cy="699812"/>
            </a:xfrm>
            <a:prstGeom prst="homePlat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원예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256728-2CB9-7FC1-8D41-D10B638B53F0}"/>
                </a:ext>
              </a:extLst>
            </p:cNvPr>
            <p:cNvSpPr txBox="1"/>
            <p:nvPr/>
          </p:nvSpPr>
          <p:spPr>
            <a:xfrm>
              <a:off x="3584865" y="2816700"/>
              <a:ext cx="758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축산</a:t>
              </a:r>
            </a:p>
          </p:txBody>
        </p:sp>
        <p:graphicFrame>
          <p:nvGraphicFramePr>
            <p:cNvPr id="27" name="다이어그램 26">
              <a:extLst>
                <a:ext uri="{FF2B5EF4-FFF2-40B4-BE49-F238E27FC236}">
                  <a16:creationId xmlns:a16="http://schemas.microsoft.com/office/drawing/2014/main" id="{CA946310-80A6-64BA-0E81-2D90A98F75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00066116"/>
                </p:ext>
              </p:extLst>
            </p:nvPr>
          </p:nvGraphicFramePr>
          <p:xfrm>
            <a:off x="429766" y="1433945"/>
            <a:ext cx="2647689" cy="21149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8" name="다이어그램 27">
              <a:extLst>
                <a:ext uri="{FF2B5EF4-FFF2-40B4-BE49-F238E27FC236}">
                  <a16:creationId xmlns:a16="http://schemas.microsoft.com/office/drawing/2014/main" id="{19BB54BB-2E65-E315-7C53-51B8D9D0FE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21995298"/>
                </p:ext>
              </p:extLst>
            </p:nvPr>
          </p:nvGraphicFramePr>
          <p:xfrm>
            <a:off x="2128981" y="3606319"/>
            <a:ext cx="2359891" cy="20240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38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</TotalTime>
  <Words>237</Words>
  <Application>Microsoft Office PowerPoint</Application>
  <PresentationFormat>A4 용지(210x297mm)</PresentationFormat>
  <Paragraphs>67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스마트 팜의 의미</vt:lpstr>
      <vt:lpstr>2. 세대별 스마트 팜 모델</vt:lpstr>
      <vt:lpstr>3. 스마트 팜 분야 시장규모</vt:lpstr>
      <vt:lpstr>4. 스마트 팜의 적용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강윤영</dc:creator>
  <cp:lastModifiedBy>강윤영</cp:lastModifiedBy>
  <cp:revision>6</cp:revision>
  <dcterms:created xsi:type="dcterms:W3CDTF">2026-07-22T03:10:30Z</dcterms:created>
  <dcterms:modified xsi:type="dcterms:W3CDTF">2026-07-22T05:18:12Z</dcterms:modified>
</cp:coreProperties>
</file>